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wmf" ContentType="image/x-wmf"/>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theme/theme8.xml" ContentType="application/vnd.openxmlformats-officedocument.theme+xml"/>
  <Override PartName="/ppt/theme/theme9.xml" ContentType="application/vnd.openxmlformats-officedocument.theme+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85" r:id="rId1"/>
    <p:sldMasterId id="2147483808" r:id="rId2"/>
    <p:sldMasterId id="2147483811" r:id="rId3"/>
    <p:sldMasterId id="2147483833" r:id="rId4"/>
    <p:sldMasterId id="2147483838" r:id="rId5"/>
    <p:sldMasterId id="2147483855" r:id="rId6"/>
    <p:sldMasterId id="2147483857" r:id="rId7"/>
  </p:sldMasterIdLst>
  <p:notesMasterIdLst>
    <p:notesMasterId r:id="rId38"/>
  </p:notesMasterIdLst>
  <p:handoutMasterIdLst>
    <p:handoutMasterId r:id="rId39"/>
  </p:handoutMasterIdLst>
  <p:sldIdLst>
    <p:sldId id="330" r:id="rId8"/>
    <p:sldId id="626" r:id="rId9"/>
    <p:sldId id="604" r:id="rId10"/>
    <p:sldId id="616" r:id="rId11"/>
    <p:sldId id="617" r:id="rId12"/>
    <p:sldId id="649" r:id="rId13"/>
    <p:sldId id="627" r:id="rId14"/>
    <p:sldId id="606" r:id="rId15"/>
    <p:sldId id="607" r:id="rId16"/>
    <p:sldId id="611" r:id="rId17"/>
    <p:sldId id="650" r:id="rId18"/>
    <p:sldId id="623" r:id="rId19"/>
    <p:sldId id="624" r:id="rId20"/>
    <p:sldId id="646" r:id="rId21"/>
    <p:sldId id="647" r:id="rId22"/>
    <p:sldId id="608" r:id="rId23"/>
    <p:sldId id="628" r:id="rId24"/>
    <p:sldId id="637" r:id="rId25"/>
    <p:sldId id="638" r:id="rId26"/>
    <p:sldId id="632" r:id="rId27"/>
    <p:sldId id="633" r:id="rId28"/>
    <p:sldId id="634" r:id="rId29"/>
    <p:sldId id="639" r:id="rId30"/>
    <p:sldId id="640" r:id="rId31"/>
    <p:sldId id="629" r:id="rId32"/>
    <p:sldId id="652" r:id="rId33"/>
    <p:sldId id="641" r:id="rId34"/>
    <p:sldId id="642" r:id="rId35"/>
    <p:sldId id="625" r:id="rId36"/>
    <p:sldId id="260" r:id="rId37"/>
  </p:sldIdLst>
  <p:sldSz cx="9144000" cy="5143500" type="screen16x9"/>
  <p:notesSz cx="6797675" cy="9926638"/>
  <p:defaultTex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990000"/>
    <a:srgbClr val="79DCFF"/>
    <a:srgbClr val="7DC7FF"/>
    <a:srgbClr val="B3DEFF"/>
    <a:srgbClr val="97D2FF"/>
    <a:srgbClr val="00B0F0"/>
    <a:srgbClr val="BFBFBF"/>
    <a:srgbClr val="FFFFFF"/>
    <a:srgbClr val="FFFF99"/>
    <a:srgbClr val="7F7F7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B301B821-A1FF-4177-AEE7-76D212191A09}" styleName="中度样式 1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中度样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中度样式 1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浅色样式 2 - 强调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浅色样式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17292A2E-F333-43FB-9621-5CBBE7FDCDCB}" styleName="浅色样式 2 - 强调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90" autoAdjust="0"/>
    <p:restoredTop sz="84981" autoAdjust="0"/>
  </p:normalViewPr>
  <p:slideViewPr>
    <p:cSldViewPr snapToGrid="0" showGuides="1">
      <p:cViewPr varScale="1">
        <p:scale>
          <a:sx n="90" d="100"/>
          <a:sy n="90" d="100"/>
        </p:scale>
        <p:origin x="-978" y="-96"/>
      </p:cViewPr>
      <p:guideLst>
        <p:guide orient="horz" pos="248"/>
        <p:guide orient="horz" pos="2861"/>
        <p:guide orient="horz" pos="169"/>
        <p:guide orient="horz" pos="416"/>
        <p:guide orient="horz" pos="497"/>
        <p:guide orient="horz" pos="2932"/>
        <p:guide orient="horz" pos="1"/>
        <p:guide orient="horz" pos="3239"/>
        <p:guide orient="horz" pos="3139"/>
        <p:guide pos="5567"/>
        <p:guide pos="208"/>
        <p:guide/>
        <p:guide pos="5759"/>
        <p:guide pos="416"/>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70" d="100"/>
          <a:sy n="70" d="100"/>
        </p:scale>
        <p:origin x="-1638" y="-108"/>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0" y="0"/>
            <a:ext cx="2945659" cy="496332"/>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0" hangingPunct="0">
              <a:defRPr sz="1200">
                <a:ea typeface="宋体" pitchFamily="2" charset="-122"/>
              </a:defRPr>
            </a:lvl1pPr>
          </a:lstStyle>
          <a:p>
            <a:pPr>
              <a:defRPr/>
            </a:pPr>
            <a:endParaRPr lang="zh-CN" altLang="en-US"/>
          </a:p>
        </p:txBody>
      </p:sp>
      <p:sp>
        <p:nvSpPr>
          <p:cNvPr id="227331" name="Rectangle 3"/>
          <p:cNvSpPr>
            <a:spLocks noGrp="1" noChangeArrowheads="1"/>
          </p:cNvSpPr>
          <p:nvPr>
            <p:ph type="dt" sz="quarter" idx="1"/>
          </p:nvPr>
        </p:nvSpPr>
        <p:spPr bwMode="auto">
          <a:xfrm>
            <a:off x="3850443" y="0"/>
            <a:ext cx="2945659" cy="496332"/>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0" hangingPunct="0">
              <a:defRPr sz="1200">
                <a:ea typeface="宋体" pitchFamily="2" charset="-122"/>
              </a:defRPr>
            </a:lvl1pPr>
          </a:lstStyle>
          <a:p>
            <a:pPr>
              <a:defRPr/>
            </a:pPr>
            <a:fld id="{5956AC1B-3849-468B-B3D6-71D2EAC0CF70}" type="datetimeFigureOut">
              <a:rPr lang="zh-CN" altLang="en-US"/>
              <a:pPr>
                <a:defRPr/>
              </a:pPr>
              <a:t>2014/3/18</a:t>
            </a:fld>
            <a:endParaRPr lang="en-US" altLang="zh-CN" dirty="0"/>
          </a:p>
        </p:txBody>
      </p:sp>
      <p:sp>
        <p:nvSpPr>
          <p:cNvPr id="227332" name="Rectangle 4"/>
          <p:cNvSpPr>
            <a:spLocks noGrp="1" noChangeArrowheads="1"/>
          </p:cNvSpPr>
          <p:nvPr>
            <p:ph type="ftr" sz="quarter" idx="2"/>
          </p:nvPr>
        </p:nvSpPr>
        <p:spPr bwMode="auto">
          <a:xfrm>
            <a:off x="0" y="9428583"/>
            <a:ext cx="2945659" cy="496332"/>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0" hangingPunct="0">
              <a:defRPr sz="1200">
                <a:ea typeface="宋体" pitchFamily="2" charset="-122"/>
              </a:defRPr>
            </a:lvl1pPr>
          </a:lstStyle>
          <a:p>
            <a:pPr>
              <a:defRPr/>
            </a:pPr>
            <a:endParaRPr lang="en-US" altLang="zh-CN" dirty="0"/>
          </a:p>
        </p:txBody>
      </p:sp>
      <p:sp>
        <p:nvSpPr>
          <p:cNvPr id="227333" name="Rectangle 5"/>
          <p:cNvSpPr>
            <a:spLocks noGrp="1" noChangeArrowheads="1"/>
          </p:cNvSpPr>
          <p:nvPr>
            <p:ph type="sldNum" sz="quarter" idx="3"/>
          </p:nvPr>
        </p:nvSpPr>
        <p:spPr bwMode="auto">
          <a:xfrm>
            <a:off x="3850443" y="9428583"/>
            <a:ext cx="2945659" cy="496332"/>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0" hangingPunct="0">
              <a:defRPr sz="1200">
                <a:ea typeface="宋体" pitchFamily="2" charset="-122"/>
              </a:defRPr>
            </a:lvl1pPr>
          </a:lstStyle>
          <a:p>
            <a:pPr>
              <a:defRPr/>
            </a:pPr>
            <a:fld id="{B30A5575-028F-456A-AFEC-97C97239BC48}" type="slidenum">
              <a:rPr lang="zh-CN" altLang="en-US"/>
              <a:pPr>
                <a:defRPr/>
              </a:pPr>
              <a:t>‹#›</a:t>
            </a:fld>
            <a:endParaRPr lang="en-US" altLang="zh-CN" dirty="0"/>
          </a:p>
        </p:txBody>
      </p:sp>
    </p:spTree>
    <p:extLst>
      <p:ext uri="{BB962C8B-B14F-4D97-AF65-F5344CB8AC3E}">
        <p14:creationId xmlns="" xmlns:p14="http://schemas.microsoft.com/office/powerpoint/2010/main" val="14964425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zh-CN" altLang="en-US"/>
          </a:p>
        </p:txBody>
      </p:sp>
      <p:sp>
        <p:nvSpPr>
          <p:cNvPr id="29699" name="Rectangle 3"/>
          <p:cNvSpPr>
            <a:spLocks noGrp="1" noChangeArrowheads="1"/>
          </p:cNvSpPr>
          <p:nvPr>
            <p:ph type="dt" idx="1"/>
          </p:nvPr>
        </p:nvSpPr>
        <p:spPr bwMode="auto">
          <a:xfrm>
            <a:off x="3850443" y="0"/>
            <a:ext cx="2945659" cy="496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CF01BC75-03AA-4997-A092-C90D85226FF4}" type="datetimeFigureOut">
              <a:rPr lang="zh-CN" altLang="en-US"/>
              <a:pPr/>
              <a:t>2014/3/18</a:t>
            </a:fld>
            <a:endParaRPr lang="en-US" altLang="zh-CN" dirty="0"/>
          </a:p>
        </p:txBody>
      </p:sp>
      <p:sp>
        <p:nvSpPr>
          <p:cNvPr id="29700" name="Rectangle 4"/>
          <p:cNvSpPr>
            <a:spLocks noGrp="1" noRot="1" noChangeAspect="1" noChangeArrowheads="1" noTextEdit="1"/>
          </p:cNvSpPr>
          <p:nvPr>
            <p:ph type="sldImg" idx="2"/>
          </p:nvPr>
        </p:nvSpPr>
        <p:spPr bwMode="auto">
          <a:xfrm>
            <a:off x="90488" y="744538"/>
            <a:ext cx="6616700" cy="3722687"/>
          </a:xfrm>
          <a:prstGeom prst="rect">
            <a:avLst/>
          </a:prstGeom>
          <a:noFill/>
          <a:ln w="9525">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29701"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9702" name="Rectangle 6"/>
          <p:cNvSpPr>
            <a:spLocks noGrp="1" noChangeArrowheads="1"/>
          </p:cNvSpPr>
          <p:nvPr>
            <p:ph type="ftr" sz="quarter" idx="4"/>
          </p:nvPr>
        </p:nvSpPr>
        <p:spPr bwMode="auto">
          <a:xfrm>
            <a:off x="0" y="9428583"/>
            <a:ext cx="2945659" cy="496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zh-CN" dirty="0"/>
          </a:p>
        </p:txBody>
      </p:sp>
      <p:sp>
        <p:nvSpPr>
          <p:cNvPr id="29703" name="Rectangle 7"/>
          <p:cNvSpPr>
            <a:spLocks noGrp="1" noChangeArrowheads="1"/>
          </p:cNvSpPr>
          <p:nvPr>
            <p:ph type="sldNum" sz="quarter" idx="5"/>
          </p:nvPr>
        </p:nvSpPr>
        <p:spPr bwMode="auto">
          <a:xfrm>
            <a:off x="3850443" y="9428583"/>
            <a:ext cx="2945659" cy="496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E3D1208B-ABB5-48F0-93EC-79B837E3F925}" type="slidenum">
              <a:rPr lang="zh-CN" altLang="en-US"/>
              <a:pPr/>
              <a:t>‹#›</a:t>
            </a:fld>
            <a:endParaRPr lang="en-US" altLang="zh-CN" dirty="0"/>
          </a:p>
        </p:txBody>
      </p:sp>
    </p:spTree>
    <p:extLst>
      <p:ext uri="{BB962C8B-B14F-4D97-AF65-F5344CB8AC3E}">
        <p14:creationId xmlns="" xmlns:p14="http://schemas.microsoft.com/office/powerpoint/2010/main" val="371123565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90488" y="744538"/>
            <a:ext cx="6616700" cy="3722687"/>
          </a:xfrm>
        </p:spPr>
      </p:sp>
      <p:sp>
        <p:nvSpPr>
          <p:cNvPr id="3" name="备注占位符 2"/>
          <p:cNvSpPr>
            <a:spLocks noGrp="1"/>
          </p:cNvSpPr>
          <p:nvPr>
            <p:ph type="body" idx="1"/>
          </p:nvPr>
        </p:nvSpPr>
        <p:spPr/>
        <p:txBody>
          <a:bodyPr/>
          <a:lstStyle/>
          <a:p>
            <a:pPr eaLnBrk="1" hangingPunct="1"/>
            <a:endParaRPr lang="zh-CN" altLang="zh-CN" dirty="0" smtClean="0">
              <a:ea typeface="宋体" pitchFamily="2" charset="-122"/>
            </a:endParaRPr>
          </a:p>
        </p:txBody>
      </p:sp>
      <p:sp>
        <p:nvSpPr>
          <p:cNvPr id="4" name="灯片编号占位符 3"/>
          <p:cNvSpPr>
            <a:spLocks noGrp="1"/>
          </p:cNvSpPr>
          <p:nvPr>
            <p:ph type="sldNum" sz="quarter" idx="10"/>
          </p:nvPr>
        </p:nvSpPr>
        <p:spPr/>
        <p:txBody>
          <a:bodyPr/>
          <a:lstStyle/>
          <a:p>
            <a:fld id="{E3D1208B-ABB5-48F0-93EC-79B837E3F925}" type="slidenum">
              <a:rPr lang="zh-CN" altLang="en-US" smtClean="0"/>
              <a:pPr/>
              <a:t>0</a:t>
            </a:fld>
            <a:endParaRPr lang="en-US" altLang="zh-CN" dirty="0"/>
          </a:p>
        </p:txBody>
      </p:sp>
    </p:spTree>
    <p:extLst>
      <p:ext uri="{BB962C8B-B14F-4D97-AF65-F5344CB8AC3E}">
        <p14:creationId xmlns="" xmlns:p14="http://schemas.microsoft.com/office/powerpoint/2010/main" val="3822600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4" name="Title 3"/>
          <p:cNvSpPr>
            <a:spLocks noGrp="1"/>
          </p:cNvSpPr>
          <p:nvPr>
            <p:ph type="title"/>
          </p:nvPr>
        </p:nvSpPr>
        <p:spPr>
          <a:xfrm>
            <a:off x="755651" y="1697512"/>
            <a:ext cx="5688013" cy="584775"/>
          </a:xfrm>
          <a:prstGeom prst="rect">
            <a:avLst/>
          </a:prstGeom>
        </p:spPr>
        <p:txBody>
          <a:bodyPr/>
          <a:lstStyle/>
          <a:p>
            <a:r>
              <a:rPr lang="en-US" smtClean="0"/>
              <a:t>Click to edit Master title style</a:t>
            </a:r>
            <a:endParaRPr lang="en-US"/>
          </a:p>
        </p:txBody>
      </p:sp>
    </p:spTree>
    <p:extLst>
      <p:ext uri="{BB962C8B-B14F-4D97-AF65-F5344CB8AC3E}">
        <p14:creationId xmlns="" xmlns:p14="http://schemas.microsoft.com/office/powerpoint/2010/main" val="2404942301"/>
      </p:ext>
    </p:extLst>
  </p:cSld>
  <p:clrMapOvr>
    <a:masterClrMapping/>
  </p:clrMapOvr>
  <p:transition advClick="0" advTm="8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336962"/>
            <a:ext cx="7632700" cy="653653"/>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64088" y="1221288"/>
            <a:ext cx="7615824" cy="3438558"/>
          </a:xfrm>
          <a:prstGeom prst="rect">
            <a:avLst/>
          </a:prstGeom>
        </p:spPr>
        <p:txBody>
          <a:bodyPr/>
          <a:lstStyle>
            <a:lvl1pPr>
              <a:defRPr sz="2400"/>
            </a:lvl1pPr>
            <a:lvl2pPr>
              <a:defRPr sz="20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276776"/>
            <a:ext cx="7632700" cy="559338"/>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55650" y="972764"/>
            <a:ext cx="7596000" cy="36000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276776"/>
            <a:ext cx="7632700" cy="559338"/>
          </a:xfrm>
          <a:prstGeom prst="rect">
            <a:avLst/>
          </a:prstGeom>
        </p:spPr>
        <p:txBody>
          <a:bodyPr/>
          <a:lstStyle/>
          <a:p>
            <a:r>
              <a:rPr lang="en-US" smtClean="0"/>
              <a:t>Click to edit Master title style</a:t>
            </a:r>
            <a:endParaRPr lang="en-US"/>
          </a:p>
        </p:txBody>
      </p:sp>
    </p:spTree>
  </p:cSld>
  <p:clrMapOvr>
    <a:masterClrMapping/>
  </p:clrMapOvr>
  <p:transition advClick="0" advTm="8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755650" y="307385"/>
            <a:ext cx="7632700" cy="653653"/>
          </a:xfrm>
          <a:prstGeom prst="rect">
            <a:avLst/>
          </a:prstGeom>
        </p:spPr>
        <p:txBody>
          <a:bodyPr anchor="ctr"/>
          <a:lstStyle>
            <a:lvl1pPr>
              <a:defRPr sz="2800"/>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xmlns="" val="155205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336962"/>
            <a:ext cx="7632700" cy="653653"/>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64088" y="1221288"/>
            <a:ext cx="7615824" cy="3438558"/>
          </a:xfrm>
          <a:prstGeom prst="rect">
            <a:avLst/>
          </a:prstGeom>
        </p:spPr>
        <p:txBody>
          <a:bodyPr/>
          <a:lstStyle>
            <a:lvl1pPr>
              <a:defRPr sz="2400"/>
            </a:lvl1pPr>
            <a:lvl2pPr>
              <a:defRPr sz="20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8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276775"/>
            <a:ext cx="7632700" cy="559338"/>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64088" y="1221288"/>
            <a:ext cx="7615824" cy="3438558"/>
          </a:xfrm>
          <a:prstGeom prst="rect">
            <a:avLst/>
          </a:prstGeom>
        </p:spPr>
        <p:txBody>
          <a:bodyPr/>
          <a:lstStyle>
            <a:lvl1pPr>
              <a:defRPr sz="2400"/>
            </a:lvl1pPr>
            <a:lvl2pPr>
              <a:defRPr sz="20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4" name="Rectangle 6"/>
          <p:cNvSpPr>
            <a:spLocks noGrp="1" noChangeArrowheads="1"/>
          </p:cNvSpPr>
          <p:nvPr>
            <p:ph type="dt" sz="half" idx="10"/>
          </p:nvPr>
        </p:nvSpPr>
        <p:spPr>
          <a:xfrm>
            <a:off x="3801197" y="4843749"/>
            <a:ext cx="1109806" cy="299751"/>
          </a:xfrm>
          <a:prstGeom prst="rect">
            <a:avLst/>
          </a:prstGeom>
        </p:spPr>
        <p:txBody>
          <a:bodyPr lIns="82058" tIns="41029" rIns="82058" bIns="41029"/>
          <a:lstStyle>
            <a:lvl1pPr>
              <a:buClr>
                <a:srgbClr val="A2A2A2"/>
              </a:buClr>
              <a:buSzPct val="70000"/>
              <a:buFont typeface="Monotype Sorts" pitchFamily="2" charset="2"/>
              <a:buNone/>
              <a:defRPr sz="1400">
                <a:solidFill>
                  <a:schemeClr val="tx1"/>
                </a:solidFill>
                <a:latin typeface="Arial" pitchFamily="34" charset="0"/>
                <a:ea typeface="宋体" pitchFamily="2" charset="-122"/>
              </a:defRPr>
            </a:lvl1pPr>
          </a:lstStyle>
          <a:p>
            <a:pPr fontAlgn="base">
              <a:spcBef>
                <a:spcPct val="0"/>
              </a:spcBef>
              <a:spcAft>
                <a:spcPct val="0"/>
              </a:spcAft>
              <a:defRPr/>
            </a:pPr>
            <a:r>
              <a:rPr lang="de-DE" altLang="zh-CN" dirty="0" smtClean="0"/>
              <a:t>Page </a:t>
            </a:r>
            <a:fld id="{62AE5876-15B0-4F1D-B700-14C2F885B21A}" type="slidenum">
              <a:rPr lang="de-DE" altLang="zh-CN" smtClean="0"/>
              <a:pPr fontAlgn="base">
                <a:spcBef>
                  <a:spcPct val="0"/>
                </a:spcBef>
                <a:spcAft>
                  <a:spcPct val="0"/>
                </a:spcAft>
                <a:defRPr/>
              </a:pPr>
              <a:t>‹#›</a:t>
            </a:fld>
            <a:endParaRPr lang="en-GB" altLang="zh-CN" dirty="0"/>
          </a:p>
        </p:txBody>
      </p:sp>
      <p:sp>
        <p:nvSpPr>
          <p:cNvPr id="5" name="标题 1"/>
          <p:cNvSpPr>
            <a:spLocks noGrp="1"/>
          </p:cNvSpPr>
          <p:nvPr>
            <p:ph type="title"/>
          </p:nvPr>
        </p:nvSpPr>
        <p:spPr>
          <a:xfrm>
            <a:off x="431540" y="168484"/>
            <a:ext cx="7745412" cy="432047"/>
          </a:xfrm>
          <a:prstGeom prst="rect">
            <a:avLst/>
          </a:prstGeom>
        </p:spPr>
        <p:txBody>
          <a:bodyPr/>
          <a:lstStyle>
            <a:lvl1pPr>
              <a:defRPr sz="3000"/>
            </a:lvl1pPr>
          </a:lstStyle>
          <a:p>
            <a:r>
              <a:rPr lang="zh-CN" altLang="en-US" dirty="0" smtClean="0"/>
              <a:t>单击此处编辑母版标题样式</a:t>
            </a:r>
            <a:endParaRPr lang="zh-CN" altLang="en-US"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57054" y="228406"/>
            <a:ext cx="7828703" cy="573353"/>
          </a:xfrm>
          <a:prstGeom prst="rect">
            <a:avLst/>
          </a:prstGeom>
          <a:noFill/>
          <a:ln>
            <a:noFill/>
          </a:ln>
          <a:effectLst/>
          <a:extLst>
            <a:ext uri="{AF507438-7753-43E0-B8FC-AC1667EBCBE1}"/>
          </a:extLst>
        </p:spPr>
        <p:txBody>
          <a:bodyPr>
            <a:spAutoFit/>
          </a:bodyPr>
          <a:lstStyle>
            <a:lvl1pPr>
              <a:defRPr lang="zh-CN" altLang="en-US" kern="1200" dirty="0">
                <a:latin typeface="+mj-lt"/>
                <a:ea typeface="Arial Unicode MS" pitchFamily="34" charset="-122"/>
                <a:cs typeface="Times New Roman" pitchFamily="18" charset="0"/>
              </a:defRPr>
            </a:lvl1pPr>
          </a:lstStyle>
          <a:p>
            <a:pPr lvl="0"/>
            <a:r>
              <a:rPr lang="zh-CN" altLang="en-US" smtClean="0"/>
              <a:t>单击此处编辑母版标题样式</a:t>
            </a:r>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57054" y="228406"/>
            <a:ext cx="7828703" cy="573353"/>
          </a:xfrm>
          <a:prstGeom prst="rect">
            <a:avLst/>
          </a:prstGeom>
          <a:noFill/>
          <a:ln>
            <a:noFill/>
          </a:ln>
          <a:effectLst/>
          <a:extLst>
            <a:ext uri="{AF507438-7753-43E0-B8FC-AC1667EBCBE1}"/>
          </a:extLst>
        </p:spPr>
        <p:txBody>
          <a:bodyPr>
            <a:spAutoFit/>
          </a:bodyPr>
          <a:lstStyle>
            <a:lvl1pPr>
              <a:defRPr lang="zh-CN" altLang="en-US" kern="1200" dirty="0">
                <a:latin typeface="+mj-lt"/>
                <a:ea typeface="Arial Unicode MS" pitchFamily="34" charset="-122"/>
                <a:cs typeface="Times New Roman" pitchFamily="18" charset="0"/>
              </a:defRPr>
            </a:lvl1pPr>
          </a:lstStyle>
          <a:p>
            <a:pPr lvl="0"/>
            <a:r>
              <a:rPr lang="zh-CN" altLang="en-US" smtClean="0"/>
              <a:t>单击此处编辑母版标题样式</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5" name="标题 1"/>
          <p:cNvSpPr>
            <a:spLocks noGrp="1"/>
          </p:cNvSpPr>
          <p:nvPr>
            <p:ph type="title"/>
          </p:nvPr>
        </p:nvSpPr>
        <p:spPr>
          <a:xfrm>
            <a:off x="431540" y="168484"/>
            <a:ext cx="7745412" cy="432047"/>
          </a:xfrm>
          <a:prstGeom prst="rect">
            <a:avLst/>
          </a:prstGeom>
        </p:spPr>
        <p:txBody>
          <a:bodyPr/>
          <a:lstStyle>
            <a:lvl1pPr>
              <a:defRPr sz="3000"/>
            </a:lvl1pPr>
          </a:lstStyle>
          <a:p>
            <a:r>
              <a:rPr lang="zh-CN" altLang="en-US" dirty="0" smtClean="0"/>
              <a:t>单击此处编辑母版标题样式</a:t>
            </a:r>
            <a:endParaRPr lang="zh-CN" altLang="en-US" dirty="0"/>
          </a:p>
        </p:txBody>
      </p:sp>
      <p:sp>
        <p:nvSpPr>
          <p:cNvPr id="3" name="Rectangle 6"/>
          <p:cNvSpPr>
            <a:spLocks noGrp="1" noChangeArrowheads="1"/>
          </p:cNvSpPr>
          <p:nvPr>
            <p:ph type="dt" sz="half" idx="10"/>
          </p:nvPr>
        </p:nvSpPr>
        <p:spPr>
          <a:xfrm>
            <a:off x="3800475" y="4843462"/>
            <a:ext cx="1111250" cy="300038"/>
          </a:xfrm>
          <a:prstGeom prst="rect">
            <a:avLst/>
          </a:prstGeom>
        </p:spPr>
        <p:txBody>
          <a:bodyPr lIns="82058" tIns="41029" rIns="82058" bIns="41029"/>
          <a:lstStyle>
            <a:lvl1pPr>
              <a:buClr>
                <a:srgbClr val="A2A2A2"/>
              </a:buClr>
              <a:buSzPct val="70000"/>
              <a:buFont typeface="Monotype Sorts" pitchFamily="2" charset="2"/>
              <a:buNone/>
              <a:defRPr sz="1400">
                <a:solidFill>
                  <a:schemeClr val="tx1"/>
                </a:solidFill>
                <a:latin typeface="Arial" pitchFamily="34" charset="0"/>
                <a:ea typeface="宋体" pitchFamily="2" charset="-122"/>
              </a:defRPr>
            </a:lvl1pPr>
          </a:lstStyle>
          <a:p>
            <a:pPr>
              <a:defRPr/>
            </a:pPr>
            <a:r>
              <a:rPr lang="de-DE" altLang="zh-CN"/>
              <a:t>Page </a:t>
            </a:r>
            <a:fld id="{DD4590D3-523E-4C8A-8414-41D5281A1378}" type="slidenum">
              <a:rPr lang="de-DE" altLang="zh-CN"/>
              <a:pPr>
                <a:defRPr/>
              </a:pPr>
              <a:t>‹#›</a:t>
            </a:fld>
            <a:endParaRPr lang="en-GB" altLang="zh-CN"/>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5" name="标题 1"/>
          <p:cNvSpPr>
            <a:spLocks noGrp="1"/>
          </p:cNvSpPr>
          <p:nvPr>
            <p:ph type="title"/>
          </p:nvPr>
        </p:nvSpPr>
        <p:spPr>
          <a:xfrm>
            <a:off x="431540" y="168484"/>
            <a:ext cx="7745412" cy="432047"/>
          </a:xfrm>
          <a:prstGeom prst="rect">
            <a:avLst/>
          </a:prstGeom>
        </p:spPr>
        <p:txBody>
          <a:bodyPr/>
          <a:lstStyle>
            <a:lvl1pPr>
              <a:defRPr sz="3000"/>
            </a:lvl1pPr>
          </a:lstStyle>
          <a:p>
            <a:r>
              <a:rPr lang="zh-CN" altLang="en-US" dirty="0" smtClean="0"/>
              <a:t>单击此处编辑母版标题样式</a:t>
            </a:r>
            <a:endParaRPr lang="zh-CN" altLang="en-US" dirty="0"/>
          </a:p>
        </p:txBody>
      </p:sp>
      <p:sp>
        <p:nvSpPr>
          <p:cNvPr id="3" name="Rectangle 6"/>
          <p:cNvSpPr>
            <a:spLocks noGrp="1" noChangeArrowheads="1"/>
          </p:cNvSpPr>
          <p:nvPr>
            <p:ph type="dt" sz="half" idx="10"/>
          </p:nvPr>
        </p:nvSpPr>
        <p:spPr>
          <a:xfrm>
            <a:off x="3800475" y="4843462"/>
            <a:ext cx="1111250" cy="300038"/>
          </a:xfrm>
          <a:prstGeom prst="rect">
            <a:avLst/>
          </a:prstGeom>
        </p:spPr>
        <p:txBody>
          <a:bodyPr lIns="82058" tIns="41029" rIns="82058" bIns="41029"/>
          <a:lstStyle>
            <a:lvl1pPr>
              <a:buClr>
                <a:srgbClr val="A2A2A2"/>
              </a:buClr>
              <a:buSzPct val="70000"/>
              <a:buFont typeface="Monotype Sorts" pitchFamily="2" charset="2"/>
              <a:buNone/>
              <a:defRPr sz="1400">
                <a:solidFill>
                  <a:schemeClr val="tx1"/>
                </a:solidFill>
                <a:latin typeface="Arial" pitchFamily="34" charset="0"/>
                <a:ea typeface="宋体" pitchFamily="2" charset="-122"/>
              </a:defRPr>
            </a:lvl1pPr>
          </a:lstStyle>
          <a:p>
            <a:pPr>
              <a:defRPr/>
            </a:pPr>
            <a:r>
              <a:rPr lang="de-DE" altLang="zh-CN"/>
              <a:t>Page </a:t>
            </a:r>
            <a:fld id="{DD4590D3-523E-4C8A-8414-41D5281A1378}" type="slidenum">
              <a:rPr lang="de-DE" altLang="zh-CN"/>
              <a:pPr>
                <a:defRPr/>
              </a:pPr>
              <a:t>‹#›</a:t>
            </a:fld>
            <a:endParaRPr lang="en-GB" altLang="zh-CN"/>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276775"/>
            <a:ext cx="7632700" cy="559338"/>
          </a:xfrm>
          <a:prstGeom prst="rect">
            <a:avLst/>
          </a:prstGeom>
        </p:spPr>
        <p:txBody>
          <a:bodyPr lIns="72494" tIns="36247" rIns="72494" bIns="36247"/>
          <a:lstStyle/>
          <a:p>
            <a:r>
              <a:rPr lang="en-US" smtClean="0"/>
              <a:t>Click to edit Master title style</a:t>
            </a:r>
            <a:endParaRPr lang="en-US"/>
          </a:p>
        </p:txBody>
      </p:sp>
      <p:sp>
        <p:nvSpPr>
          <p:cNvPr id="4" name="Content Placeholder 3"/>
          <p:cNvSpPr>
            <a:spLocks noGrp="1"/>
          </p:cNvSpPr>
          <p:nvPr>
            <p:ph sz="quarter" idx="10"/>
          </p:nvPr>
        </p:nvSpPr>
        <p:spPr>
          <a:xfrm>
            <a:off x="755650" y="1089765"/>
            <a:ext cx="7624262" cy="3466758"/>
          </a:xfrm>
          <a:prstGeom prst="rect">
            <a:avLst/>
          </a:prstGeom>
        </p:spPr>
        <p:txBody>
          <a:bodyPr lIns="72494" tIns="36247" rIns="72494" bIns="36247"/>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advTm="8000">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276776"/>
            <a:ext cx="7632700" cy="559338"/>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55650" y="972764"/>
            <a:ext cx="7596000" cy="36000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276776"/>
            <a:ext cx="7632700" cy="559338"/>
          </a:xfrm>
          <a:prstGeom prst="rect">
            <a:avLst/>
          </a:prstGeom>
        </p:spPr>
        <p:txBody>
          <a:bodyPr/>
          <a:lstStyle/>
          <a:p>
            <a:r>
              <a:rPr lang="en-US" smtClean="0"/>
              <a:t>Click to edit Master title style</a:t>
            </a:r>
            <a:endParaRPr lang="en-US"/>
          </a:p>
        </p:txBody>
      </p:sp>
    </p:spTree>
  </p:cSld>
  <p:clrMapOvr>
    <a:masterClrMapping/>
  </p:clrMapOvr>
  <p:transition advClick="0" advTm="8000">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755650" y="244079"/>
            <a:ext cx="7632700" cy="653653"/>
          </a:xfrm>
          <a:prstGeom prst="rect">
            <a:avLst/>
          </a:prstGeom>
        </p:spPr>
        <p:txBody>
          <a:body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755650" y="1221582"/>
            <a:ext cx="7632700" cy="314563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55205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755650" y="307385"/>
            <a:ext cx="7632700" cy="65365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552059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7054" y="244081"/>
            <a:ext cx="7828702" cy="524270"/>
          </a:xfrm>
          <a:prstGeom prst="rect">
            <a:avLst/>
          </a:prstGeom>
        </p:spPr>
        <p:txBody>
          <a:bodyPr/>
          <a:lstStyle>
            <a:lvl1pPr>
              <a:defRPr sz="3600" b="0">
                <a:latin typeface="黑体" pitchFamily="49" charset="-122"/>
                <a:ea typeface="黑体" pitchFamily="49" charset="-122"/>
              </a:defRPr>
            </a:lvl1pPr>
          </a:lstStyle>
          <a:p>
            <a:r>
              <a:rPr lang="en-US" dirty="0" smtClean="0"/>
              <a:t>Click to edit Master title style</a:t>
            </a:r>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336962"/>
            <a:ext cx="7632700" cy="653653"/>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64088" y="1221288"/>
            <a:ext cx="7615824" cy="3438558"/>
          </a:xfrm>
          <a:prstGeom prst="rect">
            <a:avLst/>
          </a:prstGeom>
        </p:spPr>
        <p:txBody>
          <a:bodyPr/>
          <a:lstStyle>
            <a:lvl1pPr>
              <a:defRPr sz="2400"/>
            </a:lvl1pPr>
            <a:lvl2pPr>
              <a:defRPr sz="20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755650" y="336962"/>
            <a:ext cx="7632700" cy="653653"/>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764088" y="1221288"/>
            <a:ext cx="7615824" cy="3438558"/>
          </a:xfrm>
          <a:prstGeom prst="rect">
            <a:avLst/>
          </a:prstGeom>
        </p:spPr>
        <p:txBody>
          <a:bodyPr/>
          <a:lstStyle>
            <a:lvl1pPr>
              <a:defRPr sz="2400"/>
            </a:lvl1pPr>
            <a:lvl2pPr>
              <a:defRPr sz="20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advClick="0" advTm="8000">
    <p:fade thruBlk="1"/>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4.wmf"/><Relationship Id="rId5" Type="http://schemas.openxmlformats.org/officeDocument/2006/relationships/image" Target="../media/image7.wmf"/><Relationship Id="rId4"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5.jpe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3.xml"/><Relationship Id="rId2" Type="http://schemas.openxmlformats.org/officeDocument/2006/relationships/slideLayout" Target="../slideLayouts/slideLayout4.xml"/><Relationship Id="rId16" Type="http://schemas.openxmlformats.org/officeDocument/2006/relationships/image" Target="../media/image4.wmf"/><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image" Target="../media/image7.wmf"/><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7.xml"/><Relationship Id="rId7" Type="http://schemas.openxmlformats.org/officeDocument/2006/relationships/image" Target="../media/image5.jpe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theme" Target="../theme/theme5.xml"/><Relationship Id="rId5" Type="http://schemas.openxmlformats.org/officeDocument/2006/relationships/slideLayout" Target="../slideLayouts/slideLayout19.xml"/><Relationship Id="rId10" Type="http://schemas.openxmlformats.org/officeDocument/2006/relationships/image" Target="../media/image4.wmf"/><Relationship Id="rId4" Type="http://schemas.openxmlformats.org/officeDocument/2006/relationships/slideLayout" Target="../slideLayouts/slideLayout18.xml"/><Relationship Id="rId9" Type="http://schemas.openxmlformats.org/officeDocument/2006/relationships/image" Target="../media/image7.wmf"/></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theme" Target="../theme/theme6.xml"/><Relationship Id="rId1" Type="http://schemas.openxmlformats.org/officeDocument/2006/relationships/slideLayout" Target="../slideLayouts/slideLayout20.xml"/><Relationship Id="rId6" Type="http://schemas.openxmlformats.org/officeDocument/2006/relationships/image" Target="../media/image7.wmf"/><Relationship Id="rId5" Type="http://schemas.openxmlformats.org/officeDocument/2006/relationships/image" Target="../media/image6.png"/><Relationship Id="rId4" Type="http://schemas.openxmlformats.org/officeDocument/2006/relationships/image" Target="../media/image9.wmf"/></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theme" Target="../theme/theme7.xml"/><Relationship Id="rId1" Type="http://schemas.openxmlformats.org/officeDocument/2006/relationships/slideLayout" Target="../slideLayouts/slideLayout21.xml"/><Relationship Id="rId6" Type="http://schemas.openxmlformats.org/officeDocument/2006/relationships/image" Target="../media/image7.wmf"/><Relationship Id="rId5" Type="http://schemas.openxmlformats.org/officeDocument/2006/relationships/image" Target="../media/image6.png"/><Relationship Id="rId4" Type="http://schemas.openxmlformats.org/officeDocument/2006/relationships/image" Target="../media/image9.w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8" name="Picture 2" descr="E:\01 日常工作\10 多媒体\PPT内部汇报用模板\PPT封面03副本.jpg"/>
          <p:cNvPicPr>
            <a:picLocks noChangeAspect="1" noChangeArrowheads="1"/>
          </p:cNvPicPr>
          <p:nvPr userDrawn="1"/>
        </p:nvPicPr>
        <p:blipFill>
          <a:blip r:embed="rId3" cstate="print"/>
          <a:srcRect/>
          <a:stretch>
            <a:fillRect/>
          </a:stretch>
        </p:blipFill>
        <p:spPr bwMode="auto">
          <a:xfrm>
            <a:off x="0" y="0"/>
            <a:ext cx="9144000" cy="5143500"/>
          </a:xfrm>
          <a:prstGeom prst="rect">
            <a:avLst/>
          </a:prstGeom>
          <a:noFill/>
        </p:spPr>
      </p:pic>
      <p:sp>
        <p:nvSpPr>
          <p:cNvPr id="9" name="Rectangle 86"/>
          <p:cNvSpPr>
            <a:spLocks noChangeArrowheads="1"/>
          </p:cNvSpPr>
          <p:nvPr userDrawn="1"/>
        </p:nvSpPr>
        <p:spPr bwMode="auto">
          <a:xfrm>
            <a:off x="7801326" y="4145757"/>
            <a:ext cx="716570" cy="748904"/>
          </a:xfrm>
          <a:prstGeom prst="rect">
            <a:avLst/>
          </a:prstGeom>
          <a:solidFill>
            <a:schemeClr val="bg1"/>
          </a:solid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68562" tIns="34281" rIns="68562" bIns="34281" anchor="ctr"/>
          <a:lstStyle/>
          <a:p>
            <a:endParaRPr lang="zh-CN" altLang="en-US" dirty="0">
              <a:latin typeface="FrutigerNext LT Medium" pitchFamily="34" charset="0"/>
            </a:endParaRPr>
          </a:p>
        </p:txBody>
      </p:sp>
      <p:sp>
        <p:nvSpPr>
          <p:cNvPr id="11" name="Rectangle 8"/>
          <p:cNvSpPr>
            <a:spLocks noGrp="1" noChangeArrowheads="1"/>
          </p:cNvSpPr>
          <p:nvPr>
            <p:ph type="title"/>
          </p:nvPr>
        </p:nvSpPr>
        <p:spPr bwMode="auto">
          <a:xfrm>
            <a:off x="657055" y="1977630"/>
            <a:ext cx="5686135" cy="4345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34281" rIns="68562" bIns="34281" numCol="1" anchor="t" anchorCtr="0" compatLnSpc="1">
            <a:prstTxWarp prst="textNoShape">
              <a:avLst/>
            </a:prstTxWarp>
            <a:spAutoFit/>
          </a:bodyPr>
          <a:lstStyle/>
          <a:p>
            <a:pPr lvl="0"/>
            <a:r>
              <a:rPr lang="en-US" altLang="zh-CN" dirty="0" smtClean="0"/>
              <a:t>Click to edit Master title style</a:t>
            </a:r>
            <a:endParaRPr lang="zh-CN" altLang="en-US" dirty="0" smtClean="0"/>
          </a:p>
        </p:txBody>
      </p:sp>
      <p:pic>
        <p:nvPicPr>
          <p:cNvPr id="13" name="Picture 77" descr="Logo"/>
          <p:cNvPicPr>
            <a:picLocks noChangeAspect="1" noChangeArrowheads="1"/>
          </p:cNvPicPr>
          <p:nvPr userDrawn="1"/>
        </p:nvPicPr>
        <p:blipFill>
          <a:blip r:embed="rId4" cstate="email">
            <a:extLst>
              <a:ext uri="{28A0092B-C50C-407E-A947-70E740481C1C}">
                <a14:useLocalDpi xmlns:a14="http://schemas.microsoft.com/office/drawing/2010/main" xmlns="" val="0"/>
              </a:ext>
            </a:extLst>
          </a:blip>
          <a:srcRect/>
          <a:stretch>
            <a:fillRect/>
          </a:stretch>
        </p:blipFill>
        <p:spPr bwMode="auto">
          <a:xfrm>
            <a:off x="7794141" y="4034485"/>
            <a:ext cx="768834" cy="7673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2" descr="C:\Users\z00124665\Desktop\图形2.wmf"/>
          <p:cNvPicPr>
            <a:picLocks noChangeAspect="1" noChangeArrowheads="1"/>
          </p:cNvPicPr>
          <p:nvPr userDrawn="1"/>
        </p:nvPicPr>
        <p:blipFill>
          <a:blip r:embed="rId5" cstate="print"/>
          <a:srcRect/>
          <a:stretch>
            <a:fillRect/>
          </a:stretch>
        </p:blipFill>
        <p:spPr bwMode="auto">
          <a:xfrm>
            <a:off x="666769" y="4440721"/>
            <a:ext cx="2116626" cy="367370"/>
          </a:xfrm>
          <a:prstGeom prst="rect">
            <a:avLst/>
          </a:prstGeom>
          <a:noFill/>
        </p:spPr>
      </p:pic>
      <p:pic>
        <p:nvPicPr>
          <p:cNvPr id="8" name="Picture 2" descr="C:\Users\z00124665\Desktop\A BETTER WAY SOLUTIONS.wmf"/>
          <p:cNvPicPr>
            <a:picLocks noChangeAspect="1" noChangeArrowheads="1"/>
          </p:cNvPicPr>
          <p:nvPr userDrawn="1"/>
        </p:nvPicPr>
        <p:blipFill>
          <a:blip r:embed="rId6" cstate="print"/>
          <a:srcRect/>
          <a:stretch>
            <a:fillRect/>
          </a:stretch>
        </p:blipFill>
        <p:spPr bwMode="auto">
          <a:xfrm>
            <a:off x="660400" y="934345"/>
            <a:ext cx="4117340" cy="114657"/>
          </a:xfrm>
          <a:prstGeom prst="rect">
            <a:avLst/>
          </a:prstGeom>
          <a:noFill/>
        </p:spPr>
      </p:pic>
    </p:spTree>
  </p:cSld>
  <p:clrMap bg1="lt1" tx1="dk1" bg2="lt2" tx2="dk2" accent1="accent1" accent2="accent2" accent3="accent3" accent4="accent4" accent5="accent5" accent6="accent6" hlink="hlink" folHlink="folHlink"/>
  <p:sldLayoutIdLst>
    <p:sldLayoutId id="2147483815" r:id="rId1"/>
  </p:sldLayoutIdLst>
  <p:transition advClick="0" advTm="8000">
    <p:fade thruBlk="1"/>
  </p:transition>
  <p:timing>
    <p:tnLst>
      <p:par>
        <p:cTn id="1" dur="indefinite" restart="never" nodeType="tmRoot"/>
      </p:par>
    </p:tnLst>
  </p:timing>
  <p:txStyles>
    <p:titleStyle>
      <a:lvl1pPr algn="l" rtl="0" eaLnBrk="0" fontAlgn="base" hangingPunct="0">
        <a:spcBef>
          <a:spcPct val="0"/>
        </a:spcBef>
        <a:spcAft>
          <a:spcPct val="0"/>
        </a:spcAft>
        <a:defRPr sz="3200" b="1">
          <a:solidFill>
            <a:schemeClr val="bg1"/>
          </a:solidFill>
          <a:latin typeface="FrutigerNext LT Medium" pitchFamily="34" charset="0"/>
          <a:ea typeface="黑体" pitchFamily="49" charset="-122"/>
          <a:cs typeface="+mj-cs"/>
        </a:defRPr>
      </a:lvl1pPr>
      <a:lvl2pPr algn="l" rtl="0" eaLnBrk="0" fontAlgn="base" hangingPunct="0">
        <a:spcBef>
          <a:spcPct val="0"/>
        </a:spcBef>
        <a:spcAft>
          <a:spcPct val="0"/>
        </a:spcAft>
        <a:defRPr sz="3200" b="1">
          <a:solidFill>
            <a:schemeClr val="bg1"/>
          </a:solidFill>
          <a:latin typeface="FrutigerNext LT Medium" pitchFamily="34" charset="0"/>
          <a:ea typeface="黑体" pitchFamily="49" charset="-122"/>
          <a:cs typeface="宋体" charset="-122"/>
        </a:defRPr>
      </a:lvl2pPr>
      <a:lvl3pPr algn="l" rtl="0" eaLnBrk="0" fontAlgn="base" hangingPunct="0">
        <a:spcBef>
          <a:spcPct val="0"/>
        </a:spcBef>
        <a:spcAft>
          <a:spcPct val="0"/>
        </a:spcAft>
        <a:defRPr sz="3200" b="1">
          <a:solidFill>
            <a:schemeClr val="bg1"/>
          </a:solidFill>
          <a:latin typeface="FrutigerNext LT Medium" pitchFamily="34" charset="0"/>
          <a:ea typeface="黑体" pitchFamily="49" charset="-122"/>
          <a:cs typeface="宋体" charset="-122"/>
        </a:defRPr>
      </a:lvl3pPr>
      <a:lvl4pPr algn="l" rtl="0" eaLnBrk="0" fontAlgn="base" hangingPunct="0">
        <a:spcBef>
          <a:spcPct val="0"/>
        </a:spcBef>
        <a:spcAft>
          <a:spcPct val="0"/>
        </a:spcAft>
        <a:defRPr sz="3200" b="1">
          <a:solidFill>
            <a:schemeClr val="bg1"/>
          </a:solidFill>
          <a:latin typeface="FrutigerNext LT Medium" pitchFamily="34" charset="0"/>
          <a:ea typeface="黑体" pitchFamily="49" charset="-122"/>
          <a:cs typeface="宋体" charset="-122"/>
        </a:defRPr>
      </a:lvl4pPr>
      <a:lvl5pPr algn="l" rtl="0" eaLnBrk="0" fontAlgn="base" hangingPunct="0">
        <a:spcBef>
          <a:spcPct val="0"/>
        </a:spcBef>
        <a:spcAft>
          <a:spcPct val="0"/>
        </a:spcAft>
        <a:defRPr sz="3200" b="1">
          <a:solidFill>
            <a:schemeClr val="bg1"/>
          </a:solidFill>
          <a:latin typeface="FrutigerNext LT Medium" pitchFamily="34" charset="0"/>
          <a:ea typeface="黑体" pitchFamily="49" charset="-122"/>
          <a:cs typeface="宋体" charset="-122"/>
        </a:defRPr>
      </a:lvl5pPr>
      <a:lvl6pPr marL="4572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6pPr>
      <a:lvl7pPr marL="9144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7pPr>
      <a:lvl8pPr marL="13716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8pPr>
      <a:lvl9pPr marL="18288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9pPr>
    </p:titleStyle>
    <p:bodyStyle>
      <a:lvl1pPr marL="342900" indent="-342900" algn="l" rtl="0" eaLnBrk="0" fontAlgn="base" hangingPunct="0">
        <a:spcBef>
          <a:spcPct val="20000"/>
        </a:spcBef>
        <a:spcAft>
          <a:spcPct val="0"/>
        </a:spcAft>
        <a:buClr>
          <a:srgbClr val="990000"/>
        </a:buClr>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000">
          <a:solidFill>
            <a:schemeClr val="tx1"/>
          </a:solidFill>
          <a:latin typeface="+mn-lt"/>
          <a:ea typeface="+mn-ea"/>
          <a:cs typeface="+mn-cs"/>
        </a:defRPr>
      </a:lvl2pPr>
      <a:lvl3pPr marL="1143000" indent="-228600" algn="l" rtl="0" eaLnBrk="0" fontAlgn="base" hangingPunct="0">
        <a:spcBef>
          <a:spcPct val="20000"/>
        </a:spcBef>
        <a:spcAft>
          <a:spcPct val="0"/>
        </a:spcAft>
        <a:buFont typeface="FrutigerNext LT Medium" charset="0"/>
        <a:buChar char="»"/>
        <a:defRPr>
          <a:solidFill>
            <a:schemeClr val="tx1"/>
          </a:solidFill>
          <a:latin typeface="+mn-lt"/>
          <a:ea typeface="+mn-ea"/>
          <a:cs typeface="+mn-cs"/>
        </a:defRPr>
      </a:lvl3pPr>
      <a:lvl4pPr marL="1600200" indent="-228600" algn="l" rtl="0" eaLnBrk="0" fontAlgn="base" hangingPunct="0">
        <a:spcBef>
          <a:spcPct val="20000"/>
        </a:spcBef>
        <a:spcAft>
          <a:spcPct val="0"/>
        </a:spcAft>
        <a:buChar char="–"/>
        <a:defRPr sz="16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1600">
          <a:solidFill>
            <a:schemeClr val="tx1"/>
          </a:solidFill>
          <a:latin typeface="+mn-lt"/>
          <a:ea typeface="+mn-ea"/>
          <a:cs typeface="+mn-cs"/>
        </a:defRPr>
      </a:lvl5pPr>
      <a:lvl6pPr marL="25146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18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0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2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矩形 2"/>
          <p:cNvSpPr/>
          <p:nvPr userDrawn="1"/>
        </p:nvSpPr>
        <p:spPr bwMode="auto">
          <a:xfrm>
            <a:off x="4762" y="0"/>
            <a:ext cx="9139238" cy="5143500"/>
          </a:xfrm>
          <a:prstGeom prst="rect">
            <a:avLst/>
          </a:prstGeom>
          <a:solidFill>
            <a:schemeClr val="bg1">
              <a:lumMod val="95000"/>
            </a:schemeClr>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charset="0"/>
              <a:ea typeface="宋体" charset="-122"/>
            </a:endParaRPr>
          </a:p>
        </p:txBody>
      </p:sp>
      <p:grpSp>
        <p:nvGrpSpPr>
          <p:cNvPr id="4" name="组合 3"/>
          <p:cNvGrpSpPr/>
          <p:nvPr userDrawn="1"/>
        </p:nvGrpSpPr>
        <p:grpSpPr>
          <a:xfrm>
            <a:off x="0" y="5087938"/>
            <a:ext cx="9144000" cy="55562"/>
            <a:chOff x="0" y="5087938"/>
            <a:chExt cx="9144000" cy="55562"/>
          </a:xfrm>
        </p:grpSpPr>
        <p:pic>
          <p:nvPicPr>
            <p:cNvPr id="5" name="Picture 2" descr="E:\01 日常工作\10 多媒体\PPT内部汇报用模板\红条.jpg"/>
            <p:cNvPicPr>
              <a:picLocks noChangeAspect="1" noChangeArrowheads="1"/>
            </p:cNvPicPr>
            <p:nvPr userDrawn="1"/>
          </p:nvPicPr>
          <p:blipFill>
            <a:blip r:embed="rId3" cstate="print"/>
            <a:srcRect r="5813"/>
            <a:stretch>
              <a:fillRect/>
            </a:stretch>
          </p:blipFill>
          <p:spPr bwMode="auto">
            <a:xfrm>
              <a:off x="0" y="5087938"/>
              <a:ext cx="8616950" cy="55562"/>
            </a:xfrm>
            <a:prstGeom prst="rect">
              <a:avLst/>
            </a:prstGeom>
            <a:noFill/>
          </p:spPr>
        </p:pic>
        <p:pic>
          <p:nvPicPr>
            <p:cNvPr id="6" name="Picture 2" descr="E:\01 日常工作\10 多媒体\PPT内部汇报用模板\红条.jpg"/>
            <p:cNvPicPr>
              <a:picLocks noChangeAspect="1" noChangeArrowheads="1"/>
            </p:cNvPicPr>
            <p:nvPr userDrawn="1"/>
          </p:nvPicPr>
          <p:blipFill>
            <a:blip r:embed="rId3" cstate="print"/>
            <a:srcRect r="5813"/>
            <a:stretch>
              <a:fillRect/>
            </a:stretch>
          </p:blipFill>
          <p:spPr bwMode="auto">
            <a:xfrm>
              <a:off x="527050" y="5087938"/>
              <a:ext cx="8616950" cy="55562"/>
            </a:xfrm>
            <a:prstGeom prst="rect">
              <a:avLst/>
            </a:prstGeom>
            <a:noFill/>
          </p:spPr>
        </p:pic>
      </p:grpSp>
      <p:pic>
        <p:nvPicPr>
          <p:cNvPr id="8" name="Picture 2" descr="C:\Users\z00124665\Desktop\HW LOGO(横版）.png"/>
          <p:cNvPicPr>
            <a:picLocks noChangeAspect="1" noChangeArrowheads="1"/>
          </p:cNvPicPr>
          <p:nvPr userDrawn="1"/>
        </p:nvPicPr>
        <p:blipFill>
          <a:blip r:embed="rId4" cstate="screen"/>
          <a:srcRect/>
          <a:stretch>
            <a:fillRect/>
          </a:stretch>
        </p:blipFill>
        <p:spPr bwMode="auto">
          <a:xfrm>
            <a:off x="7566408" y="4687937"/>
            <a:ext cx="1250151" cy="304524"/>
          </a:xfrm>
          <a:prstGeom prst="rect">
            <a:avLst/>
          </a:prstGeom>
          <a:noFill/>
        </p:spPr>
      </p:pic>
      <p:sp>
        <p:nvSpPr>
          <p:cNvPr id="9" name="Rectangle 5"/>
          <p:cNvSpPr>
            <a:spLocks noChangeArrowheads="1"/>
          </p:cNvSpPr>
          <p:nvPr userDrawn="1"/>
        </p:nvSpPr>
        <p:spPr bwMode="auto">
          <a:xfrm>
            <a:off x="3040520" y="4875560"/>
            <a:ext cx="272055" cy="195943"/>
          </a:xfrm>
          <a:prstGeom prst="rect">
            <a:avLst/>
          </a:prstGeom>
          <a:noFill/>
          <a:ln w="9525">
            <a:noFill/>
            <a:miter lim="800000"/>
            <a:headEnd/>
            <a:tailEnd/>
          </a:ln>
        </p:spPr>
        <p:txBody>
          <a:bodyPr lIns="0" tIns="0" rIns="0" bIns="0"/>
          <a:lstStyle/>
          <a:p>
            <a:pPr eaLnBrk="0" hangingPunct="0">
              <a:lnSpc>
                <a:spcPct val="85000"/>
              </a:lnSpc>
              <a:defRPr/>
            </a:pPr>
            <a:fld id="{F350CB96-EF0E-44F1-90D2-2D2DCEB1810F}" type="slidenum">
              <a:rPr lang="de-DE" altLang="zh-CN" sz="900" b="0" smtClean="0">
                <a:solidFill>
                  <a:schemeClr val="bg1">
                    <a:lumMod val="65000"/>
                  </a:schemeClr>
                </a:solidFill>
                <a:latin typeface="+mn-lt"/>
                <a:ea typeface="+mn-ea"/>
              </a:rPr>
              <a:pPr eaLnBrk="0" hangingPunct="0">
                <a:lnSpc>
                  <a:spcPct val="85000"/>
                </a:lnSpc>
                <a:defRPr/>
              </a:pPr>
              <a:t>‹#›</a:t>
            </a:fld>
            <a:endParaRPr lang="en-GB" altLang="zh-CN" sz="900" b="0" dirty="0">
              <a:solidFill>
                <a:schemeClr val="bg1">
                  <a:lumMod val="65000"/>
                </a:schemeClr>
              </a:solidFill>
              <a:latin typeface="+mn-lt"/>
              <a:ea typeface="+mn-ea"/>
            </a:endParaRPr>
          </a:p>
        </p:txBody>
      </p:sp>
      <p:pic>
        <p:nvPicPr>
          <p:cNvPr id="10" name="Picture 2" descr="C:\Users\z00124665\Desktop\图形1.wmf"/>
          <p:cNvPicPr>
            <a:picLocks noChangeAspect="1" noChangeArrowheads="1"/>
          </p:cNvPicPr>
          <p:nvPr userDrawn="1"/>
        </p:nvPicPr>
        <p:blipFill>
          <a:blip r:embed="rId5" cstate="print"/>
          <a:srcRect/>
          <a:stretch>
            <a:fillRect/>
          </a:stretch>
        </p:blipFill>
        <p:spPr bwMode="auto">
          <a:xfrm>
            <a:off x="322263" y="4862196"/>
            <a:ext cx="2655887" cy="120967"/>
          </a:xfrm>
          <a:prstGeom prst="rect">
            <a:avLst/>
          </a:prstGeom>
          <a:noFill/>
        </p:spPr>
      </p:pic>
      <p:pic>
        <p:nvPicPr>
          <p:cNvPr id="11" name="Picture 2" descr="C:\Users\z00124665\Desktop\A BETTER WAY SOLUTIONS.wmf"/>
          <p:cNvPicPr>
            <a:picLocks noChangeAspect="1" noChangeArrowheads="1"/>
          </p:cNvPicPr>
          <p:nvPr userDrawn="1"/>
        </p:nvPicPr>
        <p:blipFill>
          <a:blip r:embed="rId6" cstate="print"/>
          <a:srcRect/>
          <a:stretch>
            <a:fillRect/>
          </a:stretch>
        </p:blipFill>
        <p:spPr bwMode="auto">
          <a:xfrm>
            <a:off x="5567363" y="177220"/>
            <a:ext cx="3270250" cy="91068"/>
          </a:xfrm>
          <a:prstGeom prst="rect">
            <a:avLst/>
          </a:prstGeom>
          <a:noFill/>
        </p:spPr>
      </p:pic>
    </p:spTree>
  </p:cSld>
  <p:clrMap bg1="lt1" tx1="dk1" bg2="lt2" tx2="dk2" accent1="accent1" accent2="accent2" accent3="accent3" accent4="accent4" accent5="accent5" accent6="accent6" hlink="hlink" folHlink="folHlink"/>
  <p:sldLayoutIdLst>
    <p:sldLayoutId id="2147483823" r:id="rId1"/>
  </p:sldLayoutIdLst>
  <p:transition advClick="0" advTm="8000">
    <p:fade thruBlk="1"/>
  </p:transition>
  <p:timing>
    <p:tnLst>
      <p:par>
        <p:cTn id="1" dur="indefinite" restart="never" nodeType="tmRoot"/>
      </p:par>
    </p:tnLst>
  </p:timing>
  <p:txStyles>
    <p:titleStyle>
      <a:lvl1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mj-cs"/>
        </a:defRPr>
      </a:lvl1pPr>
      <a:lvl2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2pPr>
      <a:lvl3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3pPr>
      <a:lvl4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4pPr>
      <a:lvl5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5pPr>
      <a:lvl6pPr marL="4572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6pPr>
      <a:lvl7pPr marL="9144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7pPr>
      <a:lvl8pPr marL="13716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8pPr>
      <a:lvl9pPr marL="18288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9pPr>
    </p:titleStyle>
    <p:bodyStyle>
      <a:lvl1pPr marL="342900" indent="-342900" algn="l" rtl="0" eaLnBrk="0" fontAlgn="base" hangingPunct="0">
        <a:lnSpc>
          <a:spcPct val="140000"/>
        </a:lnSpc>
        <a:spcBef>
          <a:spcPct val="0"/>
        </a:spcBef>
        <a:spcAft>
          <a:spcPct val="0"/>
        </a:spcAft>
        <a:buClr>
          <a:srgbClr val="808080"/>
        </a:buClr>
        <a:buSzPct val="60000"/>
        <a:buFont typeface="Wingdings" pitchFamily="2" charset="2"/>
        <a:buChar char="l"/>
        <a:defRPr sz="2400" b="1">
          <a:solidFill>
            <a:schemeClr val="bg1"/>
          </a:solidFill>
          <a:latin typeface="FrutigerNext LT Regular" pitchFamily="34" charset="0"/>
          <a:ea typeface="黑体" pitchFamily="49" charset="-122"/>
          <a:cs typeface="+mn-cs"/>
        </a:defRPr>
      </a:lvl1pPr>
      <a:lvl2pPr marL="742950" indent="-285750" algn="l" rtl="0" eaLnBrk="0" fontAlgn="base" hangingPunct="0">
        <a:lnSpc>
          <a:spcPct val="140000"/>
        </a:lnSpc>
        <a:spcBef>
          <a:spcPct val="0"/>
        </a:spcBef>
        <a:spcAft>
          <a:spcPct val="0"/>
        </a:spcAft>
        <a:buSzPct val="50000"/>
        <a:buFont typeface="Wingdings" pitchFamily="2" charset="2"/>
        <a:buChar char="p"/>
        <a:defRPr>
          <a:solidFill>
            <a:schemeClr val="bg1"/>
          </a:solidFill>
          <a:latin typeface="+mn-lt"/>
          <a:ea typeface="+mn-ea"/>
          <a:cs typeface="+mn-cs"/>
        </a:defRPr>
      </a:lvl2pPr>
      <a:lvl3pPr marL="1143000" indent="-228600" algn="l" rtl="0" eaLnBrk="0" fontAlgn="base" hangingPunct="0">
        <a:lnSpc>
          <a:spcPct val="140000"/>
        </a:lnSpc>
        <a:spcBef>
          <a:spcPct val="0"/>
        </a:spcBef>
        <a:spcAft>
          <a:spcPct val="0"/>
        </a:spcAft>
        <a:buSzPct val="50000"/>
        <a:buFont typeface="Wingdings" pitchFamily="2" charset="2"/>
        <a:buChar char="n"/>
        <a:defRPr sz="1600">
          <a:solidFill>
            <a:schemeClr val="bg1"/>
          </a:solidFill>
          <a:latin typeface="FrutigerNext LT Regular" pitchFamily="34" charset="0"/>
          <a:ea typeface="+mn-ea"/>
          <a:cs typeface="+mn-cs"/>
        </a:defRPr>
      </a:lvl3pPr>
      <a:lvl4pPr marL="1600200" indent="-228600" algn="l" rtl="0" eaLnBrk="0" fontAlgn="base" hangingPunct="0">
        <a:lnSpc>
          <a:spcPct val="140000"/>
        </a:lnSpc>
        <a:spcBef>
          <a:spcPct val="0"/>
        </a:spcBef>
        <a:spcAft>
          <a:spcPct val="0"/>
        </a:spcAft>
        <a:buChar char="–"/>
        <a:defRPr sz="1400">
          <a:solidFill>
            <a:schemeClr val="bg1"/>
          </a:solidFill>
          <a:latin typeface="FrutigerNext LT Regular" pitchFamily="34" charset="0"/>
          <a:ea typeface="+mn-ea"/>
          <a:cs typeface="+mn-cs"/>
        </a:defRPr>
      </a:lvl4pPr>
      <a:lvl5pPr marL="2057400" indent="-228600" algn="l" rtl="0" eaLnBrk="0" fontAlgn="base" hangingPunct="0">
        <a:lnSpc>
          <a:spcPct val="140000"/>
        </a:lnSpc>
        <a:spcBef>
          <a:spcPct val="0"/>
        </a:spcBef>
        <a:spcAft>
          <a:spcPct val="0"/>
        </a:spcAft>
        <a:buFont typeface="Arial" pitchFamily="34" charset="0"/>
        <a:buChar char="~"/>
        <a:defRPr sz="1200">
          <a:solidFill>
            <a:schemeClr val="bg1"/>
          </a:solidFill>
          <a:latin typeface="FrutigerNext LT Regular" pitchFamily="34" charset="0"/>
          <a:ea typeface="+mn-ea"/>
          <a:cs typeface="+mn-cs"/>
        </a:defRPr>
      </a:lvl5pPr>
      <a:lvl6pPr marL="25146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18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0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2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 name="矩形 74"/>
          <p:cNvSpPr/>
          <p:nvPr userDrawn="1"/>
        </p:nvSpPr>
        <p:spPr bwMode="auto">
          <a:xfrm>
            <a:off x="0" y="0"/>
            <a:ext cx="9144000" cy="5143500"/>
          </a:xfrm>
          <a:prstGeom prst="rect">
            <a:avLst/>
          </a:prstGeom>
          <a:solidFill>
            <a:schemeClr val="bg1">
              <a:lumMod val="95000"/>
            </a:schemeClr>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charset="0"/>
              <a:ea typeface="宋体" charset="-122"/>
            </a:endParaRPr>
          </a:p>
        </p:txBody>
      </p:sp>
      <p:grpSp>
        <p:nvGrpSpPr>
          <p:cNvPr id="14" name="组合 13"/>
          <p:cNvGrpSpPr/>
          <p:nvPr userDrawn="1"/>
        </p:nvGrpSpPr>
        <p:grpSpPr>
          <a:xfrm>
            <a:off x="0" y="5087938"/>
            <a:ext cx="9144000" cy="55562"/>
            <a:chOff x="0" y="5087938"/>
            <a:chExt cx="9144000" cy="55562"/>
          </a:xfrm>
        </p:grpSpPr>
        <p:pic>
          <p:nvPicPr>
            <p:cNvPr id="13" name="Picture 2" descr="E:\01 日常工作\10 多媒体\PPT内部汇报用模板\红条.jpg"/>
            <p:cNvPicPr>
              <a:picLocks noChangeAspect="1" noChangeArrowheads="1"/>
            </p:cNvPicPr>
            <p:nvPr userDrawn="1"/>
          </p:nvPicPr>
          <p:blipFill>
            <a:blip r:embed="rId13" cstate="print"/>
            <a:srcRect r="5813"/>
            <a:stretch>
              <a:fillRect/>
            </a:stretch>
          </p:blipFill>
          <p:spPr bwMode="auto">
            <a:xfrm>
              <a:off x="0" y="5087938"/>
              <a:ext cx="8616950" cy="55562"/>
            </a:xfrm>
            <a:prstGeom prst="rect">
              <a:avLst/>
            </a:prstGeom>
            <a:noFill/>
          </p:spPr>
        </p:pic>
        <p:pic>
          <p:nvPicPr>
            <p:cNvPr id="86" name="Picture 2" descr="E:\01 日常工作\10 多媒体\PPT内部汇报用模板\红条.jpg"/>
            <p:cNvPicPr>
              <a:picLocks noChangeAspect="1" noChangeArrowheads="1"/>
            </p:cNvPicPr>
            <p:nvPr userDrawn="1"/>
          </p:nvPicPr>
          <p:blipFill>
            <a:blip r:embed="rId13" cstate="print"/>
            <a:srcRect r="5813"/>
            <a:stretch>
              <a:fillRect/>
            </a:stretch>
          </p:blipFill>
          <p:spPr bwMode="auto">
            <a:xfrm>
              <a:off x="527050" y="5087938"/>
              <a:ext cx="8616950" cy="55562"/>
            </a:xfrm>
            <a:prstGeom prst="rect">
              <a:avLst/>
            </a:prstGeom>
            <a:noFill/>
          </p:spPr>
        </p:pic>
      </p:grpSp>
      <p:pic>
        <p:nvPicPr>
          <p:cNvPr id="9" name="Picture 2" descr="C:\Users\z00124665\Desktop\HW LOGO(横版）.png"/>
          <p:cNvPicPr>
            <a:picLocks noChangeAspect="1" noChangeArrowheads="1"/>
          </p:cNvPicPr>
          <p:nvPr userDrawn="1"/>
        </p:nvPicPr>
        <p:blipFill>
          <a:blip r:embed="rId14" cstate="screen"/>
          <a:srcRect/>
          <a:stretch>
            <a:fillRect/>
          </a:stretch>
        </p:blipFill>
        <p:spPr bwMode="auto">
          <a:xfrm>
            <a:off x="7566408" y="4687937"/>
            <a:ext cx="1250151" cy="304524"/>
          </a:xfrm>
          <a:prstGeom prst="rect">
            <a:avLst/>
          </a:prstGeom>
          <a:noFill/>
        </p:spPr>
      </p:pic>
      <p:sp>
        <p:nvSpPr>
          <p:cNvPr id="12" name="Rectangle 5"/>
          <p:cNvSpPr>
            <a:spLocks noChangeArrowheads="1"/>
          </p:cNvSpPr>
          <p:nvPr userDrawn="1"/>
        </p:nvSpPr>
        <p:spPr bwMode="auto">
          <a:xfrm>
            <a:off x="3040520" y="4875560"/>
            <a:ext cx="272055" cy="195943"/>
          </a:xfrm>
          <a:prstGeom prst="rect">
            <a:avLst/>
          </a:prstGeom>
          <a:noFill/>
          <a:ln w="9525">
            <a:noFill/>
            <a:miter lim="800000"/>
            <a:headEnd/>
            <a:tailEnd/>
          </a:ln>
        </p:spPr>
        <p:txBody>
          <a:bodyPr lIns="0" tIns="0" rIns="0" bIns="0"/>
          <a:lstStyle/>
          <a:p>
            <a:pPr eaLnBrk="0" hangingPunct="0">
              <a:lnSpc>
                <a:spcPct val="85000"/>
              </a:lnSpc>
              <a:defRPr/>
            </a:pPr>
            <a:fld id="{F350CB96-EF0E-44F1-90D2-2D2DCEB1810F}" type="slidenum">
              <a:rPr lang="de-DE" altLang="zh-CN" sz="900" b="0" smtClean="0">
                <a:solidFill>
                  <a:schemeClr val="bg1">
                    <a:lumMod val="65000"/>
                  </a:schemeClr>
                </a:solidFill>
                <a:latin typeface="+mn-lt"/>
                <a:ea typeface="+mn-ea"/>
              </a:rPr>
              <a:pPr eaLnBrk="0" hangingPunct="0">
                <a:lnSpc>
                  <a:spcPct val="85000"/>
                </a:lnSpc>
                <a:defRPr/>
              </a:pPr>
              <a:t>‹#›</a:t>
            </a:fld>
            <a:endParaRPr lang="en-GB" altLang="zh-CN" sz="900" b="0" dirty="0">
              <a:solidFill>
                <a:schemeClr val="bg1">
                  <a:lumMod val="65000"/>
                </a:schemeClr>
              </a:solidFill>
              <a:latin typeface="+mn-lt"/>
              <a:ea typeface="+mn-ea"/>
            </a:endParaRPr>
          </a:p>
        </p:txBody>
      </p:sp>
      <p:pic>
        <p:nvPicPr>
          <p:cNvPr id="10" name="Picture 2" descr="C:\Users\z00124665\Desktop\图形1.wmf"/>
          <p:cNvPicPr>
            <a:picLocks noChangeAspect="1" noChangeArrowheads="1"/>
          </p:cNvPicPr>
          <p:nvPr userDrawn="1"/>
        </p:nvPicPr>
        <p:blipFill>
          <a:blip r:embed="rId15" cstate="print"/>
          <a:srcRect/>
          <a:stretch>
            <a:fillRect/>
          </a:stretch>
        </p:blipFill>
        <p:spPr bwMode="auto">
          <a:xfrm>
            <a:off x="322263" y="4862196"/>
            <a:ext cx="2655887" cy="120967"/>
          </a:xfrm>
          <a:prstGeom prst="rect">
            <a:avLst/>
          </a:prstGeom>
          <a:noFill/>
        </p:spPr>
      </p:pic>
      <p:pic>
        <p:nvPicPr>
          <p:cNvPr id="11" name="Picture 2" descr="C:\Users\z00124665\Desktop\A BETTER WAY SOLUTIONS.wmf"/>
          <p:cNvPicPr>
            <a:picLocks noChangeAspect="1" noChangeArrowheads="1"/>
          </p:cNvPicPr>
          <p:nvPr userDrawn="1"/>
        </p:nvPicPr>
        <p:blipFill>
          <a:blip r:embed="rId16" cstate="print"/>
          <a:srcRect/>
          <a:stretch>
            <a:fillRect/>
          </a:stretch>
        </p:blipFill>
        <p:spPr bwMode="auto">
          <a:xfrm>
            <a:off x="5567363" y="177220"/>
            <a:ext cx="3270250" cy="91068"/>
          </a:xfrm>
          <a:prstGeom prst="rect">
            <a:avLst/>
          </a:prstGeom>
          <a:noFill/>
        </p:spPr>
      </p:pic>
    </p:spTree>
  </p:cSld>
  <p:clrMap bg1="lt1" tx1="dk1" bg2="lt2" tx2="dk2" accent1="accent1" accent2="accent2" accent3="accent3" accent4="accent4" accent5="accent5" accent6="accent6" hlink="hlink" folHlink="folHlink"/>
  <p:sldLayoutIdLst>
    <p:sldLayoutId id="2147483824" r:id="rId1"/>
    <p:sldLayoutId id="2147483822" r:id="rId2"/>
    <p:sldLayoutId id="2147483837" r:id="rId3"/>
    <p:sldLayoutId id="2147483847" r:id="rId4"/>
    <p:sldLayoutId id="2147483848" r:id="rId5"/>
    <p:sldLayoutId id="2147483849" r:id="rId6"/>
    <p:sldLayoutId id="2147483850" r:id="rId7"/>
    <p:sldLayoutId id="2147483851" r:id="rId8"/>
    <p:sldLayoutId id="2147483852" r:id="rId9"/>
    <p:sldLayoutId id="2147483853" r:id="rId10"/>
    <p:sldLayoutId id="2147483859" r:id="rId11"/>
  </p:sldLayoutIdLst>
  <p:transition advClick="0" advTm="8000">
    <p:fade thruBlk="1"/>
  </p:transition>
  <p:timing>
    <p:tnLst>
      <p:par>
        <p:cTn id="1" dur="indefinite" restart="never" nodeType="tmRoot"/>
      </p:par>
    </p:tnLst>
  </p:timing>
  <p:txStyles>
    <p:titleStyle>
      <a:lvl1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mj-cs"/>
        </a:defRPr>
      </a:lvl1pPr>
      <a:lvl2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2pPr>
      <a:lvl3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3pPr>
      <a:lvl4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4pPr>
      <a:lvl5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5pPr>
      <a:lvl6pPr marL="4572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6pPr>
      <a:lvl7pPr marL="9144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7pPr>
      <a:lvl8pPr marL="13716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8pPr>
      <a:lvl9pPr marL="18288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9pPr>
    </p:titleStyle>
    <p:bodyStyle>
      <a:lvl1pPr marL="342900" indent="-342900" algn="l" rtl="0" eaLnBrk="0" fontAlgn="base" hangingPunct="0">
        <a:lnSpc>
          <a:spcPct val="140000"/>
        </a:lnSpc>
        <a:spcBef>
          <a:spcPct val="0"/>
        </a:spcBef>
        <a:spcAft>
          <a:spcPct val="0"/>
        </a:spcAft>
        <a:buClr>
          <a:srgbClr val="777777"/>
        </a:buClr>
        <a:buSzPct val="60000"/>
        <a:buFont typeface="Wingdings" pitchFamily="2" charset="2"/>
        <a:buChar char="l"/>
        <a:defRPr sz="2000" b="1">
          <a:solidFill>
            <a:schemeClr val="tx1"/>
          </a:solidFill>
          <a:latin typeface="FrutigerNext LT Regular" pitchFamily="34" charset="0"/>
          <a:ea typeface="黑体" pitchFamily="49" charset="-122"/>
          <a:cs typeface="+mn-cs"/>
        </a:defRPr>
      </a:lvl1pPr>
      <a:lvl2pPr marL="742950" indent="-285750" algn="l" rtl="0" eaLnBrk="0" fontAlgn="base" hangingPunct="0">
        <a:lnSpc>
          <a:spcPct val="140000"/>
        </a:lnSpc>
        <a:spcBef>
          <a:spcPct val="0"/>
        </a:spcBef>
        <a:spcAft>
          <a:spcPct val="0"/>
        </a:spcAft>
        <a:buSzPct val="50000"/>
        <a:buFont typeface="Wingdings" pitchFamily="2" charset="2"/>
        <a:buChar char="p"/>
        <a:defRPr>
          <a:solidFill>
            <a:schemeClr val="tx1"/>
          </a:solidFill>
          <a:latin typeface="+mn-lt"/>
          <a:ea typeface="+mn-ea"/>
          <a:cs typeface="+mn-cs"/>
        </a:defRPr>
      </a:lvl2pPr>
      <a:lvl3pPr marL="1143000" indent="-228600" algn="l" rtl="0" eaLnBrk="0" fontAlgn="base" hangingPunct="0">
        <a:lnSpc>
          <a:spcPct val="140000"/>
        </a:lnSpc>
        <a:spcBef>
          <a:spcPct val="0"/>
        </a:spcBef>
        <a:spcAft>
          <a:spcPct val="0"/>
        </a:spcAft>
        <a:buSzPct val="50000"/>
        <a:buFont typeface="Wingdings" pitchFamily="2" charset="2"/>
        <a:buChar char="n"/>
        <a:defRPr sz="1600">
          <a:solidFill>
            <a:schemeClr val="tx1"/>
          </a:solidFill>
          <a:latin typeface="FrutigerNext LT Regular" pitchFamily="34" charset="0"/>
          <a:ea typeface="+mn-ea"/>
          <a:cs typeface="+mn-cs"/>
        </a:defRPr>
      </a:lvl3pPr>
      <a:lvl4pPr marL="1600200" indent="-228600" algn="l" rtl="0" eaLnBrk="0" fontAlgn="base" hangingPunct="0">
        <a:lnSpc>
          <a:spcPct val="140000"/>
        </a:lnSpc>
        <a:spcBef>
          <a:spcPct val="0"/>
        </a:spcBef>
        <a:spcAft>
          <a:spcPct val="0"/>
        </a:spcAft>
        <a:buChar char="–"/>
        <a:defRPr sz="1400">
          <a:solidFill>
            <a:schemeClr val="tx1"/>
          </a:solidFill>
          <a:latin typeface="FrutigerNext LT Regular" pitchFamily="34" charset="0"/>
          <a:ea typeface="+mn-ea"/>
          <a:cs typeface="+mn-cs"/>
        </a:defRPr>
      </a:lvl4pPr>
      <a:lvl5pPr marL="2057400" indent="-228600" algn="l" rtl="0" eaLnBrk="0" fontAlgn="base" hangingPunct="0">
        <a:lnSpc>
          <a:spcPct val="140000"/>
        </a:lnSpc>
        <a:spcBef>
          <a:spcPct val="0"/>
        </a:spcBef>
        <a:spcAft>
          <a:spcPct val="0"/>
        </a:spcAft>
        <a:buFont typeface="Arial" pitchFamily="34" charset="0"/>
        <a:buChar char="~"/>
        <a:defRPr sz="1200">
          <a:solidFill>
            <a:schemeClr val="tx1"/>
          </a:solidFill>
          <a:latin typeface="FrutigerNext LT Regular" pitchFamily="34" charset="0"/>
          <a:ea typeface="+mn-ea"/>
          <a:cs typeface="+mn-cs"/>
        </a:defRPr>
      </a:lvl5pPr>
      <a:lvl6pPr marL="25146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18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0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2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 name="矩形 5"/>
          <p:cNvSpPr/>
          <p:nvPr userDrawn="1"/>
        </p:nvSpPr>
        <p:spPr bwMode="auto">
          <a:xfrm>
            <a:off x="0" y="0"/>
            <a:ext cx="9144000" cy="5143500"/>
          </a:xfrm>
          <a:prstGeom prst="rect">
            <a:avLst/>
          </a:prstGeom>
          <a:solidFill>
            <a:schemeClr val="bg1">
              <a:lumMod val="95000"/>
            </a:schemeClr>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charset="0"/>
              <a:ea typeface="宋体" charset="-122"/>
            </a:endParaRPr>
          </a:p>
        </p:txBody>
      </p:sp>
      <p:sp>
        <p:nvSpPr>
          <p:cNvPr id="11" name="TextBox 10"/>
          <p:cNvSpPr txBox="1"/>
          <p:nvPr userDrawn="1"/>
        </p:nvSpPr>
        <p:spPr>
          <a:xfrm>
            <a:off x="479291" y="4175206"/>
            <a:ext cx="8265110" cy="70788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800" b="1" i="0" u="none" strike="noStrike" kern="1200" cap="none" spc="0" normalizeH="0" baseline="0" noProof="0" dirty="0" smtClean="0">
                <a:ln>
                  <a:noFill/>
                </a:ln>
                <a:solidFill>
                  <a:schemeClr val="bg1">
                    <a:lumMod val="65000"/>
                  </a:schemeClr>
                </a:solidFill>
                <a:effectLst/>
                <a:uLnTx/>
                <a:uFillTx/>
                <a:latin typeface="+mn-lt"/>
                <a:ea typeface="宋体" charset="-122"/>
                <a:cs typeface="Calibri" pitchFamily="34" charset="0"/>
              </a:rPr>
              <a:t>Copyright©2012 Huawei Technologies Co., Ltd. All Rights Reserved.</a:t>
            </a:r>
            <a:endParaRPr kumimoji="0" lang="zh-CN" altLang="zh-CN" sz="800" b="0" i="0" u="none" strike="noStrike" kern="1200" cap="none" spc="0" normalizeH="0" baseline="0" noProof="0" dirty="0" smtClean="0">
              <a:ln>
                <a:noFill/>
              </a:ln>
              <a:solidFill>
                <a:schemeClr val="bg1">
                  <a:lumMod val="65000"/>
                </a:schemeClr>
              </a:solidFill>
              <a:effectLst/>
              <a:uLnTx/>
              <a:uFillTx/>
              <a:latin typeface="+mn-lt"/>
              <a:ea typeface="宋体" charset="-122"/>
              <a:cs typeface="Calibri"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schemeClr val="bg1">
                    <a:lumMod val="65000"/>
                  </a:schemeClr>
                </a:solidFill>
                <a:effectLst/>
                <a:uLnTx/>
                <a:uFillTx/>
                <a:latin typeface="+mn-lt"/>
                <a:ea typeface="宋体" charset="-122"/>
                <a:cs typeface="Calibri" pitchFamily="34" charset="0"/>
              </a:rPr>
              <a:t>The information in this document may contain predictive statements including, without limitation, statements regarding the future financial and operating results, future product portfolio, new technology, etc. There are a number of factors that could cause actual results and developments to differ materially from those expressed or implied in the predictive statements. Therefore, such information is provided for reference purpose only and constitutes neither an offer nor an acceptance. Huawei may change the information at any time without notice. </a:t>
            </a:r>
            <a:endParaRPr kumimoji="0" lang="zh-CN" altLang="zh-CN" sz="800" b="0" i="0" u="none" strike="noStrike" kern="1200" cap="none" spc="0" normalizeH="0" baseline="0" noProof="0" dirty="0">
              <a:ln>
                <a:noFill/>
              </a:ln>
              <a:solidFill>
                <a:schemeClr val="bg1">
                  <a:lumMod val="65000"/>
                </a:schemeClr>
              </a:solidFill>
              <a:effectLst/>
              <a:uLnTx/>
              <a:uFillTx/>
              <a:latin typeface="+mn-lt"/>
              <a:ea typeface="宋体" charset="-122"/>
              <a:cs typeface="Calibri" pitchFamily="34" charset="0"/>
            </a:endParaRPr>
          </a:p>
        </p:txBody>
      </p:sp>
      <p:pic>
        <p:nvPicPr>
          <p:cNvPr id="8" name="Picture 2" descr="E:\01 日常工作\03 品牌规范设计\企业业务视觉规范\投标标书规范\设计文档\大平台相关资料整理\Template A\源文件\HW LOGO副本.png"/>
          <p:cNvPicPr>
            <a:picLocks noChangeAspect="1" noChangeArrowheads="1"/>
          </p:cNvPicPr>
          <p:nvPr userDrawn="1"/>
        </p:nvPicPr>
        <p:blipFill>
          <a:blip r:embed="rId3" cstate="print"/>
          <a:srcRect/>
          <a:stretch>
            <a:fillRect/>
          </a:stretch>
        </p:blipFill>
        <p:spPr bwMode="auto">
          <a:xfrm>
            <a:off x="3783171" y="950801"/>
            <a:ext cx="1657350" cy="1600312"/>
          </a:xfrm>
          <a:prstGeom prst="rect">
            <a:avLst/>
          </a:prstGeom>
          <a:noFill/>
        </p:spPr>
      </p:pic>
      <p:sp>
        <p:nvSpPr>
          <p:cNvPr id="7" name="Rectangle 3"/>
          <p:cNvSpPr>
            <a:spLocks noChangeArrowheads="1"/>
          </p:cNvSpPr>
          <p:nvPr userDrawn="1"/>
        </p:nvSpPr>
        <p:spPr bwMode="auto">
          <a:xfrm>
            <a:off x="1843989" y="2862273"/>
            <a:ext cx="5423184" cy="365216"/>
          </a:xfrm>
          <a:prstGeom prst="rect">
            <a:avLst/>
          </a:prstGeom>
          <a:noFill/>
          <a:ln w="9525" algn="ctr">
            <a:noFill/>
            <a:miter lim="800000"/>
            <a:headEnd/>
            <a:tailEnd/>
          </a:ln>
        </p:spPr>
        <p:txBody>
          <a:bodyPr wrap="none" lIns="87360" tIns="43682" rIns="87360" bIns="43682">
            <a:spAutoFit/>
          </a:bodyPr>
          <a:lstStyle/>
          <a:p>
            <a:pPr algn="ctr" defTabSz="874713">
              <a:defRPr/>
            </a:pPr>
            <a:r>
              <a:rPr lang="en-US" altLang="zh-CN" sz="1800" b="1" dirty="0" smtClean="0">
                <a:solidFill>
                  <a:srgbClr val="333333"/>
                </a:solidFill>
                <a:latin typeface="FrutigerNext LT Medium" pitchFamily="34" charset="0"/>
                <a:ea typeface="ＭＳ Ｐゴシック" pitchFamily="34" charset="-128"/>
              </a:rPr>
              <a:t>HUAWEI ENTERPRISE ICT SOLUTIONS </a:t>
            </a:r>
            <a:r>
              <a:rPr lang="en-US" altLang="zh-CN" sz="1800" b="1" dirty="0" smtClean="0">
                <a:solidFill>
                  <a:srgbClr val="C00000"/>
                </a:solidFill>
                <a:latin typeface="FrutigerNext LT Medium" pitchFamily="34" charset="0"/>
                <a:ea typeface="ＭＳ Ｐゴシック" pitchFamily="34" charset="-128"/>
              </a:rPr>
              <a:t>A BETTER WAY</a:t>
            </a:r>
            <a:endParaRPr lang="zh-CN" altLang="en-US" sz="1800" b="1" dirty="0">
              <a:solidFill>
                <a:srgbClr val="C00000"/>
              </a:solidFill>
              <a:latin typeface="FrutigerNext LT Medium" pitchFamily="34" charset="0"/>
              <a:ea typeface="ＭＳ Ｐゴシック" pitchFamily="34" charset="-128"/>
            </a:endParaRPr>
          </a:p>
        </p:txBody>
      </p:sp>
    </p:spTree>
  </p:cSld>
  <p:clrMap bg1="lt1" tx1="dk1" bg2="lt2" tx2="dk2" accent1="accent1" accent2="accent2" accent3="accent3" accent4="accent4" accent5="accent5" accent6="accent6" hlink="hlink" folHlink="folHlink"/>
  <p:sldLayoutIdLst>
    <p:sldLayoutId id="2147483834" r:id="rId1"/>
  </p:sldLayoutIdLst>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10" repeatCount="indefinite" accel="50000" decel="50000" fill="hold" grpId="0" nodeType="afterEffect">
                                  <p:stCondLst>
                                    <p:cond delay="0"/>
                                  </p:stCondLst>
                                  <p:iterate type="lt">
                                    <p:tmPct val="10000"/>
                                  </p:iterate>
                                  <p:childTnLst>
                                    <p:animClr clrSpc="hsl" dir="ccw">
                                      <p:cBhvr override="childStyle">
                                        <p:cTn id="6" dur="1000" fill="hold"/>
                                        <p:tgtEl>
                                          <p:spTgt spid="7"/>
                                        </p:tgtEl>
                                        <p:attrNameLst>
                                          <p:attrName>style.color</p:attrName>
                                        </p:attrNameLst>
                                      </p:cBhvr>
                                      <p:to>
                                        <a:srgbClr val="FF66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txStyles>
    <p:titleStyle>
      <a:lvl1pPr algn="ctr" defTabSz="801688" rtl="0" eaLnBrk="0" fontAlgn="base" hangingPunct="0">
        <a:spcBef>
          <a:spcPct val="0"/>
        </a:spcBef>
        <a:spcAft>
          <a:spcPct val="0"/>
        </a:spcAft>
        <a:defRPr sz="3800">
          <a:solidFill>
            <a:schemeClr val="tx2"/>
          </a:solidFill>
          <a:latin typeface="+mj-lt"/>
          <a:ea typeface="+mj-ea"/>
          <a:cs typeface="+mj-cs"/>
        </a:defRPr>
      </a:lvl1pPr>
      <a:lvl2pPr algn="ctr" defTabSz="801688" rtl="0" eaLnBrk="0" fontAlgn="base" hangingPunct="0">
        <a:spcBef>
          <a:spcPct val="0"/>
        </a:spcBef>
        <a:spcAft>
          <a:spcPct val="0"/>
        </a:spcAft>
        <a:defRPr sz="3800">
          <a:solidFill>
            <a:schemeClr val="tx2"/>
          </a:solidFill>
          <a:latin typeface="Arial" charset="0"/>
          <a:ea typeface="宋体" pitchFamily="2" charset="-122"/>
        </a:defRPr>
      </a:lvl2pPr>
      <a:lvl3pPr algn="ctr" defTabSz="801688" rtl="0" eaLnBrk="0" fontAlgn="base" hangingPunct="0">
        <a:spcBef>
          <a:spcPct val="0"/>
        </a:spcBef>
        <a:spcAft>
          <a:spcPct val="0"/>
        </a:spcAft>
        <a:defRPr sz="3800">
          <a:solidFill>
            <a:schemeClr val="tx2"/>
          </a:solidFill>
          <a:latin typeface="Arial" charset="0"/>
          <a:ea typeface="宋体" pitchFamily="2" charset="-122"/>
        </a:defRPr>
      </a:lvl3pPr>
      <a:lvl4pPr algn="ctr" defTabSz="801688" rtl="0" eaLnBrk="0" fontAlgn="base" hangingPunct="0">
        <a:spcBef>
          <a:spcPct val="0"/>
        </a:spcBef>
        <a:spcAft>
          <a:spcPct val="0"/>
        </a:spcAft>
        <a:defRPr sz="3800">
          <a:solidFill>
            <a:schemeClr val="tx2"/>
          </a:solidFill>
          <a:latin typeface="Arial" charset="0"/>
          <a:ea typeface="宋体" pitchFamily="2" charset="-122"/>
        </a:defRPr>
      </a:lvl4pPr>
      <a:lvl5pPr algn="ctr" defTabSz="801688" rtl="0" eaLnBrk="0" fontAlgn="base" hangingPunct="0">
        <a:spcBef>
          <a:spcPct val="0"/>
        </a:spcBef>
        <a:spcAft>
          <a:spcPct val="0"/>
        </a:spcAft>
        <a:defRPr sz="3800">
          <a:solidFill>
            <a:schemeClr val="tx2"/>
          </a:solidFill>
          <a:latin typeface="Arial" charset="0"/>
          <a:ea typeface="宋体" pitchFamily="2" charset="-122"/>
        </a:defRPr>
      </a:lvl5pPr>
      <a:lvl6pPr marL="457200" algn="ctr" defTabSz="801688" rtl="0" fontAlgn="base">
        <a:spcBef>
          <a:spcPct val="0"/>
        </a:spcBef>
        <a:spcAft>
          <a:spcPct val="0"/>
        </a:spcAft>
        <a:defRPr sz="3800">
          <a:solidFill>
            <a:schemeClr val="tx2"/>
          </a:solidFill>
          <a:latin typeface="Arial" charset="0"/>
          <a:ea typeface="宋体" pitchFamily="2" charset="-122"/>
        </a:defRPr>
      </a:lvl6pPr>
      <a:lvl7pPr marL="914400" algn="ctr" defTabSz="801688" rtl="0" fontAlgn="base">
        <a:spcBef>
          <a:spcPct val="0"/>
        </a:spcBef>
        <a:spcAft>
          <a:spcPct val="0"/>
        </a:spcAft>
        <a:defRPr sz="3800">
          <a:solidFill>
            <a:schemeClr val="tx2"/>
          </a:solidFill>
          <a:latin typeface="Arial" charset="0"/>
          <a:ea typeface="宋体" pitchFamily="2" charset="-122"/>
        </a:defRPr>
      </a:lvl7pPr>
      <a:lvl8pPr marL="1371600" algn="ctr" defTabSz="801688" rtl="0" fontAlgn="base">
        <a:spcBef>
          <a:spcPct val="0"/>
        </a:spcBef>
        <a:spcAft>
          <a:spcPct val="0"/>
        </a:spcAft>
        <a:defRPr sz="3800">
          <a:solidFill>
            <a:schemeClr val="tx2"/>
          </a:solidFill>
          <a:latin typeface="Arial" charset="0"/>
          <a:ea typeface="宋体" pitchFamily="2" charset="-122"/>
        </a:defRPr>
      </a:lvl8pPr>
      <a:lvl9pPr marL="1828800" algn="ctr" defTabSz="801688" rtl="0" fontAlgn="base">
        <a:spcBef>
          <a:spcPct val="0"/>
        </a:spcBef>
        <a:spcAft>
          <a:spcPct val="0"/>
        </a:spcAft>
        <a:defRPr sz="3800">
          <a:solidFill>
            <a:schemeClr val="tx2"/>
          </a:solidFill>
          <a:latin typeface="Arial" charset="0"/>
          <a:ea typeface="宋体" pitchFamily="2" charset="-122"/>
        </a:defRPr>
      </a:lvl9pPr>
    </p:titleStyle>
    <p:bodyStyle>
      <a:lvl1pPr marL="300038" indent="-300038" algn="l" defTabSz="801688" rtl="0" eaLnBrk="0" fontAlgn="base" hangingPunct="0">
        <a:spcBef>
          <a:spcPct val="20000"/>
        </a:spcBef>
        <a:spcAft>
          <a:spcPct val="0"/>
        </a:spcAft>
        <a:buChar char="•"/>
        <a:defRPr sz="2800">
          <a:solidFill>
            <a:schemeClr val="tx1"/>
          </a:solidFill>
          <a:latin typeface="+mn-lt"/>
          <a:ea typeface="+mn-ea"/>
          <a:cs typeface="+mn-cs"/>
        </a:defRPr>
      </a:lvl1pPr>
      <a:lvl2pPr marL="652463" indent="-250825" algn="l" defTabSz="801688" rtl="0" eaLnBrk="0" fontAlgn="base" hangingPunct="0">
        <a:spcBef>
          <a:spcPct val="20000"/>
        </a:spcBef>
        <a:spcAft>
          <a:spcPct val="0"/>
        </a:spcAft>
        <a:buChar char="–"/>
        <a:defRPr sz="2500">
          <a:solidFill>
            <a:schemeClr val="tx1"/>
          </a:solidFill>
          <a:latin typeface="+mn-lt"/>
          <a:ea typeface="+mn-ea"/>
        </a:defRPr>
      </a:lvl2pPr>
      <a:lvl3pPr marL="1003300" indent="-201613" algn="l" defTabSz="801688" rtl="0" eaLnBrk="0" fontAlgn="base" hangingPunct="0">
        <a:spcBef>
          <a:spcPct val="20000"/>
        </a:spcBef>
        <a:spcAft>
          <a:spcPct val="0"/>
        </a:spcAft>
        <a:buChar char="•"/>
        <a:defRPr sz="2200">
          <a:solidFill>
            <a:schemeClr val="tx1"/>
          </a:solidFill>
          <a:latin typeface="+mn-lt"/>
          <a:ea typeface="+mn-ea"/>
        </a:defRPr>
      </a:lvl3pPr>
      <a:lvl4pPr marL="1401763" indent="-200025" algn="l" defTabSz="801688" rtl="0" eaLnBrk="0" fontAlgn="base" hangingPunct="0">
        <a:spcBef>
          <a:spcPct val="20000"/>
        </a:spcBef>
        <a:spcAft>
          <a:spcPct val="0"/>
        </a:spcAft>
        <a:buChar char="–"/>
        <a:defRPr sz="1700">
          <a:solidFill>
            <a:schemeClr val="tx1"/>
          </a:solidFill>
          <a:latin typeface="+mn-lt"/>
          <a:ea typeface="+mn-ea"/>
        </a:defRPr>
      </a:lvl4pPr>
      <a:lvl5pPr marL="1803400" indent="-201613" algn="l" defTabSz="801688" rtl="0" eaLnBrk="0" fontAlgn="base" hangingPunct="0">
        <a:spcBef>
          <a:spcPct val="20000"/>
        </a:spcBef>
        <a:spcAft>
          <a:spcPct val="0"/>
        </a:spcAft>
        <a:buChar char="»"/>
        <a:defRPr sz="1700">
          <a:solidFill>
            <a:schemeClr val="tx1"/>
          </a:solidFill>
          <a:latin typeface="+mn-lt"/>
          <a:ea typeface="+mn-ea"/>
        </a:defRPr>
      </a:lvl5pPr>
      <a:lvl6pPr marL="2260600" indent="-201613" algn="l" defTabSz="801688" rtl="0" fontAlgn="base">
        <a:spcBef>
          <a:spcPct val="20000"/>
        </a:spcBef>
        <a:spcAft>
          <a:spcPct val="0"/>
        </a:spcAft>
        <a:buChar char="»"/>
        <a:defRPr sz="1700">
          <a:solidFill>
            <a:schemeClr val="tx1"/>
          </a:solidFill>
          <a:latin typeface="+mn-lt"/>
          <a:ea typeface="+mn-ea"/>
        </a:defRPr>
      </a:lvl6pPr>
      <a:lvl7pPr marL="2717800" indent="-201613" algn="l" defTabSz="801688" rtl="0" fontAlgn="base">
        <a:spcBef>
          <a:spcPct val="20000"/>
        </a:spcBef>
        <a:spcAft>
          <a:spcPct val="0"/>
        </a:spcAft>
        <a:buChar char="»"/>
        <a:defRPr sz="1700">
          <a:solidFill>
            <a:schemeClr val="tx1"/>
          </a:solidFill>
          <a:latin typeface="+mn-lt"/>
          <a:ea typeface="+mn-ea"/>
        </a:defRPr>
      </a:lvl7pPr>
      <a:lvl8pPr marL="3175000" indent="-201613" algn="l" defTabSz="801688" rtl="0" fontAlgn="base">
        <a:spcBef>
          <a:spcPct val="20000"/>
        </a:spcBef>
        <a:spcAft>
          <a:spcPct val="0"/>
        </a:spcAft>
        <a:buChar char="»"/>
        <a:defRPr sz="1700">
          <a:solidFill>
            <a:schemeClr val="tx1"/>
          </a:solidFill>
          <a:latin typeface="+mn-lt"/>
          <a:ea typeface="+mn-ea"/>
        </a:defRPr>
      </a:lvl8pPr>
      <a:lvl9pPr marL="3632200" indent="-201613" algn="l" defTabSz="801688" rtl="0" fontAlgn="base">
        <a:spcBef>
          <a:spcPct val="20000"/>
        </a:spcBef>
        <a:spcAft>
          <a:spcPct val="0"/>
        </a:spcAft>
        <a:buChar char="»"/>
        <a:defRPr sz="17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 name="矩形 74"/>
          <p:cNvSpPr/>
          <p:nvPr userDrawn="1"/>
        </p:nvSpPr>
        <p:spPr bwMode="auto">
          <a:xfrm>
            <a:off x="0" y="0"/>
            <a:ext cx="9144000" cy="5143500"/>
          </a:xfrm>
          <a:prstGeom prst="rect">
            <a:avLst/>
          </a:prstGeom>
          <a:solidFill>
            <a:schemeClr val="bg1">
              <a:lumMod val="95000"/>
            </a:schemeClr>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buClr>
                <a:srgbClr val="CC9900"/>
              </a:buClr>
              <a:buFont typeface="Wingdings" pitchFamily="2" charset="2"/>
              <a:buChar char="n"/>
            </a:pPr>
            <a:endParaRPr lang="zh-CN" altLang="en-US" smtClean="0">
              <a:solidFill>
                <a:srgbClr val="000000"/>
              </a:solidFill>
              <a:latin typeface="Arial" charset="0"/>
              <a:ea typeface="宋体" charset="-122"/>
            </a:endParaRPr>
          </a:p>
        </p:txBody>
      </p:sp>
      <p:grpSp>
        <p:nvGrpSpPr>
          <p:cNvPr id="2" name="组合 13"/>
          <p:cNvGrpSpPr/>
          <p:nvPr userDrawn="1"/>
        </p:nvGrpSpPr>
        <p:grpSpPr>
          <a:xfrm>
            <a:off x="0" y="5087938"/>
            <a:ext cx="9144000" cy="55562"/>
            <a:chOff x="0" y="5087938"/>
            <a:chExt cx="9144000" cy="55562"/>
          </a:xfrm>
        </p:grpSpPr>
        <p:pic>
          <p:nvPicPr>
            <p:cNvPr id="13" name="Picture 2" descr="E:\01 日常工作\10 多媒体\PPT内部汇报用模板\红条.jpg"/>
            <p:cNvPicPr>
              <a:picLocks noChangeAspect="1" noChangeArrowheads="1"/>
            </p:cNvPicPr>
            <p:nvPr userDrawn="1"/>
          </p:nvPicPr>
          <p:blipFill>
            <a:blip r:embed="rId7" cstate="print"/>
            <a:srcRect r="5813"/>
            <a:stretch>
              <a:fillRect/>
            </a:stretch>
          </p:blipFill>
          <p:spPr bwMode="auto">
            <a:xfrm>
              <a:off x="0" y="5087938"/>
              <a:ext cx="8616950" cy="55562"/>
            </a:xfrm>
            <a:prstGeom prst="rect">
              <a:avLst/>
            </a:prstGeom>
            <a:noFill/>
          </p:spPr>
        </p:pic>
        <p:pic>
          <p:nvPicPr>
            <p:cNvPr id="86" name="Picture 2" descr="E:\01 日常工作\10 多媒体\PPT内部汇报用模板\红条.jpg"/>
            <p:cNvPicPr>
              <a:picLocks noChangeAspect="1" noChangeArrowheads="1"/>
            </p:cNvPicPr>
            <p:nvPr userDrawn="1"/>
          </p:nvPicPr>
          <p:blipFill>
            <a:blip r:embed="rId7" cstate="print"/>
            <a:srcRect r="5813"/>
            <a:stretch>
              <a:fillRect/>
            </a:stretch>
          </p:blipFill>
          <p:spPr bwMode="auto">
            <a:xfrm>
              <a:off x="527050" y="5087938"/>
              <a:ext cx="8616950" cy="55562"/>
            </a:xfrm>
            <a:prstGeom prst="rect">
              <a:avLst/>
            </a:prstGeom>
            <a:noFill/>
          </p:spPr>
        </p:pic>
      </p:grpSp>
      <p:pic>
        <p:nvPicPr>
          <p:cNvPr id="9" name="Picture 2" descr="C:\Users\z00124665\Desktop\HW LOGO(横版）.png"/>
          <p:cNvPicPr>
            <a:picLocks noChangeAspect="1" noChangeArrowheads="1"/>
          </p:cNvPicPr>
          <p:nvPr userDrawn="1"/>
        </p:nvPicPr>
        <p:blipFill>
          <a:blip r:embed="rId8" cstate="screen"/>
          <a:srcRect/>
          <a:stretch>
            <a:fillRect/>
          </a:stretch>
        </p:blipFill>
        <p:spPr bwMode="auto">
          <a:xfrm>
            <a:off x="7566408" y="4687937"/>
            <a:ext cx="1250151" cy="304524"/>
          </a:xfrm>
          <a:prstGeom prst="rect">
            <a:avLst/>
          </a:prstGeom>
          <a:noFill/>
        </p:spPr>
      </p:pic>
      <p:sp>
        <p:nvSpPr>
          <p:cNvPr id="12" name="Rectangle 5"/>
          <p:cNvSpPr>
            <a:spLocks noChangeArrowheads="1"/>
          </p:cNvSpPr>
          <p:nvPr userDrawn="1"/>
        </p:nvSpPr>
        <p:spPr bwMode="auto">
          <a:xfrm>
            <a:off x="3040520" y="4875560"/>
            <a:ext cx="272055" cy="195943"/>
          </a:xfrm>
          <a:prstGeom prst="rect">
            <a:avLst/>
          </a:prstGeom>
          <a:noFill/>
          <a:ln w="9525">
            <a:noFill/>
            <a:miter lim="800000"/>
            <a:headEnd/>
            <a:tailEnd/>
          </a:ln>
        </p:spPr>
        <p:txBody>
          <a:bodyPr lIns="0" tIns="0" rIns="0" bIns="0"/>
          <a:lstStyle/>
          <a:p>
            <a:pPr eaLnBrk="0" hangingPunct="0">
              <a:lnSpc>
                <a:spcPct val="85000"/>
              </a:lnSpc>
              <a:defRPr/>
            </a:pPr>
            <a:fld id="{F350CB96-EF0E-44F1-90D2-2D2DCEB1810F}" type="slidenum">
              <a:rPr lang="de-DE" altLang="zh-CN" sz="900" smtClean="0">
                <a:solidFill>
                  <a:srgbClr val="FFFFFF">
                    <a:lumMod val="65000"/>
                  </a:srgbClr>
                </a:solidFill>
                <a:latin typeface="FrutigerNext LT Medium"/>
                <a:ea typeface="华文细黑"/>
              </a:rPr>
              <a:pPr eaLnBrk="0" hangingPunct="0">
                <a:lnSpc>
                  <a:spcPct val="85000"/>
                </a:lnSpc>
                <a:defRPr/>
              </a:pPr>
              <a:t>‹#›</a:t>
            </a:fld>
            <a:endParaRPr lang="en-GB" altLang="zh-CN" sz="900" dirty="0">
              <a:solidFill>
                <a:srgbClr val="FFFFFF">
                  <a:lumMod val="65000"/>
                </a:srgbClr>
              </a:solidFill>
              <a:latin typeface="FrutigerNext LT Medium"/>
              <a:ea typeface="华文细黑"/>
            </a:endParaRPr>
          </a:p>
        </p:txBody>
      </p:sp>
      <p:pic>
        <p:nvPicPr>
          <p:cNvPr id="10" name="Picture 2" descr="C:\Users\z00124665\Desktop\图形1.wmf"/>
          <p:cNvPicPr>
            <a:picLocks noChangeAspect="1" noChangeArrowheads="1"/>
          </p:cNvPicPr>
          <p:nvPr userDrawn="1"/>
        </p:nvPicPr>
        <p:blipFill>
          <a:blip r:embed="rId9" cstate="print"/>
          <a:srcRect/>
          <a:stretch>
            <a:fillRect/>
          </a:stretch>
        </p:blipFill>
        <p:spPr bwMode="auto">
          <a:xfrm>
            <a:off x="322263" y="4862196"/>
            <a:ext cx="2655887" cy="120967"/>
          </a:xfrm>
          <a:prstGeom prst="rect">
            <a:avLst/>
          </a:prstGeom>
          <a:noFill/>
        </p:spPr>
      </p:pic>
      <p:pic>
        <p:nvPicPr>
          <p:cNvPr id="11" name="Picture 2" descr="C:\Users\z00124665\Desktop\A BETTER WAY SOLUTIONS.wmf"/>
          <p:cNvPicPr>
            <a:picLocks noChangeAspect="1" noChangeArrowheads="1"/>
          </p:cNvPicPr>
          <p:nvPr userDrawn="1"/>
        </p:nvPicPr>
        <p:blipFill>
          <a:blip r:embed="rId10" cstate="print"/>
          <a:srcRect/>
          <a:stretch>
            <a:fillRect/>
          </a:stretch>
        </p:blipFill>
        <p:spPr bwMode="auto">
          <a:xfrm>
            <a:off x="5567363" y="177220"/>
            <a:ext cx="3270250" cy="91068"/>
          </a:xfrm>
          <a:prstGeom prst="rect">
            <a:avLst/>
          </a:prstGeom>
          <a:noFill/>
        </p:spPr>
      </p:pic>
    </p:spTree>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Lst>
  <p:transition advClick="0" advTm="8000">
    <p:fade thruBlk="1"/>
  </p:transition>
  <p:timing>
    <p:tnLst>
      <p:par>
        <p:cTn id="1" dur="indefinite" restart="never" nodeType="tmRoot"/>
      </p:par>
    </p:tnLst>
  </p:timing>
  <p:txStyles>
    <p:titleStyle>
      <a:lvl1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mj-cs"/>
        </a:defRPr>
      </a:lvl1pPr>
      <a:lvl2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2pPr>
      <a:lvl3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3pPr>
      <a:lvl4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4pPr>
      <a:lvl5pPr algn="l" rtl="0" eaLnBrk="0" fontAlgn="base" hangingPunct="0">
        <a:spcBef>
          <a:spcPct val="0"/>
        </a:spcBef>
        <a:spcAft>
          <a:spcPct val="0"/>
        </a:spcAft>
        <a:defRPr sz="2800" b="1">
          <a:solidFill>
            <a:srgbClr val="990000"/>
          </a:solidFill>
          <a:latin typeface="FrutigerNext LT Medium" pitchFamily="34" charset="0"/>
          <a:ea typeface="黑体" pitchFamily="49" charset="-122"/>
          <a:cs typeface="宋体" charset="-122"/>
        </a:defRPr>
      </a:lvl5pPr>
      <a:lvl6pPr marL="4572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6pPr>
      <a:lvl7pPr marL="9144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7pPr>
      <a:lvl8pPr marL="13716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8pPr>
      <a:lvl9pPr marL="18288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9pPr>
    </p:titleStyle>
    <p:bodyStyle>
      <a:lvl1pPr marL="342900" indent="-342900" algn="l" rtl="0" eaLnBrk="0" fontAlgn="base" hangingPunct="0">
        <a:lnSpc>
          <a:spcPct val="140000"/>
        </a:lnSpc>
        <a:spcBef>
          <a:spcPct val="0"/>
        </a:spcBef>
        <a:spcAft>
          <a:spcPct val="0"/>
        </a:spcAft>
        <a:buClr>
          <a:srgbClr val="777777"/>
        </a:buClr>
        <a:buSzPct val="60000"/>
        <a:buFont typeface="Wingdings" pitchFamily="2" charset="2"/>
        <a:buChar char="l"/>
        <a:defRPr sz="2000" b="1">
          <a:solidFill>
            <a:schemeClr val="tx1"/>
          </a:solidFill>
          <a:latin typeface="FrutigerNext LT Regular" pitchFamily="34" charset="0"/>
          <a:ea typeface="黑体" pitchFamily="49" charset="-122"/>
          <a:cs typeface="+mn-cs"/>
        </a:defRPr>
      </a:lvl1pPr>
      <a:lvl2pPr marL="742950" indent="-285750" algn="l" rtl="0" eaLnBrk="0" fontAlgn="base" hangingPunct="0">
        <a:lnSpc>
          <a:spcPct val="140000"/>
        </a:lnSpc>
        <a:spcBef>
          <a:spcPct val="0"/>
        </a:spcBef>
        <a:spcAft>
          <a:spcPct val="0"/>
        </a:spcAft>
        <a:buSzPct val="50000"/>
        <a:buFont typeface="Wingdings" pitchFamily="2" charset="2"/>
        <a:buChar char="p"/>
        <a:defRPr>
          <a:solidFill>
            <a:schemeClr val="tx1"/>
          </a:solidFill>
          <a:latin typeface="+mn-lt"/>
          <a:ea typeface="+mn-ea"/>
          <a:cs typeface="+mn-cs"/>
        </a:defRPr>
      </a:lvl2pPr>
      <a:lvl3pPr marL="1143000" indent="-228600" algn="l" rtl="0" eaLnBrk="0" fontAlgn="base" hangingPunct="0">
        <a:lnSpc>
          <a:spcPct val="140000"/>
        </a:lnSpc>
        <a:spcBef>
          <a:spcPct val="0"/>
        </a:spcBef>
        <a:spcAft>
          <a:spcPct val="0"/>
        </a:spcAft>
        <a:buSzPct val="50000"/>
        <a:buFont typeface="Wingdings" pitchFamily="2" charset="2"/>
        <a:buChar char="n"/>
        <a:defRPr sz="1600">
          <a:solidFill>
            <a:schemeClr val="tx1"/>
          </a:solidFill>
          <a:latin typeface="FrutigerNext LT Regular" pitchFamily="34" charset="0"/>
          <a:ea typeface="+mn-ea"/>
          <a:cs typeface="+mn-cs"/>
        </a:defRPr>
      </a:lvl3pPr>
      <a:lvl4pPr marL="1600200" indent="-228600" algn="l" rtl="0" eaLnBrk="0" fontAlgn="base" hangingPunct="0">
        <a:lnSpc>
          <a:spcPct val="140000"/>
        </a:lnSpc>
        <a:spcBef>
          <a:spcPct val="0"/>
        </a:spcBef>
        <a:spcAft>
          <a:spcPct val="0"/>
        </a:spcAft>
        <a:buChar char="–"/>
        <a:defRPr sz="1400">
          <a:solidFill>
            <a:schemeClr val="tx1"/>
          </a:solidFill>
          <a:latin typeface="FrutigerNext LT Regular" pitchFamily="34" charset="0"/>
          <a:ea typeface="+mn-ea"/>
          <a:cs typeface="+mn-cs"/>
        </a:defRPr>
      </a:lvl4pPr>
      <a:lvl5pPr marL="2057400" indent="-228600" algn="l" rtl="0" eaLnBrk="0" fontAlgn="base" hangingPunct="0">
        <a:lnSpc>
          <a:spcPct val="140000"/>
        </a:lnSpc>
        <a:spcBef>
          <a:spcPct val="0"/>
        </a:spcBef>
        <a:spcAft>
          <a:spcPct val="0"/>
        </a:spcAft>
        <a:buFont typeface="Arial" pitchFamily="34" charset="0"/>
        <a:buChar char="~"/>
        <a:defRPr sz="1200">
          <a:solidFill>
            <a:schemeClr val="tx1"/>
          </a:solidFill>
          <a:latin typeface="FrutigerNext LT Regular" pitchFamily="34" charset="0"/>
          <a:ea typeface="+mn-ea"/>
          <a:cs typeface="+mn-cs"/>
        </a:defRPr>
      </a:lvl5pPr>
      <a:lvl6pPr marL="25146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18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0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2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矩形 2"/>
          <p:cNvSpPr/>
          <p:nvPr userDrawn="1"/>
        </p:nvSpPr>
        <p:spPr bwMode="auto">
          <a:xfrm>
            <a:off x="4762" y="0"/>
            <a:ext cx="9139238" cy="5143500"/>
          </a:xfrm>
          <a:prstGeom prst="rect">
            <a:avLst/>
          </a:prstGeom>
          <a:solidFill>
            <a:schemeClr val="bg1">
              <a:lumMod val="95000"/>
            </a:schemeClr>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buClr>
                <a:srgbClr val="CC9900"/>
              </a:buClr>
              <a:buFont typeface="Wingdings" pitchFamily="2" charset="2"/>
              <a:buChar char="n"/>
            </a:pPr>
            <a:endParaRPr lang="zh-CN" altLang="en-US" smtClean="0">
              <a:solidFill>
                <a:srgbClr val="000000"/>
              </a:solidFill>
              <a:latin typeface="Arial" charset="0"/>
              <a:ea typeface="宋体" charset="-122"/>
            </a:endParaRPr>
          </a:p>
        </p:txBody>
      </p:sp>
      <p:pic>
        <p:nvPicPr>
          <p:cNvPr id="11" name="Picture 2" descr="C:\Users\z00124665\Desktop\A BETTER WAY SOLUTIONS.wmf"/>
          <p:cNvPicPr>
            <a:picLocks noChangeAspect="1" noChangeArrowheads="1"/>
          </p:cNvPicPr>
          <p:nvPr userDrawn="1"/>
        </p:nvPicPr>
        <p:blipFill>
          <a:blip r:embed="rId3" cstate="print"/>
          <a:srcRect/>
          <a:stretch>
            <a:fillRect/>
          </a:stretch>
        </p:blipFill>
        <p:spPr bwMode="auto">
          <a:xfrm>
            <a:off x="5567363" y="177220"/>
            <a:ext cx="3270250" cy="91068"/>
          </a:xfrm>
          <a:prstGeom prst="rect">
            <a:avLst/>
          </a:prstGeom>
          <a:noFill/>
        </p:spPr>
      </p:pic>
      <p:pic>
        <p:nvPicPr>
          <p:cNvPr id="12" name="Picture 14" descr="C:\Users\z00124665\Desktop\color bar [转换].wmf"/>
          <p:cNvPicPr>
            <a:picLocks noChangeAspect="1" noChangeArrowheads="1"/>
          </p:cNvPicPr>
          <p:nvPr userDrawn="1"/>
        </p:nvPicPr>
        <p:blipFill>
          <a:blip r:embed="rId4" cstate="print"/>
          <a:srcRect/>
          <a:stretch>
            <a:fillRect/>
          </a:stretch>
        </p:blipFill>
        <p:spPr bwMode="auto">
          <a:xfrm>
            <a:off x="0" y="5078651"/>
            <a:ext cx="9144001" cy="74374"/>
          </a:xfrm>
          <a:prstGeom prst="rect">
            <a:avLst/>
          </a:prstGeom>
          <a:noFill/>
        </p:spPr>
      </p:pic>
      <p:pic>
        <p:nvPicPr>
          <p:cNvPr id="8" name="Picture 2" descr="C:\Users\z00124665\Desktop\HW LOGO(横版）.png"/>
          <p:cNvPicPr>
            <a:picLocks noChangeAspect="1" noChangeArrowheads="1"/>
          </p:cNvPicPr>
          <p:nvPr userDrawn="1"/>
        </p:nvPicPr>
        <p:blipFill>
          <a:blip r:embed="rId5" cstate="screen"/>
          <a:srcRect/>
          <a:stretch>
            <a:fillRect/>
          </a:stretch>
        </p:blipFill>
        <p:spPr bwMode="auto">
          <a:xfrm>
            <a:off x="7566408" y="4687937"/>
            <a:ext cx="1250151" cy="304524"/>
          </a:xfrm>
          <a:prstGeom prst="rect">
            <a:avLst/>
          </a:prstGeom>
          <a:noFill/>
        </p:spPr>
      </p:pic>
      <p:sp>
        <p:nvSpPr>
          <p:cNvPr id="9" name="Rectangle 5"/>
          <p:cNvSpPr>
            <a:spLocks noChangeArrowheads="1"/>
          </p:cNvSpPr>
          <p:nvPr userDrawn="1"/>
        </p:nvSpPr>
        <p:spPr bwMode="auto">
          <a:xfrm>
            <a:off x="3040520" y="4875560"/>
            <a:ext cx="272055" cy="195943"/>
          </a:xfrm>
          <a:prstGeom prst="rect">
            <a:avLst/>
          </a:prstGeom>
          <a:noFill/>
          <a:ln w="9525">
            <a:noFill/>
            <a:miter lim="800000"/>
            <a:headEnd/>
            <a:tailEnd/>
          </a:ln>
        </p:spPr>
        <p:txBody>
          <a:bodyPr lIns="0" tIns="0" rIns="0" bIns="0"/>
          <a:lstStyle/>
          <a:p>
            <a:pPr eaLnBrk="0" hangingPunct="0">
              <a:lnSpc>
                <a:spcPct val="85000"/>
              </a:lnSpc>
              <a:defRPr/>
            </a:pPr>
            <a:fld id="{F350CB96-EF0E-44F1-90D2-2D2DCEB1810F}" type="slidenum">
              <a:rPr lang="de-DE" altLang="zh-CN" sz="900" smtClean="0">
                <a:solidFill>
                  <a:srgbClr val="FFFFFF">
                    <a:lumMod val="65000"/>
                  </a:srgbClr>
                </a:solidFill>
                <a:latin typeface="FrutigerNext LT Medium"/>
                <a:ea typeface="华文细黑"/>
              </a:rPr>
              <a:pPr eaLnBrk="0" hangingPunct="0">
                <a:lnSpc>
                  <a:spcPct val="85000"/>
                </a:lnSpc>
                <a:defRPr/>
              </a:pPr>
              <a:t>‹#›</a:t>
            </a:fld>
            <a:endParaRPr lang="en-GB" altLang="zh-CN" sz="900" dirty="0">
              <a:solidFill>
                <a:srgbClr val="FFFFFF">
                  <a:lumMod val="65000"/>
                </a:srgbClr>
              </a:solidFill>
              <a:latin typeface="FrutigerNext LT Medium"/>
              <a:ea typeface="华文细黑"/>
            </a:endParaRPr>
          </a:p>
        </p:txBody>
      </p:sp>
      <p:pic>
        <p:nvPicPr>
          <p:cNvPr id="10" name="Picture 2" descr="C:\Users\z00124665\Desktop\图形1.wmf"/>
          <p:cNvPicPr>
            <a:picLocks noChangeAspect="1" noChangeArrowheads="1"/>
          </p:cNvPicPr>
          <p:nvPr userDrawn="1"/>
        </p:nvPicPr>
        <p:blipFill>
          <a:blip r:embed="rId6" cstate="print"/>
          <a:srcRect/>
          <a:stretch>
            <a:fillRect/>
          </a:stretch>
        </p:blipFill>
        <p:spPr bwMode="auto">
          <a:xfrm>
            <a:off x="322263" y="4862196"/>
            <a:ext cx="2655887" cy="120967"/>
          </a:xfrm>
          <a:prstGeom prst="rect">
            <a:avLst/>
          </a:prstGeom>
          <a:noFill/>
        </p:spPr>
      </p:pic>
    </p:spTree>
  </p:cSld>
  <p:clrMap bg1="lt1" tx1="dk1" bg2="lt2" tx2="dk2" accent1="accent1" accent2="accent2" accent3="accent3" accent4="accent4" accent5="accent5" accent6="accent6" hlink="hlink" folHlink="folHlink"/>
  <p:sldLayoutIdLst>
    <p:sldLayoutId id="2147483856" r:id="rId1"/>
  </p:sldLayoutIdLst>
  <p:transition advClick="0" advTm="8000">
    <p:fade thruBlk="1"/>
  </p:transition>
  <p:timing>
    <p:tnLst>
      <p:par>
        <p:cTn id="1" dur="indefinite" restart="never" nodeType="tmRoot"/>
      </p:par>
    </p:tnLst>
  </p:timing>
  <p:txStyles>
    <p:titleStyle>
      <a:lvl1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mj-cs"/>
        </a:defRPr>
      </a:lvl1pPr>
      <a:lvl2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2pPr>
      <a:lvl3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3pPr>
      <a:lvl4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4pPr>
      <a:lvl5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5pPr>
      <a:lvl6pPr marL="4572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6pPr>
      <a:lvl7pPr marL="9144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7pPr>
      <a:lvl8pPr marL="13716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8pPr>
      <a:lvl9pPr marL="18288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9pPr>
    </p:titleStyle>
    <p:bodyStyle>
      <a:lvl1pPr marL="342900" indent="-342900" algn="l" rtl="0" eaLnBrk="0" fontAlgn="base" hangingPunct="0">
        <a:lnSpc>
          <a:spcPct val="140000"/>
        </a:lnSpc>
        <a:spcBef>
          <a:spcPct val="0"/>
        </a:spcBef>
        <a:spcAft>
          <a:spcPct val="0"/>
        </a:spcAft>
        <a:buClr>
          <a:srgbClr val="808080"/>
        </a:buClr>
        <a:buSzPct val="60000"/>
        <a:buFont typeface="Wingdings" pitchFamily="2" charset="2"/>
        <a:buChar char="l"/>
        <a:defRPr sz="2400" b="1">
          <a:solidFill>
            <a:schemeClr val="bg1"/>
          </a:solidFill>
          <a:latin typeface="FrutigerNext LT Regular" pitchFamily="34" charset="0"/>
          <a:ea typeface="黑体" pitchFamily="49" charset="-122"/>
          <a:cs typeface="+mn-cs"/>
        </a:defRPr>
      </a:lvl1pPr>
      <a:lvl2pPr marL="742950" indent="-285750" algn="l" rtl="0" eaLnBrk="0" fontAlgn="base" hangingPunct="0">
        <a:lnSpc>
          <a:spcPct val="140000"/>
        </a:lnSpc>
        <a:spcBef>
          <a:spcPct val="0"/>
        </a:spcBef>
        <a:spcAft>
          <a:spcPct val="0"/>
        </a:spcAft>
        <a:buSzPct val="50000"/>
        <a:buFont typeface="Wingdings" pitchFamily="2" charset="2"/>
        <a:buChar char="p"/>
        <a:defRPr>
          <a:solidFill>
            <a:schemeClr val="bg1"/>
          </a:solidFill>
          <a:latin typeface="+mn-lt"/>
          <a:ea typeface="+mn-ea"/>
          <a:cs typeface="+mn-cs"/>
        </a:defRPr>
      </a:lvl2pPr>
      <a:lvl3pPr marL="1143000" indent="-228600" algn="l" rtl="0" eaLnBrk="0" fontAlgn="base" hangingPunct="0">
        <a:lnSpc>
          <a:spcPct val="140000"/>
        </a:lnSpc>
        <a:spcBef>
          <a:spcPct val="0"/>
        </a:spcBef>
        <a:spcAft>
          <a:spcPct val="0"/>
        </a:spcAft>
        <a:buSzPct val="50000"/>
        <a:buFont typeface="Wingdings" pitchFamily="2" charset="2"/>
        <a:buChar char="n"/>
        <a:defRPr sz="1600">
          <a:solidFill>
            <a:schemeClr val="bg1"/>
          </a:solidFill>
          <a:latin typeface="FrutigerNext LT Regular" pitchFamily="34" charset="0"/>
          <a:ea typeface="+mn-ea"/>
          <a:cs typeface="+mn-cs"/>
        </a:defRPr>
      </a:lvl3pPr>
      <a:lvl4pPr marL="1600200" indent="-228600" algn="l" rtl="0" eaLnBrk="0" fontAlgn="base" hangingPunct="0">
        <a:lnSpc>
          <a:spcPct val="140000"/>
        </a:lnSpc>
        <a:spcBef>
          <a:spcPct val="0"/>
        </a:spcBef>
        <a:spcAft>
          <a:spcPct val="0"/>
        </a:spcAft>
        <a:buChar char="–"/>
        <a:defRPr sz="1400">
          <a:solidFill>
            <a:schemeClr val="bg1"/>
          </a:solidFill>
          <a:latin typeface="FrutigerNext LT Regular" pitchFamily="34" charset="0"/>
          <a:ea typeface="+mn-ea"/>
          <a:cs typeface="+mn-cs"/>
        </a:defRPr>
      </a:lvl4pPr>
      <a:lvl5pPr marL="2057400" indent="-228600" algn="l" rtl="0" eaLnBrk="0" fontAlgn="base" hangingPunct="0">
        <a:lnSpc>
          <a:spcPct val="140000"/>
        </a:lnSpc>
        <a:spcBef>
          <a:spcPct val="0"/>
        </a:spcBef>
        <a:spcAft>
          <a:spcPct val="0"/>
        </a:spcAft>
        <a:buFont typeface="Arial" pitchFamily="34" charset="0"/>
        <a:buChar char="~"/>
        <a:defRPr sz="1200">
          <a:solidFill>
            <a:schemeClr val="bg1"/>
          </a:solidFill>
          <a:latin typeface="FrutigerNext LT Regular" pitchFamily="34" charset="0"/>
          <a:ea typeface="+mn-ea"/>
          <a:cs typeface="+mn-cs"/>
        </a:defRPr>
      </a:lvl5pPr>
      <a:lvl6pPr marL="25146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18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0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2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矩形 2"/>
          <p:cNvSpPr/>
          <p:nvPr userDrawn="1"/>
        </p:nvSpPr>
        <p:spPr bwMode="auto">
          <a:xfrm>
            <a:off x="4762" y="0"/>
            <a:ext cx="9139238" cy="5143500"/>
          </a:xfrm>
          <a:prstGeom prst="rect">
            <a:avLst/>
          </a:prstGeom>
          <a:solidFill>
            <a:schemeClr val="bg1">
              <a:lumMod val="95000"/>
            </a:schemeClr>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buClr>
                <a:srgbClr val="CC9900"/>
              </a:buClr>
              <a:buFont typeface="Wingdings" pitchFamily="2" charset="2"/>
              <a:buChar char="n"/>
            </a:pPr>
            <a:endParaRPr lang="zh-CN" altLang="en-US" smtClean="0">
              <a:solidFill>
                <a:srgbClr val="000000"/>
              </a:solidFill>
              <a:latin typeface="Arial" charset="0"/>
              <a:ea typeface="宋体" charset="-122"/>
            </a:endParaRPr>
          </a:p>
        </p:txBody>
      </p:sp>
      <p:pic>
        <p:nvPicPr>
          <p:cNvPr id="11" name="Picture 2" descr="C:\Users\z00124665\Desktop\A BETTER WAY SOLUTIONS.wmf"/>
          <p:cNvPicPr>
            <a:picLocks noChangeAspect="1" noChangeArrowheads="1"/>
          </p:cNvPicPr>
          <p:nvPr userDrawn="1"/>
        </p:nvPicPr>
        <p:blipFill>
          <a:blip r:embed="rId3" cstate="print"/>
          <a:srcRect/>
          <a:stretch>
            <a:fillRect/>
          </a:stretch>
        </p:blipFill>
        <p:spPr bwMode="auto">
          <a:xfrm>
            <a:off x="5567363" y="177220"/>
            <a:ext cx="3270250" cy="91068"/>
          </a:xfrm>
          <a:prstGeom prst="rect">
            <a:avLst/>
          </a:prstGeom>
          <a:noFill/>
        </p:spPr>
      </p:pic>
      <p:pic>
        <p:nvPicPr>
          <p:cNvPr id="12" name="Picture 14" descr="C:\Users\z00124665\Desktop\color bar [转换].wmf"/>
          <p:cNvPicPr>
            <a:picLocks noChangeAspect="1" noChangeArrowheads="1"/>
          </p:cNvPicPr>
          <p:nvPr userDrawn="1"/>
        </p:nvPicPr>
        <p:blipFill>
          <a:blip r:embed="rId4" cstate="print"/>
          <a:srcRect/>
          <a:stretch>
            <a:fillRect/>
          </a:stretch>
        </p:blipFill>
        <p:spPr bwMode="auto">
          <a:xfrm>
            <a:off x="0" y="5078651"/>
            <a:ext cx="9144001" cy="74374"/>
          </a:xfrm>
          <a:prstGeom prst="rect">
            <a:avLst/>
          </a:prstGeom>
          <a:noFill/>
        </p:spPr>
      </p:pic>
      <p:pic>
        <p:nvPicPr>
          <p:cNvPr id="8" name="Picture 2" descr="C:\Users\z00124665\Desktop\HW LOGO(横版）.png"/>
          <p:cNvPicPr>
            <a:picLocks noChangeAspect="1" noChangeArrowheads="1"/>
          </p:cNvPicPr>
          <p:nvPr userDrawn="1"/>
        </p:nvPicPr>
        <p:blipFill>
          <a:blip r:embed="rId5" cstate="screen"/>
          <a:srcRect/>
          <a:stretch>
            <a:fillRect/>
          </a:stretch>
        </p:blipFill>
        <p:spPr bwMode="auto">
          <a:xfrm>
            <a:off x="7566408" y="4687937"/>
            <a:ext cx="1250151" cy="304524"/>
          </a:xfrm>
          <a:prstGeom prst="rect">
            <a:avLst/>
          </a:prstGeom>
          <a:noFill/>
        </p:spPr>
      </p:pic>
      <p:sp>
        <p:nvSpPr>
          <p:cNvPr id="9" name="Rectangle 5"/>
          <p:cNvSpPr>
            <a:spLocks noChangeArrowheads="1"/>
          </p:cNvSpPr>
          <p:nvPr userDrawn="1"/>
        </p:nvSpPr>
        <p:spPr bwMode="auto">
          <a:xfrm>
            <a:off x="3040520" y="4875560"/>
            <a:ext cx="272055" cy="195943"/>
          </a:xfrm>
          <a:prstGeom prst="rect">
            <a:avLst/>
          </a:prstGeom>
          <a:noFill/>
          <a:ln w="9525">
            <a:noFill/>
            <a:miter lim="800000"/>
            <a:headEnd/>
            <a:tailEnd/>
          </a:ln>
        </p:spPr>
        <p:txBody>
          <a:bodyPr lIns="0" tIns="0" rIns="0" bIns="0"/>
          <a:lstStyle/>
          <a:p>
            <a:pPr eaLnBrk="0" hangingPunct="0">
              <a:lnSpc>
                <a:spcPct val="85000"/>
              </a:lnSpc>
              <a:defRPr/>
            </a:pPr>
            <a:fld id="{F350CB96-EF0E-44F1-90D2-2D2DCEB1810F}" type="slidenum">
              <a:rPr lang="de-DE" altLang="zh-CN" sz="900" smtClean="0">
                <a:solidFill>
                  <a:srgbClr val="FFFFFF">
                    <a:lumMod val="65000"/>
                  </a:srgbClr>
                </a:solidFill>
                <a:latin typeface="FrutigerNext LT Medium"/>
                <a:ea typeface="华文细黑"/>
              </a:rPr>
              <a:pPr eaLnBrk="0" hangingPunct="0">
                <a:lnSpc>
                  <a:spcPct val="85000"/>
                </a:lnSpc>
                <a:defRPr/>
              </a:pPr>
              <a:t>‹#›</a:t>
            </a:fld>
            <a:endParaRPr lang="en-GB" altLang="zh-CN" sz="900" dirty="0">
              <a:solidFill>
                <a:srgbClr val="FFFFFF">
                  <a:lumMod val="65000"/>
                </a:srgbClr>
              </a:solidFill>
              <a:latin typeface="FrutigerNext LT Medium"/>
              <a:ea typeface="华文细黑"/>
            </a:endParaRPr>
          </a:p>
        </p:txBody>
      </p:sp>
      <p:pic>
        <p:nvPicPr>
          <p:cNvPr id="10" name="Picture 2" descr="C:\Users\z00124665\Desktop\图形1.wmf"/>
          <p:cNvPicPr>
            <a:picLocks noChangeAspect="1" noChangeArrowheads="1"/>
          </p:cNvPicPr>
          <p:nvPr userDrawn="1"/>
        </p:nvPicPr>
        <p:blipFill>
          <a:blip r:embed="rId6" cstate="print"/>
          <a:srcRect/>
          <a:stretch>
            <a:fillRect/>
          </a:stretch>
        </p:blipFill>
        <p:spPr bwMode="auto">
          <a:xfrm>
            <a:off x="322263" y="4862196"/>
            <a:ext cx="2655887" cy="120967"/>
          </a:xfrm>
          <a:prstGeom prst="rect">
            <a:avLst/>
          </a:prstGeom>
          <a:noFill/>
        </p:spPr>
      </p:pic>
    </p:spTree>
  </p:cSld>
  <p:clrMap bg1="lt1" tx1="dk1" bg2="lt2" tx2="dk2" accent1="accent1" accent2="accent2" accent3="accent3" accent4="accent4" accent5="accent5" accent6="accent6" hlink="hlink" folHlink="folHlink"/>
  <p:sldLayoutIdLst>
    <p:sldLayoutId id="2147483858" r:id="rId1"/>
  </p:sldLayoutIdLst>
  <p:transition advClick="0" advTm="8000">
    <p:fade thruBlk="1"/>
  </p:transition>
  <p:timing>
    <p:tnLst>
      <p:par>
        <p:cTn id="1" dur="indefinite" restart="never" nodeType="tmRoot"/>
      </p:par>
    </p:tnLst>
  </p:timing>
  <p:txStyles>
    <p:titleStyle>
      <a:lvl1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mj-cs"/>
        </a:defRPr>
      </a:lvl1pPr>
      <a:lvl2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2pPr>
      <a:lvl3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3pPr>
      <a:lvl4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4pPr>
      <a:lvl5pPr algn="l" rtl="0" eaLnBrk="0" fontAlgn="base" hangingPunct="0">
        <a:spcBef>
          <a:spcPct val="0"/>
        </a:spcBef>
        <a:spcAft>
          <a:spcPct val="0"/>
        </a:spcAft>
        <a:defRPr sz="3200" b="1">
          <a:solidFill>
            <a:srgbClr val="990000"/>
          </a:solidFill>
          <a:latin typeface="FrutigerNext LT Medium" pitchFamily="34" charset="0"/>
          <a:ea typeface="黑体" pitchFamily="49" charset="-122"/>
          <a:cs typeface="宋体" charset="-122"/>
        </a:defRPr>
      </a:lvl5pPr>
      <a:lvl6pPr marL="4572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6pPr>
      <a:lvl7pPr marL="9144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7pPr>
      <a:lvl8pPr marL="13716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8pPr>
      <a:lvl9pPr marL="1828800" algn="l" rtl="0" eaLnBrk="1" fontAlgn="base" hangingPunct="1">
        <a:spcBef>
          <a:spcPct val="0"/>
        </a:spcBef>
        <a:spcAft>
          <a:spcPct val="0"/>
        </a:spcAft>
        <a:defRPr sz="3200" b="1">
          <a:solidFill>
            <a:srgbClr val="990000"/>
          </a:solidFill>
          <a:latin typeface="FrutigerNext LT Medium" pitchFamily="34" charset="0"/>
          <a:ea typeface="华文细黑" pitchFamily="2" charset="-122"/>
          <a:cs typeface="宋体" charset="-122"/>
        </a:defRPr>
      </a:lvl9pPr>
    </p:titleStyle>
    <p:bodyStyle>
      <a:lvl1pPr marL="342900" indent="-342900" algn="l" rtl="0" eaLnBrk="0" fontAlgn="base" hangingPunct="0">
        <a:lnSpc>
          <a:spcPct val="140000"/>
        </a:lnSpc>
        <a:spcBef>
          <a:spcPct val="0"/>
        </a:spcBef>
        <a:spcAft>
          <a:spcPct val="0"/>
        </a:spcAft>
        <a:buClr>
          <a:srgbClr val="808080"/>
        </a:buClr>
        <a:buSzPct val="60000"/>
        <a:buFont typeface="Wingdings" pitchFamily="2" charset="2"/>
        <a:buChar char="l"/>
        <a:defRPr sz="2400" b="1">
          <a:solidFill>
            <a:schemeClr val="bg1"/>
          </a:solidFill>
          <a:latin typeface="FrutigerNext LT Regular" pitchFamily="34" charset="0"/>
          <a:ea typeface="黑体" pitchFamily="49" charset="-122"/>
          <a:cs typeface="+mn-cs"/>
        </a:defRPr>
      </a:lvl1pPr>
      <a:lvl2pPr marL="742950" indent="-285750" algn="l" rtl="0" eaLnBrk="0" fontAlgn="base" hangingPunct="0">
        <a:lnSpc>
          <a:spcPct val="140000"/>
        </a:lnSpc>
        <a:spcBef>
          <a:spcPct val="0"/>
        </a:spcBef>
        <a:spcAft>
          <a:spcPct val="0"/>
        </a:spcAft>
        <a:buSzPct val="50000"/>
        <a:buFont typeface="Wingdings" pitchFamily="2" charset="2"/>
        <a:buChar char="p"/>
        <a:defRPr>
          <a:solidFill>
            <a:schemeClr val="bg1"/>
          </a:solidFill>
          <a:latin typeface="+mn-lt"/>
          <a:ea typeface="+mn-ea"/>
          <a:cs typeface="+mn-cs"/>
        </a:defRPr>
      </a:lvl2pPr>
      <a:lvl3pPr marL="1143000" indent="-228600" algn="l" rtl="0" eaLnBrk="0" fontAlgn="base" hangingPunct="0">
        <a:lnSpc>
          <a:spcPct val="140000"/>
        </a:lnSpc>
        <a:spcBef>
          <a:spcPct val="0"/>
        </a:spcBef>
        <a:spcAft>
          <a:spcPct val="0"/>
        </a:spcAft>
        <a:buSzPct val="50000"/>
        <a:buFont typeface="Wingdings" pitchFamily="2" charset="2"/>
        <a:buChar char="n"/>
        <a:defRPr sz="1600">
          <a:solidFill>
            <a:schemeClr val="bg1"/>
          </a:solidFill>
          <a:latin typeface="FrutigerNext LT Regular" pitchFamily="34" charset="0"/>
          <a:ea typeface="+mn-ea"/>
          <a:cs typeface="+mn-cs"/>
        </a:defRPr>
      </a:lvl3pPr>
      <a:lvl4pPr marL="1600200" indent="-228600" algn="l" rtl="0" eaLnBrk="0" fontAlgn="base" hangingPunct="0">
        <a:lnSpc>
          <a:spcPct val="140000"/>
        </a:lnSpc>
        <a:spcBef>
          <a:spcPct val="0"/>
        </a:spcBef>
        <a:spcAft>
          <a:spcPct val="0"/>
        </a:spcAft>
        <a:buChar char="–"/>
        <a:defRPr sz="1400">
          <a:solidFill>
            <a:schemeClr val="bg1"/>
          </a:solidFill>
          <a:latin typeface="FrutigerNext LT Regular" pitchFamily="34" charset="0"/>
          <a:ea typeface="+mn-ea"/>
          <a:cs typeface="+mn-cs"/>
        </a:defRPr>
      </a:lvl4pPr>
      <a:lvl5pPr marL="2057400" indent="-228600" algn="l" rtl="0" eaLnBrk="0" fontAlgn="base" hangingPunct="0">
        <a:lnSpc>
          <a:spcPct val="140000"/>
        </a:lnSpc>
        <a:spcBef>
          <a:spcPct val="0"/>
        </a:spcBef>
        <a:spcAft>
          <a:spcPct val="0"/>
        </a:spcAft>
        <a:buFont typeface="Arial" pitchFamily="34" charset="0"/>
        <a:buChar char="~"/>
        <a:defRPr sz="1200">
          <a:solidFill>
            <a:schemeClr val="bg1"/>
          </a:solidFill>
          <a:latin typeface="FrutigerNext LT Regular" pitchFamily="34" charset="0"/>
          <a:ea typeface="+mn-ea"/>
          <a:cs typeface="+mn-cs"/>
        </a:defRPr>
      </a:lvl5pPr>
      <a:lvl6pPr marL="25146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18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0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200" indent="-228600"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18.jpeg"/><Relationship Id="rId10" Type="http://schemas.openxmlformats.org/officeDocument/2006/relationships/image" Target="../media/image25.png"/><Relationship Id="rId4" Type="http://schemas.openxmlformats.org/officeDocument/2006/relationships/image" Target="../media/image17.jpeg"/><Relationship Id="rId9"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14.png"/><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hyperlink" Target="http://www.cn-pacific.com/UploadFiles/20071220123443855.jpg" TargetMode="External"/><Relationship Id="rId7" Type="http://schemas.openxmlformats.org/officeDocument/2006/relationships/image" Target="../media/image17.jpeg"/><Relationship Id="rId2" Type="http://schemas.openxmlformats.org/officeDocument/2006/relationships/image" Target="../media/image18.jpe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34.png"/><Relationship Id="rId4" Type="http://schemas.openxmlformats.org/officeDocument/2006/relationships/image" Target="../media/image32.jpe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9.jpe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27.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6.xml"/><Relationship Id="rId6" Type="http://schemas.openxmlformats.org/officeDocument/2006/relationships/image" Target="../media/image31.jpeg"/><Relationship Id="rId5" Type="http://schemas.openxmlformats.org/officeDocument/2006/relationships/image" Target="../media/image20.pn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18.jpe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Layout" Target="../slideLayouts/slideLayout6.xml"/><Relationship Id="rId5" Type="http://schemas.openxmlformats.org/officeDocument/2006/relationships/image" Target="../media/image27.jpe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Layout" Target="../slideLayouts/slideLayout6.xml"/><Relationship Id="rId5" Type="http://schemas.openxmlformats.org/officeDocument/2006/relationships/image" Target="../media/image30.jpeg"/><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Layout" Target="../slideLayouts/slideLayout6.xml"/><Relationship Id="rId6" Type="http://schemas.openxmlformats.org/officeDocument/2006/relationships/image" Target="../media/image31.jpeg"/><Relationship Id="rId5" Type="http://schemas.openxmlformats.org/officeDocument/2006/relationships/image" Target="../media/image18.jpeg"/><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png"/><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31.jpeg"/><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9"/>
          <p:cNvSpPr txBox="1">
            <a:spLocks noChangeArrowheads="1"/>
          </p:cNvSpPr>
          <p:nvPr/>
        </p:nvSpPr>
        <p:spPr bwMode="auto">
          <a:xfrm>
            <a:off x="538715" y="1876036"/>
            <a:ext cx="596132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vert="horz" wrap="square" lIns="0" tIns="45720" rIns="91440" bIns="45720" numCol="1" anchor="t" anchorCtr="0" compatLnSpc="1">
            <a:prstTxWarp prst="textNoShape">
              <a:avLst/>
            </a:prstTxWarp>
            <a:spAutoFit/>
          </a:bodyPr>
          <a:lstStyle/>
          <a:p>
            <a:pPr algn="r" eaLnBrk="0" hangingPunct="0">
              <a:defRPr/>
            </a:pPr>
            <a:r>
              <a:rPr lang="zh-CN" altLang="en-US" sz="3600" b="1" kern="0" dirty="0" smtClean="0">
                <a:solidFill>
                  <a:schemeClr val="bg1"/>
                </a:solidFill>
                <a:latin typeface="Arial" pitchFamily="34" charset="0"/>
                <a:ea typeface="黑体" pitchFamily="49" charset="-122"/>
                <a:cs typeface="Arial" pitchFamily="34" charset="0"/>
              </a:rPr>
              <a:t>酒店</a:t>
            </a:r>
            <a:r>
              <a:rPr lang="en-US" altLang="zh-CN" sz="3600" b="1" kern="0" dirty="0" smtClean="0">
                <a:solidFill>
                  <a:schemeClr val="bg1"/>
                </a:solidFill>
                <a:latin typeface="Arial" pitchFamily="34" charset="0"/>
                <a:ea typeface="黑体" pitchFamily="49" charset="-122"/>
                <a:cs typeface="Arial" pitchFamily="34" charset="0"/>
              </a:rPr>
              <a:t>WOC</a:t>
            </a:r>
            <a:r>
              <a:rPr lang="zh-CN" altLang="en-US" sz="3600" b="1" kern="0" dirty="0" smtClean="0">
                <a:solidFill>
                  <a:schemeClr val="bg1"/>
                </a:solidFill>
                <a:latin typeface="Arial" pitchFamily="34" charset="0"/>
                <a:ea typeface="黑体" pitchFamily="49" charset="-122"/>
                <a:cs typeface="Arial" pitchFamily="34" charset="0"/>
              </a:rPr>
              <a:t>无线覆盖解决方案</a:t>
            </a:r>
          </a:p>
        </p:txBody>
      </p:sp>
    </p:spTree>
  </p:cSld>
  <p:clrMapOvr>
    <a:masterClrMapping/>
  </p:clrMapOvr>
  <p:transition advClick="0" advTm="8000">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520658" y="238919"/>
            <a:ext cx="6227082" cy="871537"/>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400" b="1" i="0" u="none" strike="noStrike" kern="0" cap="none" spc="0" normalizeH="0" baseline="0" noProof="0" dirty="0" smtClean="0">
                <a:ln>
                  <a:noFill/>
                </a:ln>
                <a:solidFill>
                  <a:srgbClr val="C00000"/>
                </a:solidFill>
                <a:effectLst/>
                <a:uLnTx/>
                <a:uFillTx/>
                <a:latin typeface="FrutigerNext LT Medium" pitchFamily="34" charset="0"/>
                <a:ea typeface="黑体" pitchFamily="49" charset="-122"/>
                <a:cs typeface="+mj-cs"/>
              </a:rPr>
              <a:t>目录</a:t>
            </a:r>
            <a:endParaRPr kumimoji="0" lang="en-US" sz="4400" b="1" i="0" u="none" strike="noStrike" kern="0" cap="none" spc="0" normalizeH="0" baseline="0" noProof="0" dirty="0">
              <a:ln>
                <a:noFill/>
              </a:ln>
              <a:solidFill>
                <a:srgbClr val="C00000"/>
              </a:solidFill>
              <a:effectLst/>
              <a:uLnTx/>
              <a:uFillTx/>
              <a:latin typeface="FrutigerNext LT Medium" pitchFamily="34" charset="0"/>
              <a:ea typeface="黑体" pitchFamily="49" charset="-122"/>
              <a:cs typeface="+mj-cs"/>
            </a:endParaRPr>
          </a:p>
        </p:txBody>
      </p:sp>
      <p:sp>
        <p:nvSpPr>
          <p:cNvPr id="27" name="Freeform 11"/>
          <p:cNvSpPr>
            <a:spLocks/>
          </p:cNvSpPr>
          <p:nvPr/>
        </p:nvSpPr>
        <p:spPr bwMode="gray">
          <a:xfrm>
            <a:off x="2324423" y="1348960"/>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8" name="Freeform 12"/>
          <p:cNvSpPr>
            <a:spLocks/>
          </p:cNvSpPr>
          <p:nvPr/>
        </p:nvSpPr>
        <p:spPr bwMode="gray">
          <a:xfrm>
            <a:off x="1622750" y="1348960"/>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9" name="Text Box 13"/>
          <p:cNvSpPr txBox="1">
            <a:spLocks noChangeArrowheads="1"/>
          </p:cNvSpPr>
          <p:nvPr/>
        </p:nvSpPr>
        <p:spPr bwMode="gray">
          <a:xfrm>
            <a:off x="2437191" y="1414048"/>
            <a:ext cx="4481064"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酒店</a:t>
            </a:r>
            <a:r>
              <a:rPr lang="en-US" altLang="zh-CN" sz="2400" dirty="0" smtClean="0">
                <a:solidFill>
                  <a:schemeClr val="bg1"/>
                </a:solidFill>
                <a:latin typeface="Arial" pitchFamily="34" charset="0"/>
                <a:ea typeface="微软雅黑" pitchFamily="34" charset="-122"/>
                <a:cs typeface="Arial" pitchFamily="34" charset="0"/>
              </a:rPr>
              <a:t>Wi-Fi</a:t>
            </a:r>
            <a:r>
              <a:rPr lang="zh-CN" altLang="en-US" sz="2400" dirty="0" smtClean="0">
                <a:solidFill>
                  <a:schemeClr val="bg1"/>
                </a:solidFill>
                <a:latin typeface="Arial" pitchFamily="34" charset="0"/>
                <a:ea typeface="微软雅黑" pitchFamily="34" charset="-122"/>
                <a:cs typeface="Arial" pitchFamily="34" charset="0"/>
              </a:rPr>
              <a:t>覆盖及</a:t>
            </a:r>
            <a:r>
              <a:rPr lang="en-US" altLang="zh-CN" sz="2400" dirty="0" smtClean="0">
                <a:solidFill>
                  <a:schemeClr val="bg1"/>
                </a:solidFill>
                <a:latin typeface="Arial" pitchFamily="34" charset="0"/>
                <a:ea typeface="微软雅黑" pitchFamily="34" charset="-122"/>
                <a:cs typeface="Arial" pitchFamily="34" charset="0"/>
              </a:rPr>
              <a:t>CATV</a:t>
            </a:r>
            <a:r>
              <a:rPr lang="zh-CN" altLang="en-US" sz="2400" dirty="0" smtClean="0">
                <a:solidFill>
                  <a:schemeClr val="bg1"/>
                </a:solidFill>
                <a:latin typeface="Arial" pitchFamily="34" charset="0"/>
                <a:ea typeface="微软雅黑" pitchFamily="34" charset="-122"/>
                <a:cs typeface="Arial" pitchFamily="34" charset="0"/>
              </a:rPr>
              <a:t>介绍</a:t>
            </a:r>
          </a:p>
        </p:txBody>
      </p:sp>
      <p:sp>
        <p:nvSpPr>
          <p:cNvPr id="42" name="Text Box 16"/>
          <p:cNvSpPr txBox="1">
            <a:spLocks noChangeArrowheads="1"/>
          </p:cNvSpPr>
          <p:nvPr/>
        </p:nvSpPr>
        <p:spPr bwMode="gray">
          <a:xfrm>
            <a:off x="1830340" y="134616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1</a:t>
            </a:r>
          </a:p>
        </p:txBody>
      </p:sp>
      <p:sp>
        <p:nvSpPr>
          <p:cNvPr id="25" name="Freeform 9"/>
          <p:cNvSpPr>
            <a:spLocks/>
          </p:cNvSpPr>
          <p:nvPr/>
        </p:nvSpPr>
        <p:spPr bwMode="gray">
          <a:xfrm>
            <a:off x="2324425" y="2034686"/>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6" name="Freeform 10"/>
          <p:cNvSpPr>
            <a:spLocks/>
          </p:cNvSpPr>
          <p:nvPr/>
        </p:nvSpPr>
        <p:spPr bwMode="gray">
          <a:xfrm>
            <a:off x="1622750" y="2034686"/>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30" name="Text Box 14"/>
          <p:cNvSpPr txBox="1">
            <a:spLocks noChangeArrowheads="1"/>
          </p:cNvSpPr>
          <p:nvPr/>
        </p:nvSpPr>
        <p:spPr bwMode="gray">
          <a:xfrm>
            <a:off x="2437191" y="2093424"/>
            <a:ext cx="4693711"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华为酒店</a:t>
            </a:r>
            <a:r>
              <a:rPr lang="en-US" altLang="zh-CN" sz="2400" dirty="0" smtClean="0">
                <a:solidFill>
                  <a:schemeClr val="bg1"/>
                </a:solidFill>
                <a:latin typeface="Arial" pitchFamily="34" charset="0"/>
                <a:ea typeface="微软雅黑" pitchFamily="34" charset="-122"/>
                <a:cs typeface="Arial" pitchFamily="34" charset="0"/>
              </a:rPr>
              <a:t>WOC</a:t>
            </a:r>
            <a:r>
              <a:rPr lang="zh-CN" altLang="en-US" sz="2400" dirty="0" smtClean="0">
                <a:solidFill>
                  <a:schemeClr val="bg1"/>
                </a:solidFill>
                <a:latin typeface="Arial" pitchFamily="34" charset="0"/>
                <a:ea typeface="微软雅黑" pitchFamily="34" charset="-122"/>
                <a:cs typeface="Arial" pitchFamily="34" charset="0"/>
              </a:rPr>
              <a:t>无线覆盖解决方案</a:t>
            </a:r>
          </a:p>
        </p:txBody>
      </p:sp>
      <p:sp>
        <p:nvSpPr>
          <p:cNvPr id="46" name="Text Box 17"/>
          <p:cNvSpPr txBox="1">
            <a:spLocks noChangeArrowheads="1"/>
          </p:cNvSpPr>
          <p:nvPr/>
        </p:nvSpPr>
        <p:spPr bwMode="gray">
          <a:xfrm>
            <a:off x="1830340" y="2041411"/>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2</a:t>
            </a:r>
          </a:p>
        </p:txBody>
      </p:sp>
      <p:sp>
        <p:nvSpPr>
          <p:cNvPr id="22" name="Freeform 6"/>
          <p:cNvSpPr>
            <a:spLocks/>
          </p:cNvSpPr>
          <p:nvPr/>
        </p:nvSpPr>
        <p:spPr bwMode="gray">
          <a:xfrm>
            <a:off x="2324425" y="2729937"/>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3" name="Freeform 7"/>
          <p:cNvSpPr>
            <a:spLocks/>
          </p:cNvSpPr>
          <p:nvPr/>
        </p:nvSpPr>
        <p:spPr bwMode="gray">
          <a:xfrm>
            <a:off x="1622750" y="2729937"/>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4" name="Text Box 8"/>
          <p:cNvSpPr txBox="1">
            <a:spLocks noChangeArrowheads="1"/>
          </p:cNvSpPr>
          <p:nvPr/>
        </p:nvSpPr>
        <p:spPr bwMode="gray">
          <a:xfrm>
            <a:off x="2437193" y="2788675"/>
            <a:ext cx="3581400" cy="457200"/>
          </a:xfrm>
          <a:prstGeom prst="rect">
            <a:avLst/>
          </a:prstGeom>
          <a:noFill/>
          <a:ln w="9525">
            <a:noFill/>
            <a:miter lim="800000"/>
            <a:headEnd/>
            <a:tailEnd/>
          </a:ln>
          <a:effectLst>
            <a:outerShdw dist="17961" dir="2700000" algn="ctr" rotWithShape="0">
              <a:srgbClr val="333333">
                <a:alpha val="50000"/>
              </a:srgbClr>
            </a:outerShdw>
          </a:effectLst>
        </p:spPr>
        <p:txBody>
          <a:bodyPr>
            <a:spAutoFit/>
          </a:bodyPr>
          <a:lstStyle/>
          <a:p>
            <a:pPr lvl="0"/>
            <a:r>
              <a:rPr lang="zh-CN" altLang="en-US" sz="2400" dirty="0" smtClean="0">
                <a:solidFill>
                  <a:schemeClr val="bg1"/>
                </a:solidFill>
                <a:latin typeface="Arial" pitchFamily="34" charset="0"/>
                <a:ea typeface="微软雅黑" pitchFamily="34" charset="-122"/>
                <a:cs typeface="Arial" pitchFamily="34" charset="0"/>
              </a:rPr>
              <a:t>解决方案设计指导</a:t>
            </a:r>
            <a:endParaRPr lang="zh-CN" altLang="en-US" sz="2400" dirty="0">
              <a:solidFill>
                <a:schemeClr val="bg1"/>
              </a:solidFill>
              <a:latin typeface="Arial" pitchFamily="34" charset="0"/>
              <a:ea typeface="微软雅黑" pitchFamily="34" charset="-122"/>
              <a:cs typeface="Arial" pitchFamily="34" charset="0"/>
            </a:endParaRPr>
          </a:p>
        </p:txBody>
      </p:sp>
      <p:sp>
        <p:nvSpPr>
          <p:cNvPr id="47" name="Text Box 18"/>
          <p:cNvSpPr txBox="1">
            <a:spLocks noChangeArrowheads="1"/>
          </p:cNvSpPr>
          <p:nvPr/>
        </p:nvSpPr>
        <p:spPr bwMode="gray">
          <a:xfrm>
            <a:off x="1830340" y="2732927"/>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3</a:t>
            </a:r>
          </a:p>
        </p:txBody>
      </p:sp>
      <p:sp>
        <p:nvSpPr>
          <p:cNvPr id="16" name="Freeform 6"/>
          <p:cNvSpPr>
            <a:spLocks/>
          </p:cNvSpPr>
          <p:nvPr/>
        </p:nvSpPr>
        <p:spPr bwMode="gray">
          <a:xfrm>
            <a:off x="2324425" y="3421453"/>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7" name="Freeform 7"/>
          <p:cNvSpPr>
            <a:spLocks/>
          </p:cNvSpPr>
          <p:nvPr/>
        </p:nvSpPr>
        <p:spPr bwMode="gray">
          <a:xfrm>
            <a:off x="1622750" y="3421453"/>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8" name="Text Box 8"/>
          <p:cNvSpPr txBox="1">
            <a:spLocks noChangeArrowheads="1"/>
          </p:cNvSpPr>
          <p:nvPr/>
        </p:nvSpPr>
        <p:spPr bwMode="gray">
          <a:xfrm>
            <a:off x="2437192" y="3480191"/>
            <a:ext cx="4626996"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竞争力分析</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合作产品资料</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案例</a:t>
            </a:r>
            <a:endParaRPr lang="zh-CN" altLang="en-US" sz="2400" dirty="0">
              <a:solidFill>
                <a:schemeClr val="bg1"/>
              </a:solidFill>
              <a:latin typeface="Arial" pitchFamily="34" charset="0"/>
              <a:ea typeface="微软雅黑" pitchFamily="34" charset="-122"/>
              <a:cs typeface="Arial" pitchFamily="34" charset="0"/>
            </a:endParaRPr>
          </a:p>
        </p:txBody>
      </p:sp>
      <p:sp>
        <p:nvSpPr>
          <p:cNvPr id="19" name="Text Box 18"/>
          <p:cNvSpPr txBox="1">
            <a:spLocks noChangeArrowheads="1"/>
          </p:cNvSpPr>
          <p:nvPr/>
        </p:nvSpPr>
        <p:spPr bwMode="gray">
          <a:xfrm>
            <a:off x="1830340" y="344529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smtClean="0">
                <a:solidFill>
                  <a:schemeClr val="bg1"/>
                </a:solidFill>
                <a:latin typeface="Arial" pitchFamily="34" charset="0"/>
                <a:cs typeface="Arial" pitchFamily="34" charset="0"/>
              </a:rPr>
              <a:t>4</a:t>
            </a:r>
            <a:endParaRPr lang="en-US" altLang="zh-CN" sz="3200" b="1" dirty="0">
              <a:solidFill>
                <a:schemeClr val="bg1"/>
              </a:solidFill>
              <a:latin typeface="Arial" pitchFamily="34" charset="0"/>
              <a:cs typeface="Arial" pitchFamily="34" charset="0"/>
            </a:endParaRPr>
          </a:p>
        </p:txBody>
      </p:sp>
      <p:sp>
        <p:nvSpPr>
          <p:cNvPr id="20" name="Text Box 22"/>
          <p:cNvSpPr txBox="1">
            <a:spLocks noChangeArrowheads="1"/>
          </p:cNvSpPr>
          <p:nvPr/>
        </p:nvSpPr>
        <p:spPr bwMode="auto">
          <a:xfrm rot="21023148">
            <a:off x="3468658" y="3827061"/>
            <a:ext cx="5633541" cy="759606"/>
          </a:xfrm>
          <a:prstGeom prst="rect">
            <a:avLst/>
          </a:prstGeom>
          <a:noFill/>
          <a:ln w="28575" algn="ctr">
            <a:solidFill>
              <a:srgbClr val="C00000"/>
            </a:solidFill>
            <a:miter lim="800000"/>
            <a:headEnd/>
            <a:tailEnd/>
          </a:ln>
          <a:effectLst/>
        </p:spPr>
        <p:txBody>
          <a:bodyPr wrap="square" lIns="105092" tIns="101810" rIns="105092" bIns="101810">
            <a:spAutoFit/>
          </a:bodyPr>
          <a:lstStyle/>
          <a:p>
            <a:pPr algn="ctr" defTabSz="731838"/>
            <a:r>
              <a:rPr lang="zh-CN" altLang="en-US" dirty="0" smtClean="0">
                <a:solidFill>
                  <a:srgbClr val="C00000"/>
                </a:solidFill>
                <a:latin typeface="Arial" pitchFamily="34" charset="0"/>
                <a:ea typeface="微软雅黑" pitchFamily="34" charset="-122"/>
                <a:cs typeface="Arial" pitchFamily="34" charset="0"/>
              </a:rPr>
              <a:t>注意：</a:t>
            </a:r>
            <a:r>
              <a:rPr lang="en-US" altLang="zh-CN" dirty="0" smtClean="0">
                <a:solidFill>
                  <a:srgbClr val="C00000"/>
                </a:solidFill>
                <a:latin typeface="Arial" pitchFamily="34" charset="0"/>
                <a:ea typeface="微软雅黑" pitchFamily="34" charset="-122"/>
                <a:cs typeface="Arial" pitchFamily="34" charset="0"/>
              </a:rPr>
              <a:t>WOC</a:t>
            </a:r>
            <a:r>
              <a:rPr lang="zh-CN" altLang="en-US" dirty="0" smtClean="0">
                <a:solidFill>
                  <a:srgbClr val="C00000"/>
                </a:solidFill>
                <a:latin typeface="Arial" pitchFamily="34" charset="0"/>
                <a:ea typeface="微软雅黑" pitchFamily="34" charset="-122"/>
                <a:cs typeface="Arial" pitchFamily="34" charset="0"/>
              </a:rPr>
              <a:t>方案不仅须要获得酒店同意，还须要</a:t>
            </a:r>
            <a:r>
              <a:rPr lang="en-US" altLang="zh-CN" dirty="0" smtClean="0">
                <a:solidFill>
                  <a:srgbClr val="C00000"/>
                </a:solidFill>
                <a:latin typeface="Arial" pitchFamily="34" charset="0"/>
                <a:ea typeface="微软雅黑" pitchFamily="34" charset="-122"/>
                <a:cs typeface="Arial" pitchFamily="34" charset="0"/>
              </a:rPr>
              <a:t>CATV</a:t>
            </a:r>
            <a:r>
              <a:rPr lang="zh-CN" altLang="en-US" dirty="0" smtClean="0">
                <a:solidFill>
                  <a:srgbClr val="C00000"/>
                </a:solidFill>
                <a:latin typeface="Arial" pitchFamily="34" charset="0"/>
                <a:ea typeface="微软雅黑" pitchFamily="34" charset="-122"/>
                <a:cs typeface="Arial" pitchFamily="34" charset="0"/>
              </a:rPr>
              <a:t>资产拥有者（在中国就是广电）同意</a:t>
            </a:r>
            <a:endParaRPr lang="zh-CN" altLang="en-US" sz="1400" dirty="0">
              <a:solidFill>
                <a:srgbClr val="C00000"/>
              </a:solidFill>
              <a:latin typeface="Arial" pitchFamily="34" charset="0"/>
              <a:ea typeface="黑体" pitchFamily="2"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bwMode="auto">
          <a:xfrm>
            <a:off x="4710014" y="992373"/>
            <a:ext cx="3492692" cy="3565452"/>
          </a:xfrm>
          <a:prstGeom prst="rect">
            <a:avLst/>
          </a:prstGeom>
          <a:solidFill>
            <a:schemeClr val="bg1"/>
          </a:solidFill>
          <a:ln w="19050">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 name="标题 1"/>
          <p:cNvSpPr>
            <a:spLocks noGrp="1"/>
          </p:cNvSpPr>
          <p:nvPr>
            <p:ph type="title"/>
          </p:nvPr>
        </p:nvSpPr>
        <p:spPr/>
        <p:txBody>
          <a:bodyPr/>
          <a:lstStyle/>
          <a:p>
            <a:r>
              <a:rPr lang="zh-CN" altLang="en-US" dirty="0" smtClean="0">
                <a:latin typeface="Arial" pitchFamily="34" charset="0"/>
                <a:cs typeface="Arial" pitchFamily="34" charset="0"/>
              </a:rPr>
              <a:t>酒店提供</a:t>
            </a:r>
            <a:r>
              <a:rPr lang="en-US" altLang="zh-CN" dirty="0" smtClean="0">
                <a:latin typeface="Arial" pitchFamily="34" charset="0"/>
                <a:cs typeface="Arial" pitchFamily="34" charset="0"/>
              </a:rPr>
              <a:t>Wi-Fi</a:t>
            </a:r>
            <a:r>
              <a:rPr lang="zh-CN" altLang="en-US" dirty="0" smtClean="0">
                <a:latin typeface="Arial" pitchFamily="34" charset="0"/>
                <a:cs typeface="Arial" pitchFamily="34" charset="0"/>
              </a:rPr>
              <a:t>覆盖的趋势</a:t>
            </a:r>
            <a:endParaRPr lang="zh-CN" altLang="en-US" dirty="0">
              <a:latin typeface="Arial" pitchFamily="34" charset="0"/>
              <a:cs typeface="Arial" pitchFamily="34" charset="0"/>
            </a:endParaRPr>
          </a:p>
        </p:txBody>
      </p:sp>
      <p:sp>
        <p:nvSpPr>
          <p:cNvPr id="4" name="矩形 3"/>
          <p:cNvSpPr/>
          <p:nvPr/>
        </p:nvSpPr>
        <p:spPr bwMode="auto">
          <a:xfrm>
            <a:off x="765543" y="992373"/>
            <a:ext cx="3492692" cy="3565452"/>
          </a:xfrm>
          <a:prstGeom prst="rect">
            <a:avLst/>
          </a:prstGeom>
          <a:solidFill>
            <a:schemeClr val="bg1"/>
          </a:solidFill>
          <a:ln w="19050">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5" name="矩形 4"/>
          <p:cNvSpPr/>
          <p:nvPr/>
        </p:nvSpPr>
        <p:spPr>
          <a:xfrm>
            <a:off x="815139" y="1008213"/>
            <a:ext cx="3400483" cy="400110"/>
          </a:xfrm>
          <a:prstGeom prst="rect">
            <a:avLst/>
          </a:prstGeom>
        </p:spPr>
        <p:txBody>
          <a:bodyPr wrap="none">
            <a:spAutoFit/>
          </a:bodyPr>
          <a:lstStyle/>
          <a:p>
            <a:r>
              <a:rPr lang="zh-CN" altLang="en-US" sz="2000" b="1" dirty="0" smtClean="0">
                <a:latin typeface="Arial" pitchFamily="34" charset="0"/>
                <a:ea typeface="黑体" pitchFamily="49" charset="-122"/>
                <a:cs typeface="Arial" pitchFamily="34" charset="0"/>
              </a:rPr>
              <a:t>移动业务驱动酒店</a:t>
            </a:r>
            <a:r>
              <a:rPr lang="en-US" altLang="zh-CN" sz="2000" b="1" dirty="0" smtClean="0">
                <a:latin typeface="Arial" pitchFamily="34" charset="0"/>
                <a:ea typeface="黑体" pitchFamily="49" charset="-122"/>
                <a:cs typeface="Arial" pitchFamily="34" charset="0"/>
              </a:rPr>
              <a:t>Wi-Fi</a:t>
            </a:r>
            <a:r>
              <a:rPr lang="zh-CN" altLang="en-US" sz="2000" b="1" dirty="0" smtClean="0">
                <a:latin typeface="Arial" pitchFamily="34" charset="0"/>
                <a:ea typeface="黑体" pitchFamily="49" charset="-122"/>
                <a:cs typeface="Arial" pitchFamily="34" charset="0"/>
              </a:rPr>
              <a:t>覆盖</a:t>
            </a:r>
            <a:endParaRPr lang="zh-CN" altLang="en-US" sz="2000" b="1" dirty="0">
              <a:latin typeface="Arial" pitchFamily="34" charset="0"/>
              <a:ea typeface="黑体" pitchFamily="49" charset="-122"/>
              <a:cs typeface="Arial" pitchFamily="34" charset="0"/>
            </a:endParaRPr>
          </a:p>
        </p:txBody>
      </p:sp>
      <p:sp>
        <p:nvSpPr>
          <p:cNvPr id="7" name="Line 5"/>
          <p:cNvSpPr>
            <a:spLocks noChangeShapeType="1"/>
          </p:cNvSpPr>
          <p:nvPr/>
        </p:nvSpPr>
        <p:spPr bwMode="auto">
          <a:xfrm flipH="1">
            <a:off x="975043" y="1473552"/>
            <a:ext cx="2746351" cy="0"/>
          </a:xfrm>
          <a:prstGeom prst="line">
            <a:avLst/>
          </a:prstGeom>
          <a:noFill/>
          <a:ln w="15875">
            <a:solidFill>
              <a:srgbClr val="808080"/>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en-US">
              <a:latin typeface="Arial" pitchFamily="34" charset="0"/>
              <a:cs typeface="Arial" pitchFamily="34" charset="0"/>
            </a:endParaRPr>
          </a:p>
        </p:txBody>
      </p:sp>
      <p:sp>
        <p:nvSpPr>
          <p:cNvPr id="8" name="矩形 7"/>
          <p:cNvSpPr/>
          <p:nvPr/>
        </p:nvSpPr>
        <p:spPr bwMode="auto">
          <a:xfrm>
            <a:off x="920076" y="1587153"/>
            <a:ext cx="3097742" cy="756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商旅人士的移动办公，移动互联网需求强劲增长。</a:t>
            </a:r>
            <a:endParaRPr lang="en-US" altLang="zh-CN" sz="1100" dirty="0" smtClean="0">
              <a:solidFill>
                <a:schemeClr val="tx1">
                  <a:lumMod val="85000"/>
                  <a:lumOff val="15000"/>
                </a:schemeClr>
              </a:solidFill>
              <a:latin typeface="Arial" pitchFamily="34" charset="0"/>
              <a:ea typeface="微软雅黑" pitchFamily="34" charset="-122"/>
              <a:cs typeface="Arial" pitchFamily="34" charset="0"/>
            </a:endParaRPr>
          </a:p>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智能手机移动应用（社交、微信、微博等等新业务）爆发增长，驱动酒店无线网络需求。</a:t>
            </a:r>
          </a:p>
        </p:txBody>
      </p:sp>
      <p:sp>
        <p:nvSpPr>
          <p:cNvPr id="10" name="矩形 9"/>
          <p:cNvSpPr/>
          <p:nvPr/>
        </p:nvSpPr>
        <p:spPr>
          <a:xfrm>
            <a:off x="4756274" y="1008213"/>
            <a:ext cx="3414717" cy="400110"/>
          </a:xfrm>
          <a:prstGeom prst="rect">
            <a:avLst/>
          </a:prstGeom>
        </p:spPr>
        <p:txBody>
          <a:bodyPr wrap="none">
            <a:spAutoFit/>
          </a:bodyPr>
          <a:lstStyle/>
          <a:p>
            <a:r>
              <a:rPr lang="zh-CN" altLang="en-US" sz="2000" b="1" dirty="0" smtClean="0">
                <a:latin typeface="Arial" pitchFamily="34" charset="0"/>
                <a:ea typeface="黑体" pitchFamily="49" charset="-122"/>
                <a:cs typeface="Arial" pitchFamily="34" charset="0"/>
              </a:rPr>
              <a:t>行业竞争驱动酒店</a:t>
            </a:r>
            <a:r>
              <a:rPr lang="en-US" altLang="zh-CN" sz="2000" b="1" dirty="0" smtClean="0">
                <a:latin typeface="Arial" pitchFamily="34" charset="0"/>
                <a:ea typeface="黑体" pitchFamily="49" charset="-122"/>
                <a:cs typeface="Arial" pitchFamily="34" charset="0"/>
              </a:rPr>
              <a:t>Wi-Fi</a:t>
            </a:r>
            <a:r>
              <a:rPr lang="zh-CN" altLang="en-US" sz="2000" b="1" dirty="0" smtClean="0">
                <a:latin typeface="Arial" pitchFamily="34" charset="0"/>
                <a:ea typeface="黑体" pitchFamily="49" charset="-122"/>
                <a:cs typeface="Arial" pitchFamily="34" charset="0"/>
              </a:rPr>
              <a:t>覆盖</a:t>
            </a:r>
            <a:endParaRPr lang="zh-CN" altLang="en-US" sz="2000" b="1" dirty="0">
              <a:latin typeface="Arial" pitchFamily="34" charset="0"/>
              <a:ea typeface="黑体" pitchFamily="49" charset="-122"/>
              <a:cs typeface="Arial" pitchFamily="34" charset="0"/>
            </a:endParaRPr>
          </a:p>
        </p:txBody>
      </p:sp>
      <p:sp>
        <p:nvSpPr>
          <p:cNvPr id="11" name="Line 5"/>
          <p:cNvSpPr>
            <a:spLocks noChangeShapeType="1"/>
          </p:cNvSpPr>
          <p:nvPr/>
        </p:nvSpPr>
        <p:spPr bwMode="auto">
          <a:xfrm flipH="1">
            <a:off x="4916178" y="1473552"/>
            <a:ext cx="2746351" cy="0"/>
          </a:xfrm>
          <a:prstGeom prst="line">
            <a:avLst/>
          </a:prstGeom>
          <a:noFill/>
          <a:ln w="15875">
            <a:solidFill>
              <a:srgbClr val="808080"/>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en-US">
              <a:latin typeface="Arial" pitchFamily="34" charset="0"/>
              <a:cs typeface="Arial" pitchFamily="34" charset="0"/>
            </a:endParaRPr>
          </a:p>
        </p:txBody>
      </p:sp>
      <p:sp>
        <p:nvSpPr>
          <p:cNvPr id="12" name="矩形 11"/>
          <p:cNvSpPr/>
          <p:nvPr/>
        </p:nvSpPr>
        <p:spPr bwMode="auto">
          <a:xfrm>
            <a:off x="4861211" y="1596389"/>
            <a:ext cx="3180129" cy="5999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行业领导者纷纷部署无线</a:t>
            </a:r>
            <a:r>
              <a:rPr lang="en-US" altLang="zh-CN" sz="1100" dirty="0" smtClean="0">
                <a:solidFill>
                  <a:schemeClr val="tx1">
                    <a:lumMod val="85000"/>
                    <a:lumOff val="15000"/>
                  </a:schemeClr>
                </a:solidFill>
                <a:latin typeface="Arial" pitchFamily="34" charset="0"/>
                <a:ea typeface="微软雅黑" pitchFamily="34" charset="-122"/>
                <a:cs typeface="Arial" pitchFamily="34" charset="0"/>
              </a:rPr>
              <a:t>Wi-Fi</a:t>
            </a: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网络。</a:t>
            </a:r>
            <a:endParaRPr lang="en-US" altLang="zh-CN" sz="1100" dirty="0" smtClean="0">
              <a:solidFill>
                <a:schemeClr val="tx1">
                  <a:lumMod val="85000"/>
                  <a:lumOff val="15000"/>
                </a:schemeClr>
              </a:solidFill>
              <a:latin typeface="Arial" pitchFamily="34" charset="0"/>
              <a:ea typeface="微软雅黑" pitchFamily="34" charset="-122"/>
              <a:cs typeface="Arial" pitchFamily="34" charset="0"/>
            </a:endParaRPr>
          </a:p>
          <a:p>
            <a:pPr marL="177800" indent="-177800" eaLnBrk="0" hangingPunct="0">
              <a:buClr>
                <a:srgbClr val="CC9900"/>
              </a:buClr>
              <a:buFont typeface="Arial" pitchFamily="34" charset="0"/>
              <a:buChar char="•"/>
            </a:pPr>
            <a:r>
              <a:rPr lang="en-US" altLang="zh-CN" sz="1100" dirty="0" smtClean="0">
                <a:solidFill>
                  <a:schemeClr val="tx1">
                    <a:lumMod val="85000"/>
                    <a:lumOff val="15000"/>
                  </a:schemeClr>
                </a:solidFill>
                <a:latin typeface="Arial" pitchFamily="34" charset="0"/>
                <a:ea typeface="微软雅黑" pitchFamily="34" charset="-122"/>
                <a:cs typeface="Arial" pitchFamily="34" charset="0"/>
              </a:rPr>
              <a:t>Wi-Fi</a:t>
            </a: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覆盖成为吸引客户入住的基础条件之一。</a:t>
            </a:r>
          </a:p>
        </p:txBody>
      </p:sp>
      <p:grpSp>
        <p:nvGrpSpPr>
          <p:cNvPr id="15" name="组合 381"/>
          <p:cNvGrpSpPr/>
          <p:nvPr/>
        </p:nvGrpSpPr>
        <p:grpSpPr>
          <a:xfrm>
            <a:off x="1420913" y="2543013"/>
            <a:ext cx="385622" cy="366875"/>
            <a:chOff x="12379325" y="6088063"/>
            <a:chExt cx="601663" cy="606425"/>
          </a:xfrm>
          <a:solidFill>
            <a:schemeClr val="bg1">
              <a:lumMod val="50000"/>
            </a:schemeClr>
          </a:solidFill>
        </p:grpSpPr>
        <p:sp>
          <p:nvSpPr>
            <p:cNvPr id="16" name="Freeform 721"/>
            <p:cNvSpPr>
              <a:spLocks/>
            </p:cNvSpPr>
            <p:nvPr/>
          </p:nvSpPr>
          <p:spPr bwMode="auto">
            <a:xfrm>
              <a:off x="12379325" y="6088063"/>
              <a:ext cx="601663" cy="606425"/>
            </a:xfrm>
            <a:custGeom>
              <a:avLst/>
              <a:gdLst/>
              <a:ahLst/>
              <a:cxnLst>
                <a:cxn ang="0">
                  <a:pos x="346" y="190"/>
                </a:cxn>
                <a:cxn ang="0">
                  <a:pos x="338" y="237"/>
                </a:cxn>
                <a:cxn ang="0">
                  <a:pos x="320" y="278"/>
                </a:cxn>
                <a:cxn ang="0">
                  <a:pos x="299" y="302"/>
                </a:cxn>
                <a:cxn ang="0">
                  <a:pos x="265" y="329"/>
                </a:cxn>
                <a:cxn ang="0">
                  <a:pos x="220" y="345"/>
                </a:cxn>
                <a:cxn ang="0">
                  <a:pos x="189" y="347"/>
                </a:cxn>
                <a:cxn ang="0">
                  <a:pos x="142" y="341"/>
                </a:cxn>
                <a:cxn ang="0">
                  <a:pos x="102" y="320"/>
                </a:cxn>
                <a:cxn ang="0">
                  <a:pos x="79" y="302"/>
                </a:cxn>
                <a:cxn ang="0">
                  <a:pos x="51" y="265"/>
                </a:cxn>
                <a:cxn ang="0">
                  <a:pos x="36" y="223"/>
                </a:cxn>
                <a:cxn ang="0">
                  <a:pos x="32" y="190"/>
                </a:cxn>
                <a:cxn ang="0">
                  <a:pos x="38" y="143"/>
                </a:cxn>
                <a:cxn ang="0">
                  <a:pos x="59" y="102"/>
                </a:cxn>
                <a:cxn ang="0">
                  <a:pos x="79" y="80"/>
                </a:cxn>
                <a:cxn ang="0">
                  <a:pos x="114" y="53"/>
                </a:cxn>
                <a:cxn ang="0">
                  <a:pos x="157" y="37"/>
                </a:cxn>
                <a:cxn ang="0">
                  <a:pos x="189" y="33"/>
                </a:cxn>
                <a:cxn ang="0">
                  <a:pos x="236" y="41"/>
                </a:cxn>
                <a:cxn ang="0">
                  <a:pos x="277" y="62"/>
                </a:cxn>
                <a:cxn ang="0">
                  <a:pos x="299" y="80"/>
                </a:cxn>
                <a:cxn ang="0">
                  <a:pos x="328" y="117"/>
                </a:cxn>
                <a:cxn ang="0">
                  <a:pos x="342" y="159"/>
                </a:cxn>
                <a:cxn ang="0">
                  <a:pos x="363" y="190"/>
                </a:cxn>
                <a:cxn ang="0">
                  <a:pos x="379" y="172"/>
                </a:cxn>
                <a:cxn ang="0">
                  <a:pos x="365" y="117"/>
                </a:cxn>
                <a:cxn ang="0">
                  <a:pos x="336" y="70"/>
                </a:cxn>
                <a:cxn ang="0">
                  <a:pos x="295" y="33"/>
                </a:cxn>
                <a:cxn ang="0">
                  <a:pos x="246" y="8"/>
                </a:cxn>
                <a:cxn ang="0">
                  <a:pos x="189" y="0"/>
                </a:cxn>
                <a:cxn ang="0">
                  <a:pos x="151" y="4"/>
                </a:cxn>
                <a:cxn ang="0">
                  <a:pos x="98" y="23"/>
                </a:cxn>
                <a:cxn ang="0">
                  <a:pos x="55" y="55"/>
                </a:cxn>
                <a:cxn ang="0">
                  <a:pos x="22" y="100"/>
                </a:cxn>
                <a:cxn ang="0">
                  <a:pos x="4" y="151"/>
                </a:cxn>
                <a:cxn ang="0">
                  <a:pos x="0" y="190"/>
                </a:cxn>
                <a:cxn ang="0">
                  <a:pos x="8" y="247"/>
                </a:cxn>
                <a:cxn ang="0">
                  <a:pos x="32" y="296"/>
                </a:cxn>
                <a:cxn ang="0">
                  <a:pos x="69" y="337"/>
                </a:cxn>
                <a:cxn ang="0">
                  <a:pos x="116" y="365"/>
                </a:cxn>
                <a:cxn ang="0">
                  <a:pos x="169" y="380"/>
                </a:cxn>
                <a:cxn ang="0">
                  <a:pos x="208" y="380"/>
                </a:cxn>
                <a:cxn ang="0">
                  <a:pos x="263" y="365"/>
                </a:cxn>
                <a:cxn ang="0">
                  <a:pos x="310" y="337"/>
                </a:cxn>
                <a:cxn ang="0">
                  <a:pos x="346" y="296"/>
                </a:cxn>
                <a:cxn ang="0">
                  <a:pos x="371" y="247"/>
                </a:cxn>
                <a:cxn ang="0">
                  <a:pos x="379" y="190"/>
                </a:cxn>
              </a:cxnLst>
              <a:rect l="0" t="0" r="r" b="b"/>
              <a:pathLst>
                <a:path w="379" h="382">
                  <a:moveTo>
                    <a:pt x="363" y="190"/>
                  </a:moveTo>
                  <a:lnTo>
                    <a:pt x="346" y="190"/>
                  </a:lnTo>
                  <a:lnTo>
                    <a:pt x="346" y="190"/>
                  </a:lnTo>
                  <a:lnTo>
                    <a:pt x="344" y="206"/>
                  </a:lnTo>
                  <a:lnTo>
                    <a:pt x="342" y="223"/>
                  </a:lnTo>
                  <a:lnTo>
                    <a:pt x="338" y="237"/>
                  </a:lnTo>
                  <a:lnTo>
                    <a:pt x="334" y="251"/>
                  </a:lnTo>
                  <a:lnTo>
                    <a:pt x="328" y="265"/>
                  </a:lnTo>
                  <a:lnTo>
                    <a:pt x="320" y="278"/>
                  </a:lnTo>
                  <a:lnTo>
                    <a:pt x="310" y="290"/>
                  </a:lnTo>
                  <a:lnTo>
                    <a:pt x="299" y="302"/>
                  </a:lnTo>
                  <a:lnTo>
                    <a:pt x="299" y="302"/>
                  </a:lnTo>
                  <a:lnTo>
                    <a:pt x="289" y="312"/>
                  </a:lnTo>
                  <a:lnTo>
                    <a:pt x="277" y="320"/>
                  </a:lnTo>
                  <a:lnTo>
                    <a:pt x="265" y="329"/>
                  </a:lnTo>
                  <a:lnTo>
                    <a:pt x="250" y="335"/>
                  </a:lnTo>
                  <a:lnTo>
                    <a:pt x="236" y="341"/>
                  </a:lnTo>
                  <a:lnTo>
                    <a:pt x="220" y="345"/>
                  </a:lnTo>
                  <a:lnTo>
                    <a:pt x="206" y="347"/>
                  </a:lnTo>
                  <a:lnTo>
                    <a:pt x="189" y="347"/>
                  </a:lnTo>
                  <a:lnTo>
                    <a:pt x="189" y="347"/>
                  </a:lnTo>
                  <a:lnTo>
                    <a:pt x="173" y="347"/>
                  </a:lnTo>
                  <a:lnTo>
                    <a:pt x="157" y="345"/>
                  </a:lnTo>
                  <a:lnTo>
                    <a:pt x="142" y="341"/>
                  </a:lnTo>
                  <a:lnTo>
                    <a:pt x="128" y="335"/>
                  </a:lnTo>
                  <a:lnTo>
                    <a:pt x="114" y="329"/>
                  </a:lnTo>
                  <a:lnTo>
                    <a:pt x="102" y="320"/>
                  </a:lnTo>
                  <a:lnTo>
                    <a:pt x="89" y="312"/>
                  </a:lnTo>
                  <a:lnTo>
                    <a:pt x="79" y="302"/>
                  </a:lnTo>
                  <a:lnTo>
                    <a:pt x="79" y="302"/>
                  </a:lnTo>
                  <a:lnTo>
                    <a:pt x="69" y="290"/>
                  </a:lnTo>
                  <a:lnTo>
                    <a:pt x="59" y="278"/>
                  </a:lnTo>
                  <a:lnTo>
                    <a:pt x="51" y="265"/>
                  </a:lnTo>
                  <a:lnTo>
                    <a:pt x="45" y="251"/>
                  </a:lnTo>
                  <a:lnTo>
                    <a:pt x="38" y="237"/>
                  </a:lnTo>
                  <a:lnTo>
                    <a:pt x="36" y="223"/>
                  </a:lnTo>
                  <a:lnTo>
                    <a:pt x="32" y="206"/>
                  </a:lnTo>
                  <a:lnTo>
                    <a:pt x="32" y="190"/>
                  </a:lnTo>
                  <a:lnTo>
                    <a:pt x="32" y="190"/>
                  </a:lnTo>
                  <a:lnTo>
                    <a:pt x="32" y="174"/>
                  </a:lnTo>
                  <a:lnTo>
                    <a:pt x="36" y="159"/>
                  </a:lnTo>
                  <a:lnTo>
                    <a:pt x="38" y="143"/>
                  </a:lnTo>
                  <a:lnTo>
                    <a:pt x="45" y="129"/>
                  </a:lnTo>
                  <a:lnTo>
                    <a:pt x="51" y="117"/>
                  </a:lnTo>
                  <a:lnTo>
                    <a:pt x="59" y="102"/>
                  </a:lnTo>
                  <a:lnTo>
                    <a:pt x="69" y="90"/>
                  </a:lnTo>
                  <a:lnTo>
                    <a:pt x="79" y="80"/>
                  </a:lnTo>
                  <a:lnTo>
                    <a:pt x="79" y="80"/>
                  </a:lnTo>
                  <a:lnTo>
                    <a:pt x="89" y="70"/>
                  </a:lnTo>
                  <a:lnTo>
                    <a:pt x="102" y="62"/>
                  </a:lnTo>
                  <a:lnTo>
                    <a:pt x="114" y="53"/>
                  </a:lnTo>
                  <a:lnTo>
                    <a:pt x="128" y="45"/>
                  </a:lnTo>
                  <a:lnTo>
                    <a:pt x="142" y="41"/>
                  </a:lnTo>
                  <a:lnTo>
                    <a:pt x="157" y="37"/>
                  </a:lnTo>
                  <a:lnTo>
                    <a:pt x="173" y="35"/>
                  </a:lnTo>
                  <a:lnTo>
                    <a:pt x="189" y="33"/>
                  </a:lnTo>
                  <a:lnTo>
                    <a:pt x="189" y="33"/>
                  </a:lnTo>
                  <a:lnTo>
                    <a:pt x="206" y="35"/>
                  </a:lnTo>
                  <a:lnTo>
                    <a:pt x="220" y="37"/>
                  </a:lnTo>
                  <a:lnTo>
                    <a:pt x="236" y="41"/>
                  </a:lnTo>
                  <a:lnTo>
                    <a:pt x="250" y="45"/>
                  </a:lnTo>
                  <a:lnTo>
                    <a:pt x="265" y="53"/>
                  </a:lnTo>
                  <a:lnTo>
                    <a:pt x="277" y="62"/>
                  </a:lnTo>
                  <a:lnTo>
                    <a:pt x="289" y="70"/>
                  </a:lnTo>
                  <a:lnTo>
                    <a:pt x="299" y="80"/>
                  </a:lnTo>
                  <a:lnTo>
                    <a:pt x="299" y="80"/>
                  </a:lnTo>
                  <a:lnTo>
                    <a:pt x="310" y="90"/>
                  </a:lnTo>
                  <a:lnTo>
                    <a:pt x="320" y="102"/>
                  </a:lnTo>
                  <a:lnTo>
                    <a:pt x="328" y="117"/>
                  </a:lnTo>
                  <a:lnTo>
                    <a:pt x="334" y="129"/>
                  </a:lnTo>
                  <a:lnTo>
                    <a:pt x="338" y="143"/>
                  </a:lnTo>
                  <a:lnTo>
                    <a:pt x="342" y="159"/>
                  </a:lnTo>
                  <a:lnTo>
                    <a:pt x="344" y="174"/>
                  </a:lnTo>
                  <a:lnTo>
                    <a:pt x="346" y="190"/>
                  </a:lnTo>
                  <a:lnTo>
                    <a:pt x="363" y="190"/>
                  </a:lnTo>
                  <a:lnTo>
                    <a:pt x="379" y="190"/>
                  </a:lnTo>
                  <a:lnTo>
                    <a:pt x="379" y="190"/>
                  </a:lnTo>
                  <a:lnTo>
                    <a:pt x="379" y="172"/>
                  </a:lnTo>
                  <a:lnTo>
                    <a:pt x="375" y="151"/>
                  </a:lnTo>
                  <a:lnTo>
                    <a:pt x="371" y="135"/>
                  </a:lnTo>
                  <a:lnTo>
                    <a:pt x="365" y="117"/>
                  </a:lnTo>
                  <a:lnTo>
                    <a:pt x="356" y="100"/>
                  </a:lnTo>
                  <a:lnTo>
                    <a:pt x="346" y="84"/>
                  </a:lnTo>
                  <a:lnTo>
                    <a:pt x="336" y="70"/>
                  </a:lnTo>
                  <a:lnTo>
                    <a:pt x="324" y="55"/>
                  </a:lnTo>
                  <a:lnTo>
                    <a:pt x="310" y="43"/>
                  </a:lnTo>
                  <a:lnTo>
                    <a:pt x="295" y="33"/>
                  </a:lnTo>
                  <a:lnTo>
                    <a:pt x="279" y="23"/>
                  </a:lnTo>
                  <a:lnTo>
                    <a:pt x="263" y="15"/>
                  </a:lnTo>
                  <a:lnTo>
                    <a:pt x="246" y="8"/>
                  </a:lnTo>
                  <a:lnTo>
                    <a:pt x="228" y="4"/>
                  </a:lnTo>
                  <a:lnTo>
                    <a:pt x="208" y="2"/>
                  </a:lnTo>
                  <a:lnTo>
                    <a:pt x="189" y="0"/>
                  </a:lnTo>
                  <a:lnTo>
                    <a:pt x="189" y="0"/>
                  </a:lnTo>
                  <a:lnTo>
                    <a:pt x="169" y="2"/>
                  </a:lnTo>
                  <a:lnTo>
                    <a:pt x="151" y="4"/>
                  </a:lnTo>
                  <a:lnTo>
                    <a:pt x="132" y="8"/>
                  </a:lnTo>
                  <a:lnTo>
                    <a:pt x="116" y="15"/>
                  </a:lnTo>
                  <a:lnTo>
                    <a:pt x="98" y="23"/>
                  </a:lnTo>
                  <a:lnTo>
                    <a:pt x="83" y="33"/>
                  </a:lnTo>
                  <a:lnTo>
                    <a:pt x="69" y="43"/>
                  </a:lnTo>
                  <a:lnTo>
                    <a:pt x="55" y="55"/>
                  </a:lnTo>
                  <a:lnTo>
                    <a:pt x="42" y="70"/>
                  </a:lnTo>
                  <a:lnTo>
                    <a:pt x="32" y="84"/>
                  </a:lnTo>
                  <a:lnTo>
                    <a:pt x="22" y="100"/>
                  </a:lnTo>
                  <a:lnTo>
                    <a:pt x="14" y="117"/>
                  </a:lnTo>
                  <a:lnTo>
                    <a:pt x="8" y="135"/>
                  </a:lnTo>
                  <a:lnTo>
                    <a:pt x="4" y="151"/>
                  </a:lnTo>
                  <a:lnTo>
                    <a:pt x="0" y="172"/>
                  </a:lnTo>
                  <a:lnTo>
                    <a:pt x="0" y="190"/>
                  </a:lnTo>
                  <a:lnTo>
                    <a:pt x="0" y="190"/>
                  </a:lnTo>
                  <a:lnTo>
                    <a:pt x="0" y="210"/>
                  </a:lnTo>
                  <a:lnTo>
                    <a:pt x="4" y="229"/>
                  </a:lnTo>
                  <a:lnTo>
                    <a:pt x="8" y="247"/>
                  </a:lnTo>
                  <a:lnTo>
                    <a:pt x="14" y="265"/>
                  </a:lnTo>
                  <a:lnTo>
                    <a:pt x="22" y="282"/>
                  </a:lnTo>
                  <a:lnTo>
                    <a:pt x="32" y="296"/>
                  </a:lnTo>
                  <a:lnTo>
                    <a:pt x="42" y="312"/>
                  </a:lnTo>
                  <a:lnTo>
                    <a:pt x="55" y="325"/>
                  </a:lnTo>
                  <a:lnTo>
                    <a:pt x="69" y="337"/>
                  </a:lnTo>
                  <a:lnTo>
                    <a:pt x="83" y="349"/>
                  </a:lnTo>
                  <a:lnTo>
                    <a:pt x="98" y="357"/>
                  </a:lnTo>
                  <a:lnTo>
                    <a:pt x="116" y="365"/>
                  </a:lnTo>
                  <a:lnTo>
                    <a:pt x="132" y="371"/>
                  </a:lnTo>
                  <a:lnTo>
                    <a:pt x="151" y="378"/>
                  </a:lnTo>
                  <a:lnTo>
                    <a:pt x="169" y="380"/>
                  </a:lnTo>
                  <a:lnTo>
                    <a:pt x="189" y="382"/>
                  </a:lnTo>
                  <a:lnTo>
                    <a:pt x="189" y="382"/>
                  </a:lnTo>
                  <a:lnTo>
                    <a:pt x="208" y="380"/>
                  </a:lnTo>
                  <a:lnTo>
                    <a:pt x="228" y="378"/>
                  </a:lnTo>
                  <a:lnTo>
                    <a:pt x="246" y="371"/>
                  </a:lnTo>
                  <a:lnTo>
                    <a:pt x="263" y="365"/>
                  </a:lnTo>
                  <a:lnTo>
                    <a:pt x="279" y="357"/>
                  </a:lnTo>
                  <a:lnTo>
                    <a:pt x="295" y="349"/>
                  </a:lnTo>
                  <a:lnTo>
                    <a:pt x="310" y="337"/>
                  </a:lnTo>
                  <a:lnTo>
                    <a:pt x="324" y="325"/>
                  </a:lnTo>
                  <a:lnTo>
                    <a:pt x="336" y="312"/>
                  </a:lnTo>
                  <a:lnTo>
                    <a:pt x="346" y="296"/>
                  </a:lnTo>
                  <a:lnTo>
                    <a:pt x="356" y="282"/>
                  </a:lnTo>
                  <a:lnTo>
                    <a:pt x="365" y="265"/>
                  </a:lnTo>
                  <a:lnTo>
                    <a:pt x="371" y="247"/>
                  </a:lnTo>
                  <a:lnTo>
                    <a:pt x="375" y="229"/>
                  </a:lnTo>
                  <a:lnTo>
                    <a:pt x="379" y="210"/>
                  </a:lnTo>
                  <a:lnTo>
                    <a:pt x="379" y="190"/>
                  </a:lnTo>
                  <a:lnTo>
                    <a:pt x="363" y="19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7" name="Freeform 722"/>
            <p:cNvSpPr>
              <a:spLocks noEditPoints="1"/>
            </p:cNvSpPr>
            <p:nvPr/>
          </p:nvSpPr>
          <p:spPr bwMode="auto">
            <a:xfrm>
              <a:off x="12634913" y="6240460"/>
              <a:ext cx="284163" cy="336550"/>
            </a:xfrm>
            <a:custGeom>
              <a:avLst/>
              <a:gdLst/>
              <a:ahLst/>
              <a:cxnLst>
                <a:cxn ang="0">
                  <a:pos x="163" y="39"/>
                </a:cxn>
                <a:cxn ang="0">
                  <a:pos x="144" y="21"/>
                </a:cxn>
                <a:cxn ang="0">
                  <a:pos x="122" y="8"/>
                </a:cxn>
                <a:cxn ang="0">
                  <a:pos x="83" y="10"/>
                </a:cxn>
                <a:cxn ang="0">
                  <a:pos x="73" y="10"/>
                </a:cxn>
                <a:cxn ang="0">
                  <a:pos x="53" y="0"/>
                </a:cxn>
                <a:cxn ang="0">
                  <a:pos x="41" y="2"/>
                </a:cxn>
                <a:cxn ang="0">
                  <a:pos x="36" y="16"/>
                </a:cxn>
                <a:cxn ang="0">
                  <a:pos x="32" y="37"/>
                </a:cxn>
                <a:cxn ang="0">
                  <a:pos x="16" y="39"/>
                </a:cxn>
                <a:cxn ang="0">
                  <a:pos x="20" y="49"/>
                </a:cxn>
                <a:cxn ang="0">
                  <a:pos x="28" y="55"/>
                </a:cxn>
                <a:cxn ang="0">
                  <a:pos x="16" y="59"/>
                </a:cxn>
                <a:cxn ang="0">
                  <a:pos x="10" y="63"/>
                </a:cxn>
                <a:cxn ang="0">
                  <a:pos x="18" y="67"/>
                </a:cxn>
                <a:cxn ang="0">
                  <a:pos x="14" y="76"/>
                </a:cxn>
                <a:cxn ang="0">
                  <a:pos x="2" y="96"/>
                </a:cxn>
                <a:cxn ang="0">
                  <a:pos x="2" y="125"/>
                </a:cxn>
                <a:cxn ang="0">
                  <a:pos x="14" y="133"/>
                </a:cxn>
                <a:cxn ang="0">
                  <a:pos x="34" y="139"/>
                </a:cxn>
                <a:cxn ang="0">
                  <a:pos x="38" y="147"/>
                </a:cxn>
                <a:cxn ang="0">
                  <a:pos x="38" y="190"/>
                </a:cxn>
                <a:cxn ang="0">
                  <a:pos x="43" y="206"/>
                </a:cxn>
                <a:cxn ang="0">
                  <a:pos x="57" y="210"/>
                </a:cxn>
                <a:cxn ang="0">
                  <a:pos x="63" y="206"/>
                </a:cxn>
                <a:cxn ang="0">
                  <a:pos x="71" y="182"/>
                </a:cxn>
                <a:cxn ang="0">
                  <a:pos x="83" y="186"/>
                </a:cxn>
                <a:cxn ang="0">
                  <a:pos x="91" y="184"/>
                </a:cxn>
                <a:cxn ang="0">
                  <a:pos x="94" y="169"/>
                </a:cxn>
                <a:cxn ang="0">
                  <a:pos x="83" y="165"/>
                </a:cxn>
                <a:cxn ang="0">
                  <a:pos x="81" y="159"/>
                </a:cxn>
                <a:cxn ang="0">
                  <a:pos x="94" y="143"/>
                </a:cxn>
                <a:cxn ang="0">
                  <a:pos x="98" y="125"/>
                </a:cxn>
                <a:cxn ang="0">
                  <a:pos x="110" y="100"/>
                </a:cxn>
                <a:cxn ang="0">
                  <a:pos x="122" y="100"/>
                </a:cxn>
                <a:cxn ang="0">
                  <a:pos x="134" y="127"/>
                </a:cxn>
                <a:cxn ang="0">
                  <a:pos x="140" y="118"/>
                </a:cxn>
                <a:cxn ang="0">
                  <a:pos x="147" y="106"/>
                </a:cxn>
                <a:cxn ang="0">
                  <a:pos x="157" y="116"/>
                </a:cxn>
                <a:cxn ang="0">
                  <a:pos x="167" y="151"/>
                </a:cxn>
                <a:cxn ang="0">
                  <a:pos x="177" y="118"/>
                </a:cxn>
                <a:cxn ang="0">
                  <a:pos x="175" y="72"/>
                </a:cxn>
                <a:cxn ang="0">
                  <a:pos x="163" y="39"/>
                </a:cxn>
                <a:cxn ang="0">
                  <a:pos x="75" y="82"/>
                </a:cxn>
                <a:cxn ang="0">
                  <a:pos x="61" y="84"/>
                </a:cxn>
                <a:cxn ang="0">
                  <a:pos x="51" y="78"/>
                </a:cxn>
                <a:cxn ang="0">
                  <a:pos x="45" y="74"/>
                </a:cxn>
                <a:cxn ang="0">
                  <a:pos x="41" y="63"/>
                </a:cxn>
                <a:cxn ang="0">
                  <a:pos x="47" y="57"/>
                </a:cxn>
                <a:cxn ang="0">
                  <a:pos x="51" y="59"/>
                </a:cxn>
                <a:cxn ang="0">
                  <a:pos x="53" y="67"/>
                </a:cxn>
                <a:cxn ang="0">
                  <a:pos x="57" y="67"/>
                </a:cxn>
                <a:cxn ang="0">
                  <a:pos x="65" y="61"/>
                </a:cxn>
                <a:cxn ang="0">
                  <a:pos x="75" y="72"/>
                </a:cxn>
              </a:cxnLst>
              <a:rect l="0" t="0" r="r" b="b"/>
              <a:pathLst>
                <a:path w="179" h="212">
                  <a:moveTo>
                    <a:pt x="6" y="82"/>
                  </a:moveTo>
                  <a:lnTo>
                    <a:pt x="6" y="82"/>
                  </a:lnTo>
                  <a:close/>
                  <a:moveTo>
                    <a:pt x="163" y="39"/>
                  </a:moveTo>
                  <a:lnTo>
                    <a:pt x="163" y="39"/>
                  </a:lnTo>
                  <a:lnTo>
                    <a:pt x="155" y="29"/>
                  </a:lnTo>
                  <a:lnTo>
                    <a:pt x="144" y="21"/>
                  </a:lnTo>
                  <a:lnTo>
                    <a:pt x="134" y="14"/>
                  </a:lnTo>
                  <a:lnTo>
                    <a:pt x="122" y="8"/>
                  </a:lnTo>
                  <a:lnTo>
                    <a:pt x="122" y="8"/>
                  </a:lnTo>
                  <a:lnTo>
                    <a:pt x="110" y="4"/>
                  </a:lnTo>
                  <a:lnTo>
                    <a:pt x="104" y="4"/>
                  </a:lnTo>
                  <a:lnTo>
                    <a:pt x="83" y="10"/>
                  </a:lnTo>
                  <a:lnTo>
                    <a:pt x="83" y="10"/>
                  </a:lnTo>
                  <a:lnTo>
                    <a:pt x="79" y="12"/>
                  </a:lnTo>
                  <a:lnTo>
                    <a:pt x="73" y="10"/>
                  </a:lnTo>
                  <a:lnTo>
                    <a:pt x="65" y="6"/>
                  </a:lnTo>
                  <a:lnTo>
                    <a:pt x="57" y="0"/>
                  </a:lnTo>
                  <a:lnTo>
                    <a:pt x="53" y="0"/>
                  </a:lnTo>
                  <a:lnTo>
                    <a:pt x="47" y="0"/>
                  </a:lnTo>
                  <a:lnTo>
                    <a:pt x="47" y="0"/>
                  </a:lnTo>
                  <a:lnTo>
                    <a:pt x="41" y="2"/>
                  </a:lnTo>
                  <a:lnTo>
                    <a:pt x="38" y="6"/>
                  </a:lnTo>
                  <a:lnTo>
                    <a:pt x="36" y="10"/>
                  </a:lnTo>
                  <a:lnTo>
                    <a:pt x="36" y="16"/>
                  </a:lnTo>
                  <a:lnTo>
                    <a:pt x="36" y="29"/>
                  </a:lnTo>
                  <a:lnTo>
                    <a:pt x="36" y="35"/>
                  </a:lnTo>
                  <a:lnTo>
                    <a:pt x="32" y="37"/>
                  </a:lnTo>
                  <a:lnTo>
                    <a:pt x="32" y="37"/>
                  </a:lnTo>
                  <a:lnTo>
                    <a:pt x="18" y="39"/>
                  </a:lnTo>
                  <a:lnTo>
                    <a:pt x="16" y="39"/>
                  </a:lnTo>
                  <a:lnTo>
                    <a:pt x="14" y="41"/>
                  </a:lnTo>
                  <a:lnTo>
                    <a:pt x="16" y="43"/>
                  </a:lnTo>
                  <a:lnTo>
                    <a:pt x="20" y="49"/>
                  </a:lnTo>
                  <a:lnTo>
                    <a:pt x="20" y="49"/>
                  </a:lnTo>
                  <a:lnTo>
                    <a:pt x="26" y="53"/>
                  </a:lnTo>
                  <a:lnTo>
                    <a:pt x="28" y="55"/>
                  </a:lnTo>
                  <a:lnTo>
                    <a:pt x="26" y="57"/>
                  </a:lnTo>
                  <a:lnTo>
                    <a:pt x="24" y="57"/>
                  </a:lnTo>
                  <a:lnTo>
                    <a:pt x="16" y="59"/>
                  </a:lnTo>
                  <a:lnTo>
                    <a:pt x="12" y="61"/>
                  </a:lnTo>
                  <a:lnTo>
                    <a:pt x="10" y="63"/>
                  </a:lnTo>
                  <a:lnTo>
                    <a:pt x="10" y="63"/>
                  </a:lnTo>
                  <a:lnTo>
                    <a:pt x="14" y="67"/>
                  </a:lnTo>
                  <a:lnTo>
                    <a:pt x="18" y="67"/>
                  </a:lnTo>
                  <a:lnTo>
                    <a:pt x="18" y="67"/>
                  </a:lnTo>
                  <a:lnTo>
                    <a:pt x="18" y="69"/>
                  </a:lnTo>
                  <a:lnTo>
                    <a:pt x="18" y="72"/>
                  </a:lnTo>
                  <a:lnTo>
                    <a:pt x="14" y="76"/>
                  </a:lnTo>
                  <a:lnTo>
                    <a:pt x="6" y="82"/>
                  </a:lnTo>
                  <a:lnTo>
                    <a:pt x="6" y="82"/>
                  </a:lnTo>
                  <a:lnTo>
                    <a:pt x="2" y="96"/>
                  </a:lnTo>
                  <a:lnTo>
                    <a:pt x="0" y="110"/>
                  </a:lnTo>
                  <a:lnTo>
                    <a:pt x="0" y="118"/>
                  </a:lnTo>
                  <a:lnTo>
                    <a:pt x="2" y="125"/>
                  </a:lnTo>
                  <a:lnTo>
                    <a:pt x="6" y="129"/>
                  </a:lnTo>
                  <a:lnTo>
                    <a:pt x="14" y="133"/>
                  </a:lnTo>
                  <a:lnTo>
                    <a:pt x="14" y="133"/>
                  </a:lnTo>
                  <a:lnTo>
                    <a:pt x="22" y="135"/>
                  </a:lnTo>
                  <a:lnTo>
                    <a:pt x="28" y="137"/>
                  </a:lnTo>
                  <a:lnTo>
                    <a:pt x="34" y="139"/>
                  </a:lnTo>
                  <a:lnTo>
                    <a:pt x="36" y="143"/>
                  </a:lnTo>
                  <a:lnTo>
                    <a:pt x="38" y="147"/>
                  </a:lnTo>
                  <a:lnTo>
                    <a:pt x="38" y="147"/>
                  </a:lnTo>
                  <a:lnTo>
                    <a:pt x="38" y="159"/>
                  </a:lnTo>
                  <a:lnTo>
                    <a:pt x="38" y="169"/>
                  </a:lnTo>
                  <a:lnTo>
                    <a:pt x="38" y="190"/>
                  </a:lnTo>
                  <a:lnTo>
                    <a:pt x="38" y="190"/>
                  </a:lnTo>
                  <a:lnTo>
                    <a:pt x="38" y="198"/>
                  </a:lnTo>
                  <a:lnTo>
                    <a:pt x="43" y="206"/>
                  </a:lnTo>
                  <a:lnTo>
                    <a:pt x="49" y="210"/>
                  </a:lnTo>
                  <a:lnTo>
                    <a:pt x="53" y="212"/>
                  </a:lnTo>
                  <a:lnTo>
                    <a:pt x="57" y="210"/>
                  </a:lnTo>
                  <a:lnTo>
                    <a:pt x="57" y="210"/>
                  </a:lnTo>
                  <a:lnTo>
                    <a:pt x="59" y="208"/>
                  </a:lnTo>
                  <a:lnTo>
                    <a:pt x="63" y="206"/>
                  </a:lnTo>
                  <a:lnTo>
                    <a:pt x="67" y="198"/>
                  </a:lnTo>
                  <a:lnTo>
                    <a:pt x="71" y="182"/>
                  </a:lnTo>
                  <a:lnTo>
                    <a:pt x="71" y="182"/>
                  </a:lnTo>
                  <a:lnTo>
                    <a:pt x="75" y="180"/>
                  </a:lnTo>
                  <a:lnTo>
                    <a:pt x="77" y="180"/>
                  </a:lnTo>
                  <a:lnTo>
                    <a:pt x="83" y="186"/>
                  </a:lnTo>
                  <a:lnTo>
                    <a:pt x="87" y="188"/>
                  </a:lnTo>
                  <a:lnTo>
                    <a:pt x="89" y="188"/>
                  </a:lnTo>
                  <a:lnTo>
                    <a:pt x="91" y="184"/>
                  </a:lnTo>
                  <a:lnTo>
                    <a:pt x="94" y="175"/>
                  </a:lnTo>
                  <a:lnTo>
                    <a:pt x="94" y="175"/>
                  </a:lnTo>
                  <a:lnTo>
                    <a:pt x="94" y="169"/>
                  </a:lnTo>
                  <a:lnTo>
                    <a:pt x="91" y="167"/>
                  </a:lnTo>
                  <a:lnTo>
                    <a:pt x="87" y="165"/>
                  </a:lnTo>
                  <a:lnTo>
                    <a:pt x="83" y="165"/>
                  </a:lnTo>
                  <a:lnTo>
                    <a:pt x="83" y="163"/>
                  </a:lnTo>
                  <a:lnTo>
                    <a:pt x="81" y="159"/>
                  </a:lnTo>
                  <a:lnTo>
                    <a:pt x="81" y="159"/>
                  </a:lnTo>
                  <a:lnTo>
                    <a:pt x="83" y="153"/>
                  </a:lnTo>
                  <a:lnTo>
                    <a:pt x="89" y="147"/>
                  </a:lnTo>
                  <a:lnTo>
                    <a:pt x="94" y="143"/>
                  </a:lnTo>
                  <a:lnTo>
                    <a:pt x="96" y="137"/>
                  </a:lnTo>
                  <a:lnTo>
                    <a:pt x="96" y="137"/>
                  </a:lnTo>
                  <a:lnTo>
                    <a:pt x="98" y="125"/>
                  </a:lnTo>
                  <a:lnTo>
                    <a:pt x="102" y="110"/>
                  </a:lnTo>
                  <a:lnTo>
                    <a:pt x="106" y="104"/>
                  </a:lnTo>
                  <a:lnTo>
                    <a:pt x="110" y="100"/>
                  </a:lnTo>
                  <a:lnTo>
                    <a:pt x="116" y="98"/>
                  </a:lnTo>
                  <a:lnTo>
                    <a:pt x="122" y="100"/>
                  </a:lnTo>
                  <a:lnTo>
                    <a:pt x="122" y="100"/>
                  </a:lnTo>
                  <a:lnTo>
                    <a:pt x="126" y="108"/>
                  </a:lnTo>
                  <a:lnTo>
                    <a:pt x="130" y="120"/>
                  </a:lnTo>
                  <a:lnTo>
                    <a:pt x="134" y="127"/>
                  </a:lnTo>
                  <a:lnTo>
                    <a:pt x="136" y="129"/>
                  </a:lnTo>
                  <a:lnTo>
                    <a:pt x="138" y="127"/>
                  </a:lnTo>
                  <a:lnTo>
                    <a:pt x="140" y="118"/>
                  </a:lnTo>
                  <a:lnTo>
                    <a:pt x="140" y="118"/>
                  </a:lnTo>
                  <a:lnTo>
                    <a:pt x="144" y="108"/>
                  </a:lnTo>
                  <a:lnTo>
                    <a:pt x="147" y="106"/>
                  </a:lnTo>
                  <a:lnTo>
                    <a:pt x="149" y="106"/>
                  </a:lnTo>
                  <a:lnTo>
                    <a:pt x="153" y="110"/>
                  </a:lnTo>
                  <a:lnTo>
                    <a:pt x="157" y="116"/>
                  </a:lnTo>
                  <a:lnTo>
                    <a:pt x="163" y="135"/>
                  </a:lnTo>
                  <a:lnTo>
                    <a:pt x="167" y="151"/>
                  </a:lnTo>
                  <a:lnTo>
                    <a:pt x="167" y="151"/>
                  </a:lnTo>
                  <a:lnTo>
                    <a:pt x="171" y="143"/>
                  </a:lnTo>
                  <a:lnTo>
                    <a:pt x="175" y="133"/>
                  </a:lnTo>
                  <a:lnTo>
                    <a:pt x="177" y="118"/>
                  </a:lnTo>
                  <a:lnTo>
                    <a:pt x="179" y="104"/>
                  </a:lnTo>
                  <a:lnTo>
                    <a:pt x="179" y="88"/>
                  </a:lnTo>
                  <a:lnTo>
                    <a:pt x="175" y="72"/>
                  </a:lnTo>
                  <a:lnTo>
                    <a:pt x="171" y="55"/>
                  </a:lnTo>
                  <a:lnTo>
                    <a:pt x="163" y="39"/>
                  </a:lnTo>
                  <a:lnTo>
                    <a:pt x="163" y="39"/>
                  </a:lnTo>
                  <a:close/>
                  <a:moveTo>
                    <a:pt x="77" y="80"/>
                  </a:moveTo>
                  <a:lnTo>
                    <a:pt x="77" y="80"/>
                  </a:lnTo>
                  <a:lnTo>
                    <a:pt x="75" y="82"/>
                  </a:lnTo>
                  <a:lnTo>
                    <a:pt x="73" y="84"/>
                  </a:lnTo>
                  <a:lnTo>
                    <a:pt x="67" y="86"/>
                  </a:lnTo>
                  <a:lnTo>
                    <a:pt x="61" y="84"/>
                  </a:lnTo>
                  <a:lnTo>
                    <a:pt x="55" y="82"/>
                  </a:lnTo>
                  <a:lnTo>
                    <a:pt x="55" y="82"/>
                  </a:lnTo>
                  <a:lnTo>
                    <a:pt x="51" y="78"/>
                  </a:lnTo>
                  <a:lnTo>
                    <a:pt x="51" y="78"/>
                  </a:lnTo>
                  <a:lnTo>
                    <a:pt x="45" y="74"/>
                  </a:lnTo>
                  <a:lnTo>
                    <a:pt x="45" y="74"/>
                  </a:lnTo>
                  <a:lnTo>
                    <a:pt x="41" y="69"/>
                  </a:lnTo>
                  <a:lnTo>
                    <a:pt x="41" y="65"/>
                  </a:lnTo>
                  <a:lnTo>
                    <a:pt x="41" y="63"/>
                  </a:lnTo>
                  <a:lnTo>
                    <a:pt x="41" y="63"/>
                  </a:lnTo>
                  <a:lnTo>
                    <a:pt x="43" y="59"/>
                  </a:lnTo>
                  <a:lnTo>
                    <a:pt x="47" y="57"/>
                  </a:lnTo>
                  <a:lnTo>
                    <a:pt x="49" y="57"/>
                  </a:lnTo>
                  <a:lnTo>
                    <a:pt x="49" y="57"/>
                  </a:lnTo>
                  <a:lnTo>
                    <a:pt x="51" y="59"/>
                  </a:lnTo>
                  <a:lnTo>
                    <a:pt x="51" y="61"/>
                  </a:lnTo>
                  <a:lnTo>
                    <a:pt x="51" y="65"/>
                  </a:lnTo>
                  <a:lnTo>
                    <a:pt x="53" y="67"/>
                  </a:lnTo>
                  <a:lnTo>
                    <a:pt x="53" y="67"/>
                  </a:lnTo>
                  <a:lnTo>
                    <a:pt x="55" y="69"/>
                  </a:lnTo>
                  <a:lnTo>
                    <a:pt x="57" y="67"/>
                  </a:lnTo>
                  <a:lnTo>
                    <a:pt x="61" y="61"/>
                  </a:lnTo>
                  <a:lnTo>
                    <a:pt x="61" y="61"/>
                  </a:lnTo>
                  <a:lnTo>
                    <a:pt x="65" y="61"/>
                  </a:lnTo>
                  <a:lnTo>
                    <a:pt x="67" y="61"/>
                  </a:lnTo>
                  <a:lnTo>
                    <a:pt x="73" y="65"/>
                  </a:lnTo>
                  <a:lnTo>
                    <a:pt x="75" y="72"/>
                  </a:lnTo>
                  <a:lnTo>
                    <a:pt x="77" y="80"/>
                  </a:lnTo>
                  <a:lnTo>
                    <a:pt x="77" y="8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8" name="Line 723"/>
            <p:cNvSpPr>
              <a:spLocks noChangeShapeType="1"/>
            </p:cNvSpPr>
            <p:nvPr/>
          </p:nvSpPr>
          <p:spPr bwMode="auto">
            <a:xfrm>
              <a:off x="12644438" y="6370638"/>
              <a:ext cx="1588" cy="1588"/>
            </a:xfrm>
            <a:prstGeom prst="lin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9" name="Freeform 724"/>
            <p:cNvSpPr>
              <a:spLocks/>
            </p:cNvSpPr>
            <p:nvPr/>
          </p:nvSpPr>
          <p:spPr bwMode="auto">
            <a:xfrm>
              <a:off x="12634913" y="6240460"/>
              <a:ext cx="284163" cy="336550"/>
            </a:xfrm>
            <a:custGeom>
              <a:avLst/>
              <a:gdLst/>
              <a:ahLst/>
              <a:cxnLst>
                <a:cxn ang="0">
                  <a:pos x="163" y="39"/>
                </a:cxn>
                <a:cxn ang="0">
                  <a:pos x="144" y="21"/>
                </a:cxn>
                <a:cxn ang="0">
                  <a:pos x="122" y="8"/>
                </a:cxn>
                <a:cxn ang="0">
                  <a:pos x="110" y="4"/>
                </a:cxn>
                <a:cxn ang="0">
                  <a:pos x="83" y="10"/>
                </a:cxn>
                <a:cxn ang="0">
                  <a:pos x="79" y="12"/>
                </a:cxn>
                <a:cxn ang="0">
                  <a:pos x="65" y="6"/>
                </a:cxn>
                <a:cxn ang="0">
                  <a:pos x="53" y="0"/>
                </a:cxn>
                <a:cxn ang="0">
                  <a:pos x="47" y="0"/>
                </a:cxn>
                <a:cxn ang="0">
                  <a:pos x="38" y="6"/>
                </a:cxn>
                <a:cxn ang="0">
                  <a:pos x="36" y="16"/>
                </a:cxn>
                <a:cxn ang="0">
                  <a:pos x="36" y="35"/>
                </a:cxn>
                <a:cxn ang="0">
                  <a:pos x="32" y="37"/>
                </a:cxn>
                <a:cxn ang="0">
                  <a:pos x="16" y="39"/>
                </a:cxn>
                <a:cxn ang="0">
                  <a:pos x="16" y="43"/>
                </a:cxn>
                <a:cxn ang="0">
                  <a:pos x="20" y="49"/>
                </a:cxn>
                <a:cxn ang="0">
                  <a:pos x="28" y="55"/>
                </a:cxn>
                <a:cxn ang="0">
                  <a:pos x="24" y="57"/>
                </a:cxn>
                <a:cxn ang="0">
                  <a:pos x="12" y="61"/>
                </a:cxn>
                <a:cxn ang="0">
                  <a:pos x="10" y="63"/>
                </a:cxn>
                <a:cxn ang="0">
                  <a:pos x="18" y="67"/>
                </a:cxn>
                <a:cxn ang="0">
                  <a:pos x="18" y="69"/>
                </a:cxn>
                <a:cxn ang="0">
                  <a:pos x="14" y="76"/>
                </a:cxn>
                <a:cxn ang="0">
                  <a:pos x="6" y="82"/>
                </a:cxn>
                <a:cxn ang="0">
                  <a:pos x="0" y="110"/>
                </a:cxn>
                <a:cxn ang="0">
                  <a:pos x="2" y="125"/>
                </a:cxn>
                <a:cxn ang="0">
                  <a:pos x="14" y="133"/>
                </a:cxn>
                <a:cxn ang="0">
                  <a:pos x="22" y="135"/>
                </a:cxn>
                <a:cxn ang="0">
                  <a:pos x="34" y="139"/>
                </a:cxn>
                <a:cxn ang="0">
                  <a:pos x="38" y="147"/>
                </a:cxn>
                <a:cxn ang="0">
                  <a:pos x="38" y="159"/>
                </a:cxn>
                <a:cxn ang="0">
                  <a:pos x="38" y="190"/>
                </a:cxn>
                <a:cxn ang="0">
                  <a:pos x="38" y="198"/>
                </a:cxn>
                <a:cxn ang="0">
                  <a:pos x="49" y="210"/>
                </a:cxn>
                <a:cxn ang="0">
                  <a:pos x="57" y="210"/>
                </a:cxn>
                <a:cxn ang="0">
                  <a:pos x="59" y="208"/>
                </a:cxn>
                <a:cxn ang="0">
                  <a:pos x="67" y="198"/>
                </a:cxn>
                <a:cxn ang="0">
                  <a:pos x="71" y="182"/>
                </a:cxn>
                <a:cxn ang="0">
                  <a:pos x="77" y="180"/>
                </a:cxn>
                <a:cxn ang="0">
                  <a:pos x="87" y="188"/>
                </a:cxn>
                <a:cxn ang="0">
                  <a:pos x="91" y="184"/>
                </a:cxn>
                <a:cxn ang="0">
                  <a:pos x="94" y="175"/>
                </a:cxn>
                <a:cxn ang="0">
                  <a:pos x="91" y="167"/>
                </a:cxn>
                <a:cxn ang="0">
                  <a:pos x="83" y="165"/>
                </a:cxn>
                <a:cxn ang="0">
                  <a:pos x="81" y="159"/>
                </a:cxn>
                <a:cxn ang="0">
                  <a:pos x="83" y="153"/>
                </a:cxn>
                <a:cxn ang="0">
                  <a:pos x="94" y="143"/>
                </a:cxn>
                <a:cxn ang="0">
                  <a:pos x="96" y="137"/>
                </a:cxn>
                <a:cxn ang="0">
                  <a:pos x="102" y="110"/>
                </a:cxn>
                <a:cxn ang="0">
                  <a:pos x="110" y="100"/>
                </a:cxn>
                <a:cxn ang="0">
                  <a:pos x="122" y="100"/>
                </a:cxn>
                <a:cxn ang="0">
                  <a:pos x="126" y="108"/>
                </a:cxn>
                <a:cxn ang="0">
                  <a:pos x="134" y="127"/>
                </a:cxn>
                <a:cxn ang="0">
                  <a:pos x="138" y="127"/>
                </a:cxn>
                <a:cxn ang="0">
                  <a:pos x="140" y="118"/>
                </a:cxn>
                <a:cxn ang="0">
                  <a:pos x="147" y="106"/>
                </a:cxn>
                <a:cxn ang="0">
                  <a:pos x="153" y="110"/>
                </a:cxn>
                <a:cxn ang="0">
                  <a:pos x="163" y="135"/>
                </a:cxn>
                <a:cxn ang="0">
                  <a:pos x="167" y="151"/>
                </a:cxn>
                <a:cxn ang="0">
                  <a:pos x="175" y="133"/>
                </a:cxn>
                <a:cxn ang="0">
                  <a:pos x="179" y="104"/>
                </a:cxn>
                <a:cxn ang="0">
                  <a:pos x="175" y="72"/>
                </a:cxn>
                <a:cxn ang="0">
                  <a:pos x="163" y="39"/>
                </a:cxn>
              </a:cxnLst>
              <a:rect l="0" t="0" r="r" b="b"/>
              <a:pathLst>
                <a:path w="179" h="212">
                  <a:moveTo>
                    <a:pt x="163" y="39"/>
                  </a:moveTo>
                  <a:lnTo>
                    <a:pt x="163" y="39"/>
                  </a:lnTo>
                  <a:lnTo>
                    <a:pt x="155" y="29"/>
                  </a:lnTo>
                  <a:lnTo>
                    <a:pt x="144" y="21"/>
                  </a:lnTo>
                  <a:lnTo>
                    <a:pt x="134" y="14"/>
                  </a:lnTo>
                  <a:lnTo>
                    <a:pt x="122" y="8"/>
                  </a:lnTo>
                  <a:lnTo>
                    <a:pt x="122" y="8"/>
                  </a:lnTo>
                  <a:lnTo>
                    <a:pt x="110" y="4"/>
                  </a:lnTo>
                  <a:lnTo>
                    <a:pt x="104" y="4"/>
                  </a:lnTo>
                  <a:lnTo>
                    <a:pt x="83" y="10"/>
                  </a:lnTo>
                  <a:lnTo>
                    <a:pt x="83" y="10"/>
                  </a:lnTo>
                  <a:lnTo>
                    <a:pt x="79" y="12"/>
                  </a:lnTo>
                  <a:lnTo>
                    <a:pt x="73" y="10"/>
                  </a:lnTo>
                  <a:lnTo>
                    <a:pt x="65" y="6"/>
                  </a:lnTo>
                  <a:lnTo>
                    <a:pt x="57" y="0"/>
                  </a:lnTo>
                  <a:lnTo>
                    <a:pt x="53" y="0"/>
                  </a:lnTo>
                  <a:lnTo>
                    <a:pt x="47" y="0"/>
                  </a:lnTo>
                  <a:lnTo>
                    <a:pt x="47" y="0"/>
                  </a:lnTo>
                  <a:lnTo>
                    <a:pt x="41" y="2"/>
                  </a:lnTo>
                  <a:lnTo>
                    <a:pt x="38" y="6"/>
                  </a:lnTo>
                  <a:lnTo>
                    <a:pt x="36" y="10"/>
                  </a:lnTo>
                  <a:lnTo>
                    <a:pt x="36" y="16"/>
                  </a:lnTo>
                  <a:lnTo>
                    <a:pt x="36" y="29"/>
                  </a:lnTo>
                  <a:lnTo>
                    <a:pt x="36" y="35"/>
                  </a:lnTo>
                  <a:lnTo>
                    <a:pt x="32" y="37"/>
                  </a:lnTo>
                  <a:lnTo>
                    <a:pt x="32" y="37"/>
                  </a:lnTo>
                  <a:lnTo>
                    <a:pt x="18" y="39"/>
                  </a:lnTo>
                  <a:lnTo>
                    <a:pt x="16" y="39"/>
                  </a:lnTo>
                  <a:lnTo>
                    <a:pt x="14" y="41"/>
                  </a:lnTo>
                  <a:lnTo>
                    <a:pt x="16" y="43"/>
                  </a:lnTo>
                  <a:lnTo>
                    <a:pt x="20" y="49"/>
                  </a:lnTo>
                  <a:lnTo>
                    <a:pt x="20" y="49"/>
                  </a:lnTo>
                  <a:lnTo>
                    <a:pt x="26" y="53"/>
                  </a:lnTo>
                  <a:lnTo>
                    <a:pt x="28" y="55"/>
                  </a:lnTo>
                  <a:lnTo>
                    <a:pt x="26" y="57"/>
                  </a:lnTo>
                  <a:lnTo>
                    <a:pt x="24" y="57"/>
                  </a:lnTo>
                  <a:lnTo>
                    <a:pt x="16" y="59"/>
                  </a:lnTo>
                  <a:lnTo>
                    <a:pt x="12" y="61"/>
                  </a:lnTo>
                  <a:lnTo>
                    <a:pt x="10" y="63"/>
                  </a:lnTo>
                  <a:lnTo>
                    <a:pt x="10" y="63"/>
                  </a:lnTo>
                  <a:lnTo>
                    <a:pt x="14" y="67"/>
                  </a:lnTo>
                  <a:lnTo>
                    <a:pt x="18" y="67"/>
                  </a:lnTo>
                  <a:lnTo>
                    <a:pt x="18" y="67"/>
                  </a:lnTo>
                  <a:lnTo>
                    <a:pt x="18" y="69"/>
                  </a:lnTo>
                  <a:lnTo>
                    <a:pt x="18" y="72"/>
                  </a:lnTo>
                  <a:lnTo>
                    <a:pt x="14" y="76"/>
                  </a:lnTo>
                  <a:lnTo>
                    <a:pt x="6" y="82"/>
                  </a:lnTo>
                  <a:lnTo>
                    <a:pt x="6" y="82"/>
                  </a:lnTo>
                  <a:lnTo>
                    <a:pt x="2" y="96"/>
                  </a:lnTo>
                  <a:lnTo>
                    <a:pt x="0" y="110"/>
                  </a:lnTo>
                  <a:lnTo>
                    <a:pt x="0" y="118"/>
                  </a:lnTo>
                  <a:lnTo>
                    <a:pt x="2" y="125"/>
                  </a:lnTo>
                  <a:lnTo>
                    <a:pt x="6" y="129"/>
                  </a:lnTo>
                  <a:lnTo>
                    <a:pt x="14" y="133"/>
                  </a:lnTo>
                  <a:lnTo>
                    <a:pt x="14" y="133"/>
                  </a:lnTo>
                  <a:lnTo>
                    <a:pt x="22" y="135"/>
                  </a:lnTo>
                  <a:lnTo>
                    <a:pt x="28" y="137"/>
                  </a:lnTo>
                  <a:lnTo>
                    <a:pt x="34" y="139"/>
                  </a:lnTo>
                  <a:lnTo>
                    <a:pt x="36" y="143"/>
                  </a:lnTo>
                  <a:lnTo>
                    <a:pt x="38" y="147"/>
                  </a:lnTo>
                  <a:lnTo>
                    <a:pt x="38" y="147"/>
                  </a:lnTo>
                  <a:lnTo>
                    <a:pt x="38" y="159"/>
                  </a:lnTo>
                  <a:lnTo>
                    <a:pt x="38" y="169"/>
                  </a:lnTo>
                  <a:lnTo>
                    <a:pt x="38" y="190"/>
                  </a:lnTo>
                  <a:lnTo>
                    <a:pt x="38" y="190"/>
                  </a:lnTo>
                  <a:lnTo>
                    <a:pt x="38" y="198"/>
                  </a:lnTo>
                  <a:lnTo>
                    <a:pt x="43" y="206"/>
                  </a:lnTo>
                  <a:lnTo>
                    <a:pt x="49" y="210"/>
                  </a:lnTo>
                  <a:lnTo>
                    <a:pt x="53" y="212"/>
                  </a:lnTo>
                  <a:lnTo>
                    <a:pt x="57" y="210"/>
                  </a:lnTo>
                  <a:lnTo>
                    <a:pt x="57" y="210"/>
                  </a:lnTo>
                  <a:lnTo>
                    <a:pt x="59" y="208"/>
                  </a:lnTo>
                  <a:lnTo>
                    <a:pt x="63" y="206"/>
                  </a:lnTo>
                  <a:lnTo>
                    <a:pt x="67" y="198"/>
                  </a:lnTo>
                  <a:lnTo>
                    <a:pt x="71" y="182"/>
                  </a:lnTo>
                  <a:lnTo>
                    <a:pt x="71" y="182"/>
                  </a:lnTo>
                  <a:lnTo>
                    <a:pt x="75" y="180"/>
                  </a:lnTo>
                  <a:lnTo>
                    <a:pt x="77" y="180"/>
                  </a:lnTo>
                  <a:lnTo>
                    <a:pt x="83" y="186"/>
                  </a:lnTo>
                  <a:lnTo>
                    <a:pt x="87" y="188"/>
                  </a:lnTo>
                  <a:lnTo>
                    <a:pt x="89" y="188"/>
                  </a:lnTo>
                  <a:lnTo>
                    <a:pt x="91" y="184"/>
                  </a:lnTo>
                  <a:lnTo>
                    <a:pt x="94" y="175"/>
                  </a:lnTo>
                  <a:lnTo>
                    <a:pt x="94" y="175"/>
                  </a:lnTo>
                  <a:lnTo>
                    <a:pt x="94" y="169"/>
                  </a:lnTo>
                  <a:lnTo>
                    <a:pt x="91" y="167"/>
                  </a:lnTo>
                  <a:lnTo>
                    <a:pt x="87" y="165"/>
                  </a:lnTo>
                  <a:lnTo>
                    <a:pt x="83" y="165"/>
                  </a:lnTo>
                  <a:lnTo>
                    <a:pt x="83" y="163"/>
                  </a:lnTo>
                  <a:lnTo>
                    <a:pt x="81" y="159"/>
                  </a:lnTo>
                  <a:lnTo>
                    <a:pt x="81" y="159"/>
                  </a:lnTo>
                  <a:lnTo>
                    <a:pt x="83" y="153"/>
                  </a:lnTo>
                  <a:lnTo>
                    <a:pt x="89" y="147"/>
                  </a:lnTo>
                  <a:lnTo>
                    <a:pt x="94" y="143"/>
                  </a:lnTo>
                  <a:lnTo>
                    <a:pt x="96" y="137"/>
                  </a:lnTo>
                  <a:lnTo>
                    <a:pt x="96" y="137"/>
                  </a:lnTo>
                  <a:lnTo>
                    <a:pt x="98" y="125"/>
                  </a:lnTo>
                  <a:lnTo>
                    <a:pt x="102" y="110"/>
                  </a:lnTo>
                  <a:lnTo>
                    <a:pt x="106" y="104"/>
                  </a:lnTo>
                  <a:lnTo>
                    <a:pt x="110" y="100"/>
                  </a:lnTo>
                  <a:lnTo>
                    <a:pt x="116" y="98"/>
                  </a:lnTo>
                  <a:lnTo>
                    <a:pt x="122" y="100"/>
                  </a:lnTo>
                  <a:lnTo>
                    <a:pt x="122" y="100"/>
                  </a:lnTo>
                  <a:lnTo>
                    <a:pt x="126" y="108"/>
                  </a:lnTo>
                  <a:lnTo>
                    <a:pt x="130" y="120"/>
                  </a:lnTo>
                  <a:lnTo>
                    <a:pt x="134" y="127"/>
                  </a:lnTo>
                  <a:lnTo>
                    <a:pt x="136" y="129"/>
                  </a:lnTo>
                  <a:lnTo>
                    <a:pt x="138" y="127"/>
                  </a:lnTo>
                  <a:lnTo>
                    <a:pt x="140" y="118"/>
                  </a:lnTo>
                  <a:lnTo>
                    <a:pt x="140" y="118"/>
                  </a:lnTo>
                  <a:lnTo>
                    <a:pt x="144" y="108"/>
                  </a:lnTo>
                  <a:lnTo>
                    <a:pt x="147" y="106"/>
                  </a:lnTo>
                  <a:lnTo>
                    <a:pt x="149" y="106"/>
                  </a:lnTo>
                  <a:lnTo>
                    <a:pt x="153" y="110"/>
                  </a:lnTo>
                  <a:lnTo>
                    <a:pt x="157" y="116"/>
                  </a:lnTo>
                  <a:lnTo>
                    <a:pt x="163" y="135"/>
                  </a:lnTo>
                  <a:lnTo>
                    <a:pt x="167" y="151"/>
                  </a:lnTo>
                  <a:lnTo>
                    <a:pt x="167" y="151"/>
                  </a:lnTo>
                  <a:lnTo>
                    <a:pt x="171" y="143"/>
                  </a:lnTo>
                  <a:lnTo>
                    <a:pt x="175" y="133"/>
                  </a:lnTo>
                  <a:lnTo>
                    <a:pt x="177" y="118"/>
                  </a:lnTo>
                  <a:lnTo>
                    <a:pt x="179" y="104"/>
                  </a:lnTo>
                  <a:lnTo>
                    <a:pt x="179" y="88"/>
                  </a:lnTo>
                  <a:lnTo>
                    <a:pt x="175" y="72"/>
                  </a:lnTo>
                  <a:lnTo>
                    <a:pt x="171" y="55"/>
                  </a:lnTo>
                  <a:lnTo>
                    <a:pt x="163" y="39"/>
                  </a:lnTo>
                  <a:lnTo>
                    <a:pt x="163" y="39"/>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20" name="Freeform 725"/>
            <p:cNvSpPr>
              <a:spLocks/>
            </p:cNvSpPr>
            <p:nvPr/>
          </p:nvSpPr>
          <p:spPr bwMode="auto">
            <a:xfrm>
              <a:off x="12700000" y="6330947"/>
              <a:ext cx="57150" cy="46038"/>
            </a:xfrm>
            <a:custGeom>
              <a:avLst/>
              <a:gdLst/>
              <a:ahLst/>
              <a:cxnLst>
                <a:cxn ang="0">
                  <a:pos x="36" y="23"/>
                </a:cxn>
                <a:cxn ang="0">
                  <a:pos x="36" y="23"/>
                </a:cxn>
                <a:cxn ang="0">
                  <a:pos x="34" y="25"/>
                </a:cxn>
                <a:cxn ang="0">
                  <a:pos x="32" y="27"/>
                </a:cxn>
                <a:cxn ang="0">
                  <a:pos x="26" y="29"/>
                </a:cxn>
                <a:cxn ang="0">
                  <a:pos x="20" y="27"/>
                </a:cxn>
                <a:cxn ang="0">
                  <a:pos x="14" y="25"/>
                </a:cxn>
                <a:cxn ang="0">
                  <a:pos x="14" y="25"/>
                </a:cxn>
                <a:cxn ang="0">
                  <a:pos x="10" y="21"/>
                </a:cxn>
                <a:cxn ang="0">
                  <a:pos x="10" y="21"/>
                </a:cxn>
                <a:cxn ang="0">
                  <a:pos x="4" y="17"/>
                </a:cxn>
                <a:cxn ang="0">
                  <a:pos x="4" y="17"/>
                </a:cxn>
                <a:cxn ang="0">
                  <a:pos x="0" y="12"/>
                </a:cxn>
                <a:cxn ang="0">
                  <a:pos x="0" y="8"/>
                </a:cxn>
                <a:cxn ang="0">
                  <a:pos x="0" y="6"/>
                </a:cxn>
                <a:cxn ang="0">
                  <a:pos x="0" y="6"/>
                </a:cxn>
                <a:cxn ang="0">
                  <a:pos x="2" y="2"/>
                </a:cxn>
                <a:cxn ang="0">
                  <a:pos x="6" y="0"/>
                </a:cxn>
                <a:cxn ang="0">
                  <a:pos x="8" y="0"/>
                </a:cxn>
                <a:cxn ang="0">
                  <a:pos x="8" y="0"/>
                </a:cxn>
                <a:cxn ang="0">
                  <a:pos x="10" y="2"/>
                </a:cxn>
                <a:cxn ang="0">
                  <a:pos x="10" y="4"/>
                </a:cxn>
                <a:cxn ang="0">
                  <a:pos x="10" y="8"/>
                </a:cxn>
                <a:cxn ang="0">
                  <a:pos x="12" y="10"/>
                </a:cxn>
                <a:cxn ang="0">
                  <a:pos x="12" y="10"/>
                </a:cxn>
                <a:cxn ang="0">
                  <a:pos x="14" y="12"/>
                </a:cxn>
                <a:cxn ang="0">
                  <a:pos x="16" y="10"/>
                </a:cxn>
                <a:cxn ang="0">
                  <a:pos x="20" y="4"/>
                </a:cxn>
                <a:cxn ang="0">
                  <a:pos x="20" y="4"/>
                </a:cxn>
                <a:cxn ang="0">
                  <a:pos x="24" y="4"/>
                </a:cxn>
                <a:cxn ang="0">
                  <a:pos x="26" y="4"/>
                </a:cxn>
                <a:cxn ang="0">
                  <a:pos x="32" y="8"/>
                </a:cxn>
                <a:cxn ang="0">
                  <a:pos x="34" y="15"/>
                </a:cxn>
                <a:cxn ang="0">
                  <a:pos x="36" y="23"/>
                </a:cxn>
                <a:cxn ang="0">
                  <a:pos x="36" y="23"/>
                </a:cxn>
              </a:cxnLst>
              <a:rect l="0" t="0" r="r" b="b"/>
              <a:pathLst>
                <a:path w="36" h="29">
                  <a:moveTo>
                    <a:pt x="36" y="23"/>
                  </a:moveTo>
                  <a:lnTo>
                    <a:pt x="36" y="23"/>
                  </a:lnTo>
                  <a:lnTo>
                    <a:pt x="34" y="25"/>
                  </a:lnTo>
                  <a:lnTo>
                    <a:pt x="32" y="27"/>
                  </a:lnTo>
                  <a:lnTo>
                    <a:pt x="26" y="29"/>
                  </a:lnTo>
                  <a:lnTo>
                    <a:pt x="20" y="27"/>
                  </a:lnTo>
                  <a:lnTo>
                    <a:pt x="14" y="25"/>
                  </a:lnTo>
                  <a:lnTo>
                    <a:pt x="14" y="25"/>
                  </a:lnTo>
                  <a:lnTo>
                    <a:pt x="10" y="21"/>
                  </a:lnTo>
                  <a:lnTo>
                    <a:pt x="10" y="21"/>
                  </a:lnTo>
                  <a:lnTo>
                    <a:pt x="4" y="17"/>
                  </a:lnTo>
                  <a:lnTo>
                    <a:pt x="4" y="17"/>
                  </a:lnTo>
                  <a:lnTo>
                    <a:pt x="0" y="12"/>
                  </a:lnTo>
                  <a:lnTo>
                    <a:pt x="0" y="8"/>
                  </a:lnTo>
                  <a:lnTo>
                    <a:pt x="0" y="6"/>
                  </a:lnTo>
                  <a:lnTo>
                    <a:pt x="0" y="6"/>
                  </a:lnTo>
                  <a:lnTo>
                    <a:pt x="2" y="2"/>
                  </a:lnTo>
                  <a:lnTo>
                    <a:pt x="6" y="0"/>
                  </a:lnTo>
                  <a:lnTo>
                    <a:pt x="8" y="0"/>
                  </a:lnTo>
                  <a:lnTo>
                    <a:pt x="8" y="0"/>
                  </a:lnTo>
                  <a:lnTo>
                    <a:pt x="10" y="2"/>
                  </a:lnTo>
                  <a:lnTo>
                    <a:pt x="10" y="4"/>
                  </a:lnTo>
                  <a:lnTo>
                    <a:pt x="10" y="8"/>
                  </a:lnTo>
                  <a:lnTo>
                    <a:pt x="12" y="10"/>
                  </a:lnTo>
                  <a:lnTo>
                    <a:pt x="12" y="10"/>
                  </a:lnTo>
                  <a:lnTo>
                    <a:pt x="14" y="12"/>
                  </a:lnTo>
                  <a:lnTo>
                    <a:pt x="16" y="10"/>
                  </a:lnTo>
                  <a:lnTo>
                    <a:pt x="20" y="4"/>
                  </a:lnTo>
                  <a:lnTo>
                    <a:pt x="20" y="4"/>
                  </a:lnTo>
                  <a:lnTo>
                    <a:pt x="24" y="4"/>
                  </a:lnTo>
                  <a:lnTo>
                    <a:pt x="26" y="4"/>
                  </a:lnTo>
                  <a:lnTo>
                    <a:pt x="32" y="8"/>
                  </a:lnTo>
                  <a:lnTo>
                    <a:pt x="34" y="15"/>
                  </a:lnTo>
                  <a:lnTo>
                    <a:pt x="36" y="23"/>
                  </a:lnTo>
                  <a:lnTo>
                    <a:pt x="36" y="23"/>
                  </a:ln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21" name="Freeform 726"/>
            <p:cNvSpPr>
              <a:spLocks/>
            </p:cNvSpPr>
            <p:nvPr/>
          </p:nvSpPr>
          <p:spPr bwMode="auto">
            <a:xfrm>
              <a:off x="12442825" y="6215059"/>
              <a:ext cx="185737" cy="187325"/>
            </a:xfrm>
            <a:custGeom>
              <a:avLst/>
              <a:gdLst/>
              <a:ahLst/>
              <a:cxnLst>
                <a:cxn ang="0">
                  <a:pos x="15" y="102"/>
                </a:cxn>
                <a:cxn ang="0">
                  <a:pos x="7" y="98"/>
                </a:cxn>
                <a:cxn ang="0">
                  <a:pos x="2" y="90"/>
                </a:cxn>
                <a:cxn ang="0">
                  <a:pos x="0" y="81"/>
                </a:cxn>
                <a:cxn ang="0">
                  <a:pos x="5" y="63"/>
                </a:cxn>
                <a:cxn ang="0">
                  <a:pos x="11" y="55"/>
                </a:cxn>
                <a:cxn ang="0">
                  <a:pos x="51" y="20"/>
                </a:cxn>
                <a:cxn ang="0">
                  <a:pos x="58" y="18"/>
                </a:cxn>
                <a:cxn ang="0">
                  <a:pos x="62" y="22"/>
                </a:cxn>
                <a:cxn ang="0">
                  <a:pos x="68" y="22"/>
                </a:cxn>
                <a:cxn ang="0">
                  <a:pos x="82" y="8"/>
                </a:cxn>
                <a:cxn ang="0">
                  <a:pos x="92" y="2"/>
                </a:cxn>
                <a:cxn ang="0">
                  <a:pos x="102" y="0"/>
                </a:cxn>
                <a:cxn ang="0">
                  <a:pos x="115" y="4"/>
                </a:cxn>
                <a:cxn ang="0">
                  <a:pos x="117" y="12"/>
                </a:cxn>
                <a:cxn ang="0">
                  <a:pos x="111" y="24"/>
                </a:cxn>
                <a:cxn ang="0">
                  <a:pos x="102" y="30"/>
                </a:cxn>
                <a:cxn ang="0">
                  <a:pos x="86" y="45"/>
                </a:cxn>
                <a:cxn ang="0">
                  <a:pos x="80" y="43"/>
                </a:cxn>
                <a:cxn ang="0">
                  <a:pos x="80" y="39"/>
                </a:cxn>
                <a:cxn ang="0">
                  <a:pos x="82" y="32"/>
                </a:cxn>
                <a:cxn ang="0">
                  <a:pos x="84" y="22"/>
                </a:cxn>
                <a:cxn ang="0">
                  <a:pos x="84" y="20"/>
                </a:cxn>
                <a:cxn ang="0">
                  <a:pos x="76" y="20"/>
                </a:cxn>
                <a:cxn ang="0">
                  <a:pos x="72" y="28"/>
                </a:cxn>
                <a:cxn ang="0">
                  <a:pos x="72" y="32"/>
                </a:cxn>
                <a:cxn ang="0">
                  <a:pos x="72" y="41"/>
                </a:cxn>
                <a:cxn ang="0">
                  <a:pos x="66" y="47"/>
                </a:cxn>
                <a:cxn ang="0">
                  <a:pos x="64" y="51"/>
                </a:cxn>
                <a:cxn ang="0">
                  <a:pos x="68" y="61"/>
                </a:cxn>
                <a:cxn ang="0">
                  <a:pos x="66" y="67"/>
                </a:cxn>
                <a:cxn ang="0">
                  <a:pos x="60" y="73"/>
                </a:cxn>
                <a:cxn ang="0">
                  <a:pos x="39" y="83"/>
                </a:cxn>
                <a:cxn ang="0">
                  <a:pos x="35" y="85"/>
                </a:cxn>
                <a:cxn ang="0">
                  <a:pos x="25" y="98"/>
                </a:cxn>
                <a:cxn ang="0">
                  <a:pos x="23" y="100"/>
                </a:cxn>
                <a:cxn ang="0">
                  <a:pos x="25" y="106"/>
                </a:cxn>
                <a:cxn ang="0">
                  <a:pos x="31" y="114"/>
                </a:cxn>
                <a:cxn ang="0">
                  <a:pos x="31" y="118"/>
                </a:cxn>
                <a:cxn ang="0">
                  <a:pos x="23" y="112"/>
                </a:cxn>
                <a:cxn ang="0">
                  <a:pos x="15" y="102"/>
                </a:cxn>
                <a:cxn ang="0">
                  <a:pos x="15" y="102"/>
                </a:cxn>
              </a:cxnLst>
              <a:rect l="0" t="0" r="r" b="b"/>
              <a:pathLst>
                <a:path w="117" h="118">
                  <a:moveTo>
                    <a:pt x="15" y="102"/>
                  </a:moveTo>
                  <a:lnTo>
                    <a:pt x="15" y="102"/>
                  </a:lnTo>
                  <a:lnTo>
                    <a:pt x="11" y="100"/>
                  </a:lnTo>
                  <a:lnTo>
                    <a:pt x="7" y="98"/>
                  </a:lnTo>
                  <a:lnTo>
                    <a:pt x="5" y="98"/>
                  </a:lnTo>
                  <a:lnTo>
                    <a:pt x="2" y="90"/>
                  </a:lnTo>
                  <a:lnTo>
                    <a:pt x="2" y="90"/>
                  </a:lnTo>
                  <a:lnTo>
                    <a:pt x="0" y="81"/>
                  </a:lnTo>
                  <a:lnTo>
                    <a:pt x="2" y="71"/>
                  </a:lnTo>
                  <a:lnTo>
                    <a:pt x="5" y="63"/>
                  </a:lnTo>
                  <a:lnTo>
                    <a:pt x="11" y="55"/>
                  </a:lnTo>
                  <a:lnTo>
                    <a:pt x="11" y="55"/>
                  </a:lnTo>
                  <a:lnTo>
                    <a:pt x="35" y="32"/>
                  </a:lnTo>
                  <a:lnTo>
                    <a:pt x="51" y="20"/>
                  </a:lnTo>
                  <a:lnTo>
                    <a:pt x="55" y="16"/>
                  </a:lnTo>
                  <a:lnTo>
                    <a:pt x="58" y="18"/>
                  </a:lnTo>
                  <a:lnTo>
                    <a:pt x="58" y="18"/>
                  </a:lnTo>
                  <a:lnTo>
                    <a:pt x="62" y="22"/>
                  </a:lnTo>
                  <a:lnTo>
                    <a:pt x="64" y="22"/>
                  </a:lnTo>
                  <a:lnTo>
                    <a:pt x="68" y="22"/>
                  </a:lnTo>
                  <a:lnTo>
                    <a:pt x="74" y="18"/>
                  </a:lnTo>
                  <a:lnTo>
                    <a:pt x="82" y="8"/>
                  </a:lnTo>
                  <a:lnTo>
                    <a:pt x="88" y="4"/>
                  </a:lnTo>
                  <a:lnTo>
                    <a:pt x="92" y="2"/>
                  </a:lnTo>
                  <a:lnTo>
                    <a:pt x="92" y="2"/>
                  </a:lnTo>
                  <a:lnTo>
                    <a:pt x="102" y="0"/>
                  </a:lnTo>
                  <a:lnTo>
                    <a:pt x="111" y="2"/>
                  </a:lnTo>
                  <a:lnTo>
                    <a:pt x="115" y="4"/>
                  </a:lnTo>
                  <a:lnTo>
                    <a:pt x="117" y="8"/>
                  </a:lnTo>
                  <a:lnTo>
                    <a:pt x="117" y="12"/>
                  </a:lnTo>
                  <a:lnTo>
                    <a:pt x="115" y="18"/>
                  </a:lnTo>
                  <a:lnTo>
                    <a:pt x="111" y="24"/>
                  </a:lnTo>
                  <a:lnTo>
                    <a:pt x="102" y="30"/>
                  </a:lnTo>
                  <a:lnTo>
                    <a:pt x="102" y="30"/>
                  </a:lnTo>
                  <a:lnTo>
                    <a:pt x="92" y="41"/>
                  </a:lnTo>
                  <a:lnTo>
                    <a:pt x="86" y="45"/>
                  </a:lnTo>
                  <a:lnTo>
                    <a:pt x="84" y="45"/>
                  </a:lnTo>
                  <a:lnTo>
                    <a:pt x="80" y="43"/>
                  </a:lnTo>
                  <a:lnTo>
                    <a:pt x="80" y="43"/>
                  </a:lnTo>
                  <a:lnTo>
                    <a:pt x="80" y="39"/>
                  </a:lnTo>
                  <a:lnTo>
                    <a:pt x="80" y="37"/>
                  </a:lnTo>
                  <a:lnTo>
                    <a:pt x="82" y="32"/>
                  </a:lnTo>
                  <a:lnTo>
                    <a:pt x="84" y="28"/>
                  </a:lnTo>
                  <a:lnTo>
                    <a:pt x="84" y="22"/>
                  </a:lnTo>
                  <a:lnTo>
                    <a:pt x="84" y="22"/>
                  </a:lnTo>
                  <a:lnTo>
                    <a:pt x="84" y="20"/>
                  </a:lnTo>
                  <a:lnTo>
                    <a:pt x="82" y="20"/>
                  </a:lnTo>
                  <a:lnTo>
                    <a:pt x="76" y="20"/>
                  </a:lnTo>
                  <a:lnTo>
                    <a:pt x="72" y="26"/>
                  </a:lnTo>
                  <a:lnTo>
                    <a:pt x="72" y="28"/>
                  </a:lnTo>
                  <a:lnTo>
                    <a:pt x="72" y="32"/>
                  </a:lnTo>
                  <a:lnTo>
                    <a:pt x="72" y="32"/>
                  </a:lnTo>
                  <a:lnTo>
                    <a:pt x="74" y="39"/>
                  </a:lnTo>
                  <a:lnTo>
                    <a:pt x="72" y="41"/>
                  </a:lnTo>
                  <a:lnTo>
                    <a:pt x="70" y="43"/>
                  </a:lnTo>
                  <a:lnTo>
                    <a:pt x="66" y="47"/>
                  </a:lnTo>
                  <a:lnTo>
                    <a:pt x="66" y="47"/>
                  </a:lnTo>
                  <a:lnTo>
                    <a:pt x="64" y="51"/>
                  </a:lnTo>
                  <a:lnTo>
                    <a:pt x="66" y="57"/>
                  </a:lnTo>
                  <a:lnTo>
                    <a:pt x="68" y="61"/>
                  </a:lnTo>
                  <a:lnTo>
                    <a:pt x="68" y="65"/>
                  </a:lnTo>
                  <a:lnTo>
                    <a:pt x="66" y="67"/>
                  </a:lnTo>
                  <a:lnTo>
                    <a:pt x="66" y="67"/>
                  </a:lnTo>
                  <a:lnTo>
                    <a:pt x="60" y="73"/>
                  </a:lnTo>
                  <a:lnTo>
                    <a:pt x="53" y="77"/>
                  </a:lnTo>
                  <a:lnTo>
                    <a:pt x="39" y="83"/>
                  </a:lnTo>
                  <a:lnTo>
                    <a:pt x="39" y="83"/>
                  </a:lnTo>
                  <a:lnTo>
                    <a:pt x="35" y="85"/>
                  </a:lnTo>
                  <a:lnTo>
                    <a:pt x="31" y="90"/>
                  </a:lnTo>
                  <a:lnTo>
                    <a:pt x="25" y="98"/>
                  </a:lnTo>
                  <a:lnTo>
                    <a:pt x="25" y="98"/>
                  </a:lnTo>
                  <a:lnTo>
                    <a:pt x="23" y="100"/>
                  </a:lnTo>
                  <a:lnTo>
                    <a:pt x="23" y="104"/>
                  </a:lnTo>
                  <a:lnTo>
                    <a:pt x="25" y="106"/>
                  </a:lnTo>
                  <a:lnTo>
                    <a:pt x="29" y="110"/>
                  </a:lnTo>
                  <a:lnTo>
                    <a:pt x="31" y="114"/>
                  </a:lnTo>
                  <a:lnTo>
                    <a:pt x="31" y="114"/>
                  </a:lnTo>
                  <a:lnTo>
                    <a:pt x="31" y="118"/>
                  </a:lnTo>
                  <a:lnTo>
                    <a:pt x="29" y="118"/>
                  </a:lnTo>
                  <a:lnTo>
                    <a:pt x="23" y="112"/>
                  </a:lnTo>
                  <a:lnTo>
                    <a:pt x="15" y="102"/>
                  </a:lnTo>
                  <a:lnTo>
                    <a:pt x="15" y="102"/>
                  </a:lnTo>
                  <a:lnTo>
                    <a:pt x="15" y="102"/>
                  </a:lnTo>
                  <a:lnTo>
                    <a:pt x="15" y="102"/>
                  </a:lnTo>
                  <a:lnTo>
                    <a:pt x="15" y="10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22" name="Freeform 727"/>
            <p:cNvSpPr>
              <a:spLocks/>
            </p:cNvSpPr>
            <p:nvPr/>
          </p:nvSpPr>
          <p:spPr bwMode="auto">
            <a:xfrm>
              <a:off x="12439650" y="6396035"/>
              <a:ext cx="130176" cy="187325"/>
            </a:xfrm>
            <a:custGeom>
              <a:avLst/>
              <a:gdLst/>
              <a:ahLst/>
              <a:cxnLst>
                <a:cxn ang="0">
                  <a:pos x="9" y="0"/>
                </a:cxn>
                <a:cxn ang="0">
                  <a:pos x="9" y="0"/>
                </a:cxn>
                <a:cxn ang="0">
                  <a:pos x="2" y="0"/>
                </a:cxn>
                <a:cxn ang="0">
                  <a:pos x="0" y="2"/>
                </a:cxn>
                <a:cxn ang="0">
                  <a:pos x="2" y="6"/>
                </a:cxn>
                <a:cxn ang="0">
                  <a:pos x="4" y="12"/>
                </a:cxn>
                <a:cxn ang="0">
                  <a:pos x="17" y="24"/>
                </a:cxn>
                <a:cxn ang="0">
                  <a:pos x="17" y="24"/>
                </a:cxn>
                <a:cxn ang="0">
                  <a:pos x="19" y="39"/>
                </a:cxn>
                <a:cxn ang="0">
                  <a:pos x="23" y="47"/>
                </a:cxn>
                <a:cxn ang="0">
                  <a:pos x="37" y="63"/>
                </a:cxn>
                <a:cxn ang="0">
                  <a:pos x="37" y="63"/>
                </a:cxn>
                <a:cxn ang="0">
                  <a:pos x="41" y="69"/>
                </a:cxn>
                <a:cxn ang="0">
                  <a:pos x="43" y="75"/>
                </a:cxn>
                <a:cxn ang="0">
                  <a:pos x="47" y="88"/>
                </a:cxn>
                <a:cxn ang="0">
                  <a:pos x="51" y="100"/>
                </a:cxn>
                <a:cxn ang="0">
                  <a:pos x="53" y="106"/>
                </a:cxn>
                <a:cxn ang="0">
                  <a:pos x="60" y="112"/>
                </a:cxn>
                <a:cxn ang="0">
                  <a:pos x="60" y="112"/>
                </a:cxn>
                <a:cxn ang="0">
                  <a:pos x="68" y="118"/>
                </a:cxn>
                <a:cxn ang="0">
                  <a:pos x="70" y="118"/>
                </a:cxn>
                <a:cxn ang="0">
                  <a:pos x="72" y="116"/>
                </a:cxn>
                <a:cxn ang="0">
                  <a:pos x="74" y="110"/>
                </a:cxn>
                <a:cxn ang="0">
                  <a:pos x="72" y="102"/>
                </a:cxn>
                <a:cxn ang="0">
                  <a:pos x="72" y="102"/>
                </a:cxn>
                <a:cxn ang="0">
                  <a:pos x="72" y="92"/>
                </a:cxn>
                <a:cxn ang="0">
                  <a:pos x="74" y="84"/>
                </a:cxn>
                <a:cxn ang="0">
                  <a:pos x="80" y="65"/>
                </a:cxn>
                <a:cxn ang="0">
                  <a:pos x="80" y="65"/>
                </a:cxn>
                <a:cxn ang="0">
                  <a:pos x="82" y="59"/>
                </a:cxn>
                <a:cxn ang="0">
                  <a:pos x="80" y="53"/>
                </a:cxn>
                <a:cxn ang="0">
                  <a:pos x="76" y="49"/>
                </a:cxn>
                <a:cxn ang="0">
                  <a:pos x="72" y="45"/>
                </a:cxn>
                <a:cxn ang="0">
                  <a:pos x="60" y="37"/>
                </a:cxn>
                <a:cxn ang="0">
                  <a:pos x="51" y="27"/>
                </a:cxn>
                <a:cxn ang="0">
                  <a:pos x="51" y="27"/>
                </a:cxn>
                <a:cxn ang="0">
                  <a:pos x="47" y="22"/>
                </a:cxn>
                <a:cxn ang="0">
                  <a:pos x="43" y="20"/>
                </a:cxn>
                <a:cxn ang="0">
                  <a:pos x="31" y="20"/>
                </a:cxn>
                <a:cxn ang="0">
                  <a:pos x="23" y="20"/>
                </a:cxn>
                <a:cxn ang="0">
                  <a:pos x="19" y="18"/>
                </a:cxn>
                <a:cxn ang="0">
                  <a:pos x="17" y="14"/>
                </a:cxn>
                <a:cxn ang="0">
                  <a:pos x="17" y="14"/>
                </a:cxn>
                <a:cxn ang="0">
                  <a:pos x="15" y="8"/>
                </a:cxn>
                <a:cxn ang="0">
                  <a:pos x="13" y="2"/>
                </a:cxn>
                <a:cxn ang="0">
                  <a:pos x="9" y="0"/>
                </a:cxn>
                <a:cxn ang="0">
                  <a:pos x="9" y="0"/>
                </a:cxn>
              </a:cxnLst>
              <a:rect l="0" t="0" r="r" b="b"/>
              <a:pathLst>
                <a:path w="82" h="118">
                  <a:moveTo>
                    <a:pt x="9" y="0"/>
                  </a:moveTo>
                  <a:lnTo>
                    <a:pt x="9" y="0"/>
                  </a:lnTo>
                  <a:lnTo>
                    <a:pt x="2" y="0"/>
                  </a:lnTo>
                  <a:lnTo>
                    <a:pt x="0" y="2"/>
                  </a:lnTo>
                  <a:lnTo>
                    <a:pt x="2" y="6"/>
                  </a:lnTo>
                  <a:lnTo>
                    <a:pt x="4" y="12"/>
                  </a:lnTo>
                  <a:lnTo>
                    <a:pt x="17" y="24"/>
                  </a:lnTo>
                  <a:lnTo>
                    <a:pt x="17" y="24"/>
                  </a:lnTo>
                  <a:lnTo>
                    <a:pt x="19" y="39"/>
                  </a:lnTo>
                  <a:lnTo>
                    <a:pt x="23" y="47"/>
                  </a:lnTo>
                  <a:lnTo>
                    <a:pt x="37" y="63"/>
                  </a:lnTo>
                  <a:lnTo>
                    <a:pt x="37" y="63"/>
                  </a:lnTo>
                  <a:lnTo>
                    <a:pt x="41" y="69"/>
                  </a:lnTo>
                  <a:lnTo>
                    <a:pt x="43" y="75"/>
                  </a:lnTo>
                  <a:lnTo>
                    <a:pt x="47" y="88"/>
                  </a:lnTo>
                  <a:lnTo>
                    <a:pt x="51" y="100"/>
                  </a:lnTo>
                  <a:lnTo>
                    <a:pt x="53" y="106"/>
                  </a:lnTo>
                  <a:lnTo>
                    <a:pt x="60" y="112"/>
                  </a:lnTo>
                  <a:lnTo>
                    <a:pt x="60" y="112"/>
                  </a:lnTo>
                  <a:lnTo>
                    <a:pt x="68" y="118"/>
                  </a:lnTo>
                  <a:lnTo>
                    <a:pt x="70" y="118"/>
                  </a:lnTo>
                  <a:lnTo>
                    <a:pt x="72" y="116"/>
                  </a:lnTo>
                  <a:lnTo>
                    <a:pt x="74" y="110"/>
                  </a:lnTo>
                  <a:lnTo>
                    <a:pt x="72" y="102"/>
                  </a:lnTo>
                  <a:lnTo>
                    <a:pt x="72" y="102"/>
                  </a:lnTo>
                  <a:lnTo>
                    <a:pt x="72" y="92"/>
                  </a:lnTo>
                  <a:lnTo>
                    <a:pt x="74" y="84"/>
                  </a:lnTo>
                  <a:lnTo>
                    <a:pt x="80" y="65"/>
                  </a:lnTo>
                  <a:lnTo>
                    <a:pt x="80" y="65"/>
                  </a:lnTo>
                  <a:lnTo>
                    <a:pt x="82" y="59"/>
                  </a:lnTo>
                  <a:lnTo>
                    <a:pt x="80" y="53"/>
                  </a:lnTo>
                  <a:lnTo>
                    <a:pt x="76" y="49"/>
                  </a:lnTo>
                  <a:lnTo>
                    <a:pt x="72" y="45"/>
                  </a:lnTo>
                  <a:lnTo>
                    <a:pt x="60" y="37"/>
                  </a:lnTo>
                  <a:lnTo>
                    <a:pt x="51" y="27"/>
                  </a:lnTo>
                  <a:lnTo>
                    <a:pt x="51" y="27"/>
                  </a:lnTo>
                  <a:lnTo>
                    <a:pt x="47" y="22"/>
                  </a:lnTo>
                  <a:lnTo>
                    <a:pt x="43" y="20"/>
                  </a:lnTo>
                  <a:lnTo>
                    <a:pt x="31" y="20"/>
                  </a:lnTo>
                  <a:lnTo>
                    <a:pt x="23" y="20"/>
                  </a:lnTo>
                  <a:lnTo>
                    <a:pt x="19" y="18"/>
                  </a:lnTo>
                  <a:lnTo>
                    <a:pt x="17" y="14"/>
                  </a:lnTo>
                  <a:lnTo>
                    <a:pt x="17" y="14"/>
                  </a:lnTo>
                  <a:lnTo>
                    <a:pt x="15" y="8"/>
                  </a:lnTo>
                  <a:lnTo>
                    <a:pt x="13" y="2"/>
                  </a:lnTo>
                  <a:lnTo>
                    <a:pt x="9" y="0"/>
                  </a:lnTo>
                  <a:lnTo>
                    <a:pt x="9"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23" name="Freeform 728"/>
            <p:cNvSpPr>
              <a:spLocks/>
            </p:cNvSpPr>
            <p:nvPr/>
          </p:nvSpPr>
          <p:spPr bwMode="auto">
            <a:xfrm>
              <a:off x="12614275" y="6149972"/>
              <a:ext cx="139699" cy="49213"/>
            </a:xfrm>
            <a:custGeom>
              <a:avLst/>
              <a:gdLst/>
              <a:ahLst/>
              <a:cxnLst>
                <a:cxn ang="0">
                  <a:pos x="29" y="31"/>
                </a:cxn>
                <a:cxn ang="0">
                  <a:pos x="29" y="31"/>
                </a:cxn>
                <a:cxn ang="0">
                  <a:pos x="35" y="29"/>
                </a:cxn>
                <a:cxn ang="0">
                  <a:pos x="41" y="25"/>
                </a:cxn>
                <a:cxn ang="0">
                  <a:pos x="47" y="23"/>
                </a:cxn>
                <a:cxn ang="0">
                  <a:pos x="54" y="20"/>
                </a:cxn>
                <a:cxn ang="0">
                  <a:pos x="54" y="20"/>
                </a:cxn>
                <a:cxn ang="0">
                  <a:pos x="76" y="25"/>
                </a:cxn>
                <a:cxn ang="0">
                  <a:pos x="82" y="25"/>
                </a:cxn>
                <a:cxn ang="0">
                  <a:pos x="88" y="23"/>
                </a:cxn>
                <a:cxn ang="0">
                  <a:pos x="88" y="18"/>
                </a:cxn>
                <a:cxn ang="0">
                  <a:pos x="86" y="14"/>
                </a:cxn>
                <a:cxn ang="0">
                  <a:pos x="86" y="14"/>
                </a:cxn>
                <a:cxn ang="0">
                  <a:pos x="78" y="8"/>
                </a:cxn>
                <a:cxn ang="0">
                  <a:pos x="70" y="4"/>
                </a:cxn>
                <a:cxn ang="0">
                  <a:pos x="60" y="2"/>
                </a:cxn>
                <a:cxn ang="0">
                  <a:pos x="49" y="0"/>
                </a:cxn>
                <a:cxn ang="0">
                  <a:pos x="39" y="0"/>
                </a:cxn>
                <a:cxn ang="0">
                  <a:pos x="29" y="0"/>
                </a:cxn>
                <a:cxn ang="0">
                  <a:pos x="19" y="4"/>
                </a:cxn>
                <a:cxn ang="0">
                  <a:pos x="13" y="8"/>
                </a:cxn>
                <a:cxn ang="0">
                  <a:pos x="13" y="8"/>
                </a:cxn>
                <a:cxn ang="0">
                  <a:pos x="5" y="12"/>
                </a:cxn>
                <a:cxn ang="0">
                  <a:pos x="0" y="18"/>
                </a:cxn>
                <a:cxn ang="0">
                  <a:pos x="0" y="23"/>
                </a:cxn>
                <a:cxn ang="0">
                  <a:pos x="3" y="27"/>
                </a:cxn>
                <a:cxn ang="0">
                  <a:pos x="9" y="29"/>
                </a:cxn>
                <a:cxn ang="0">
                  <a:pos x="15" y="31"/>
                </a:cxn>
                <a:cxn ang="0">
                  <a:pos x="21" y="31"/>
                </a:cxn>
                <a:cxn ang="0">
                  <a:pos x="29" y="31"/>
                </a:cxn>
                <a:cxn ang="0">
                  <a:pos x="29" y="31"/>
                </a:cxn>
                <a:cxn ang="0">
                  <a:pos x="31" y="31"/>
                </a:cxn>
                <a:cxn ang="0">
                  <a:pos x="29" y="31"/>
                </a:cxn>
                <a:cxn ang="0">
                  <a:pos x="29" y="31"/>
                </a:cxn>
              </a:cxnLst>
              <a:rect l="0" t="0" r="r" b="b"/>
              <a:pathLst>
                <a:path w="88" h="31">
                  <a:moveTo>
                    <a:pt x="29" y="31"/>
                  </a:moveTo>
                  <a:lnTo>
                    <a:pt x="29" y="31"/>
                  </a:lnTo>
                  <a:lnTo>
                    <a:pt x="35" y="29"/>
                  </a:lnTo>
                  <a:lnTo>
                    <a:pt x="41" y="25"/>
                  </a:lnTo>
                  <a:lnTo>
                    <a:pt x="47" y="23"/>
                  </a:lnTo>
                  <a:lnTo>
                    <a:pt x="54" y="20"/>
                  </a:lnTo>
                  <a:lnTo>
                    <a:pt x="54" y="20"/>
                  </a:lnTo>
                  <a:lnTo>
                    <a:pt x="76" y="25"/>
                  </a:lnTo>
                  <a:lnTo>
                    <a:pt x="82" y="25"/>
                  </a:lnTo>
                  <a:lnTo>
                    <a:pt x="88" y="23"/>
                  </a:lnTo>
                  <a:lnTo>
                    <a:pt x="88" y="18"/>
                  </a:lnTo>
                  <a:lnTo>
                    <a:pt x="86" y="14"/>
                  </a:lnTo>
                  <a:lnTo>
                    <a:pt x="86" y="14"/>
                  </a:lnTo>
                  <a:lnTo>
                    <a:pt x="78" y="8"/>
                  </a:lnTo>
                  <a:lnTo>
                    <a:pt x="70" y="4"/>
                  </a:lnTo>
                  <a:lnTo>
                    <a:pt x="60" y="2"/>
                  </a:lnTo>
                  <a:lnTo>
                    <a:pt x="49" y="0"/>
                  </a:lnTo>
                  <a:lnTo>
                    <a:pt x="39" y="0"/>
                  </a:lnTo>
                  <a:lnTo>
                    <a:pt x="29" y="0"/>
                  </a:lnTo>
                  <a:lnTo>
                    <a:pt x="19" y="4"/>
                  </a:lnTo>
                  <a:lnTo>
                    <a:pt x="13" y="8"/>
                  </a:lnTo>
                  <a:lnTo>
                    <a:pt x="13" y="8"/>
                  </a:lnTo>
                  <a:lnTo>
                    <a:pt x="5" y="12"/>
                  </a:lnTo>
                  <a:lnTo>
                    <a:pt x="0" y="18"/>
                  </a:lnTo>
                  <a:lnTo>
                    <a:pt x="0" y="23"/>
                  </a:lnTo>
                  <a:lnTo>
                    <a:pt x="3" y="27"/>
                  </a:lnTo>
                  <a:lnTo>
                    <a:pt x="9" y="29"/>
                  </a:lnTo>
                  <a:lnTo>
                    <a:pt x="15" y="31"/>
                  </a:lnTo>
                  <a:lnTo>
                    <a:pt x="21" y="31"/>
                  </a:lnTo>
                  <a:lnTo>
                    <a:pt x="29" y="31"/>
                  </a:lnTo>
                  <a:lnTo>
                    <a:pt x="29" y="31"/>
                  </a:lnTo>
                  <a:lnTo>
                    <a:pt x="31" y="31"/>
                  </a:lnTo>
                  <a:lnTo>
                    <a:pt x="29" y="31"/>
                  </a:lnTo>
                  <a:lnTo>
                    <a:pt x="29"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24" name="Freeform 729"/>
            <p:cNvSpPr>
              <a:spLocks/>
            </p:cNvSpPr>
            <p:nvPr/>
          </p:nvSpPr>
          <p:spPr bwMode="auto">
            <a:xfrm>
              <a:off x="12611100" y="6580187"/>
              <a:ext cx="123825" cy="49213"/>
            </a:xfrm>
            <a:custGeom>
              <a:avLst/>
              <a:gdLst/>
              <a:ahLst/>
              <a:cxnLst>
                <a:cxn ang="0">
                  <a:pos x="27" y="8"/>
                </a:cxn>
                <a:cxn ang="0">
                  <a:pos x="27" y="8"/>
                </a:cxn>
                <a:cxn ang="0">
                  <a:pos x="31" y="6"/>
                </a:cxn>
                <a:cxn ang="0">
                  <a:pos x="35" y="4"/>
                </a:cxn>
                <a:cxn ang="0">
                  <a:pos x="39" y="0"/>
                </a:cxn>
                <a:cxn ang="0">
                  <a:pos x="43" y="0"/>
                </a:cxn>
                <a:cxn ang="0">
                  <a:pos x="45" y="2"/>
                </a:cxn>
                <a:cxn ang="0">
                  <a:pos x="45" y="2"/>
                </a:cxn>
                <a:cxn ang="0">
                  <a:pos x="64" y="12"/>
                </a:cxn>
                <a:cxn ang="0">
                  <a:pos x="74" y="19"/>
                </a:cxn>
                <a:cxn ang="0">
                  <a:pos x="78" y="23"/>
                </a:cxn>
                <a:cxn ang="0">
                  <a:pos x="78" y="27"/>
                </a:cxn>
                <a:cxn ang="0">
                  <a:pos x="78" y="27"/>
                </a:cxn>
                <a:cxn ang="0">
                  <a:pos x="64" y="29"/>
                </a:cxn>
                <a:cxn ang="0">
                  <a:pos x="47" y="31"/>
                </a:cxn>
                <a:cxn ang="0">
                  <a:pos x="25" y="29"/>
                </a:cxn>
                <a:cxn ang="0">
                  <a:pos x="25" y="29"/>
                </a:cxn>
                <a:cxn ang="0">
                  <a:pos x="15" y="27"/>
                </a:cxn>
                <a:cxn ang="0">
                  <a:pos x="7" y="25"/>
                </a:cxn>
                <a:cxn ang="0">
                  <a:pos x="2" y="21"/>
                </a:cxn>
                <a:cxn ang="0">
                  <a:pos x="0" y="15"/>
                </a:cxn>
                <a:cxn ang="0">
                  <a:pos x="2" y="12"/>
                </a:cxn>
                <a:cxn ang="0">
                  <a:pos x="7" y="8"/>
                </a:cxn>
                <a:cxn ang="0">
                  <a:pos x="15" y="8"/>
                </a:cxn>
                <a:cxn ang="0">
                  <a:pos x="27" y="8"/>
                </a:cxn>
                <a:cxn ang="0">
                  <a:pos x="27" y="8"/>
                </a:cxn>
                <a:cxn ang="0">
                  <a:pos x="19" y="6"/>
                </a:cxn>
                <a:cxn ang="0">
                  <a:pos x="27" y="8"/>
                </a:cxn>
                <a:cxn ang="0">
                  <a:pos x="27" y="8"/>
                </a:cxn>
              </a:cxnLst>
              <a:rect l="0" t="0" r="r" b="b"/>
              <a:pathLst>
                <a:path w="78" h="31">
                  <a:moveTo>
                    <a:pt x="27" y="8"/>
                  </a:moveTo>
                  <a:lnTo>
                    <a:pt x="27" y="8"/>
                  </a:lnTo>
                  <a:lnTo>
                    <a:pt x="31" y="6"/>
                  </a:lnTo>
                  <a:lnTo>
                    <a:pt x="35" y="4"/>
                  </a:lnTo>
                  <a:lnTo>
                    <a:pt x="39" y="0"/>
                  </a:lnTo>
                  <a:lnTo>
                    <a:pt x="43" y="0"/>
                  </a:lnTo>
                  <a:lnTo>
                    <a:pt x="45" y="2"/>
                  </a:lnTo>
                  <a:lnTo>
                    <a:pt x="45" y="2"/>
                  </a:lnTo>
                  <a:lnTo>
                    <a:pt x="64" y="12"/>
                  </a:lnTo>
                  <a:lnTo>
                    <a:pt x="74" y="19"/>
                  </a:lnTo>
                  <a:lnTo>
                    <a:pt x="78" y="23"/>
                  </a:lnTo>
                  <a:lnTo>
                    <a:pt x="78" y="27"/>
                  </a:lnTo>
                  <a:lnTo>
                    <a:pt x="78" y="27"/>
                  </a:lnTo>
                  <a:lnTo>
                    <a:pt x="64" y="29"/>
                  </a:lnTo>
                  <a:lnTo>
                    <a:pt x="47" y="31"/>
                  </a:lnTo>
                  <a:lnTo>
                    <a:pt x="25" y="29"/>
                  </a:lnTo>
                  <a:lnTo>
                    <a:pt x="25" y="29"/>
                  </a:lnTo>
                  <a:lnTo>
                    <a:pt x="15" y="27"/>
                  </a:lnTo>
                  <a:lnTo>
                    <a:pt x="7" y="25"/>
                  </a:lnTo>
                  <a:lnTo>
                    <a:pt x="2" y="21"/>
                  </a:lnTo>
                  <a:lnTo>
                    <a:pt x="0" y="15"/>
                  </a:lnTo>
                  <a:lnTo>
                    <a:pt x="2" y="12"/>
                  </a:lnTo>
                  <a:lnTo>
                    <a:pt x="7" y="8"/>
                  </a:lnTo>
                  <a:lnTo>
                    <a:pt x="15" y="8"/>
                  </a:lnTo>
                  <a:lnTo>
                    <a:pt x="27" y="8"/>
                  </a:lnTo>
                  <a:lnTo>
                    <a:pt x="27" y="8"/>
                  </a:lnTo>
                  <a:lnTo>
                    <a:pt x="19" y="6"/>
                  </a:lnTo>
                  <a:lnTo>
                    <a:pt x="27" y="8"/>
                  </a:lnTo>
                  <a:lnTo>
                    <a:pt x="27" y="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31" name="组合 229"/>
          <p:cNvGrpSpPr>
            <a:grpSpLocks noChangeAspect="1"/>
          </p:cNvGrpSpPr>
          <p:nvPr/>
        </p:nvGrpSpPr>
        <p:grpSpPr>
          <a:xfrm>
            <a:off x="2206896" y="3168324"/>
            <a:ext cx="417261" cy="461494"/>
            <a:chOff x="12457113" y="177800"/>
            <a:chExt cx="898525" cy="993776"/>
          </a:xfrm>
          <a:solidFill>
            <a:schemeClr val="bg1">
              <a:lumMod val="50000"/>
            </a:schemeClr>
          </a:solidFill>
        </p:grpSpPr>
        <p:sp>
          <p:nvSpPr>
            <p:cNvPr id="32" name="Freeform 83"/>
            <p:cNvSpPr>
              <a:spLocks/>
            </p:cNvSpPr>
            <p:nvPr/>
          </p:nvSpPr>
          <p:spPr bwMode="auto">
            <a:xfrm>
              <a:off x="12726989" y="177800"/>
              <a:ext cx="352426" cy="125413"/>
            </a:xfrm>
            <a:custGeom>
              <a:avLst/>
              <a:gdLst/>
              <a:ahLst/>
              <a:cxnLst>
                <a:cxn ang="0">
                  <a:pos x="33" y="134"/>
                </a:cxn>
                <a:cxn ang="0">
                  <a:pos x="44" y="139"/>
                </a:cxn>
                <a:cxn ang="0">
                  <a:pos x="49" y="137"/>
                </a:cxn>
                <a:cxn ang="0">
                  <a:pos x="54" y="135"/>
                </a:cxn>
                <a:cxn ang="0">
                  <a:pos x="90" y="108"/>
                </a:cxn>
                <a:cxn ang="0">
                  <a:pos x="127" y="90"/>
                </a:cxn>
                <a:cxn ang="0">
                  <a:pos x="169" y="78"/>
                </a:cxn>
                <a:cxn ang="0">
                  <a:pos x="211" y="73"/>
                </a:cxn>
                <a:cxn ang="0">
                  <a:pos x="225" y="75"/>
                </a:cxn>
                <a:cxn ang="0">
                  <a:pos x="248" y="76"/>
                </a:cxn>
                <a:cxn ang="0">
                  <a:pos x="292" y="88"/>
                </a:cxn>
                <a:cxn ang="0">
                  <a:pos x="333" y="108"/>
                </a:cxn>
                <a:cxn ang="0">
                  <a:pos x="370" y="135"/>
                </a:cxn>
                <a:cxn ang="0">
                  <a:pos x="385" y="152"/>
                </a:cxn>
                <a:cxn ang="0">
                  <a:pos x="397" y="157"/>
                </a:cxn>
                <a:cxn ang="0">
                  <a:pos x="402" y="156"/>
                </a:cxn>
                <a:cxn ang="0">
                  <a:pos x="439" y="127"/>
                </a:cxn>
                <a:cxn ang="0">
                  <a:pos x="442" y="122"/>
                </a:cxn>
                <a:cxn ang="0">
                  <a:pos x="444" y="115"/>
                </a:cxn>
                <a:cxn ang="0">
                  <a:pos x="441" y="103"/>
                </a:cxn>
                <a:cxn ang="0">
                  <a:pos x="419" y="81"/>
                </a:cxn>
                <a:cxn ang="0">
                  <a:pos x="372" y="46"/>
                </a:cxn>
                <a:cxn ang="0">
                  <a:pos x="318" y="19"/>
                </a:cxn>
                <a:cxn ang="0">
                  <a:pos x="260" y="4"/>
                </a:cxn>
                <a:cxn ang="0">
                  <a:pos x="230" y="2"/>
                </a:cxn>
                <a:cxn ang="0">
                  <a:pos x="211" y="0"/>
                </a:cxn>
                <a:cxn ang="0">
                  <a:pos x="156" y="5"/>
                </a:cxn>
                <a:cxn ang="0">
                  <a:pos x="102" y="21"/>
                </a:cxn>
                <a:cxn ang="0">
                  <a:pos x="51" y="46"/>
                </a:cxn>
                <a:cxn ang="0">
                  <a:pos x="6" y="81"/>
                </a:cxn>
                <a:cxn ang="0">
                  <a:pos x="2" y="86"/>
                </a:cxn>
                <a:cxn ang="0">
                  <a:pos x="2" y="98"/>
                </a:cxn>
                <a:cxn ang="0">
                  <a:pos x="33" y="134"/>
                </a:cxn>
              </a:cxnLst>
              <a:rect l="0" t="0" r="r" b="b"/>
              <a:pathLst>
                <a:path w="444" h="157">
                  <a:moveTo>
                    <a:pt x="33" y="134"/>
                  </a:moveTo>
                  <a:lnTo>
                    <a:pt x="33" y="134"/>
                  </a:lnTo>
                  <a:lnTo>
                    <a:pt x="38" y="137"/>
                  </a:lnTo>
                  <a:lnTo>
                    <a:pt x="44" y="139"/>
                  </a:lnTo>
                  <a:lnTo>
                    <a:pt x="44" y="139"/>
                  </a:lnTo>
                  <a:lnTo>
                    <a:pt x="49" y="137"/>
                  </a:lnTo>
                  <a:lnTo>
                    <a:pt x="54" y="135"/>
                  </a:lnTo>
                  <a:lnTo>
                    <a:pt x="54" y="135"/>
                  </a:lnTo>
                  <a:lnTo>
                    <a:pt x="71" y="120"/>
                  </a:lnTo>
                  <a:lnTo>
                    <a:pt x="90" y="108"/>
                  </a:lnTo>
                  <a:lnTo>
                    <a:pt x="108" y="98"/>
                  </a:lnTo>
                  <a:lnTo>
                    <a:pt x="127" y="90"/>
                  </a:lnTo>
                  <a:lnTo>
                    <a:pt x="147" y="83"/>
                  </a:lnTo>
                  <a:lnTo>
                    <a:pt x="169" y="78"/>
                  </a:lnTo>
                  <a:lnTo>
                    <a:pt x="189" y="75"/>
                  </a:lnTo>
                  <a:lnTo>
                    <a:pt x="211" y="73"/>
                  </a:lnTo>
                  <a:lnTo>
                    <a:pt x="211" y="73"/>
                  </a:lnTo>
                  <a:lnTo>
                    <a:pt x="225" y="75"/>
                  </a:lnTo>
                  <a:lnTo>
                    <a:pt x="225" y="75"/>
                  </a:lnTo>
                  <a:lnTo>
                    <a:pt x="248" y="76"/>
                  </a:lnTo>
                  <a:lnTo>
                    <a:pt x="270" y="81"/>
                  </a:lnTo>
                  <a:lnTo>
                    <a:pt x="292" y="88"/>
                  </a:lnTo>
                  <a:lnTo>
                    <a:pt x="313" y="97"/>
                  </a:lnTo>
                  <a:lnTo>
                    <a:pt x="333" y="108"/>
                  </a:lnTo>
                  <a:lnTo>
                    <a:pt x="351" y="120"/>
                  </a:lnTo>
                  <a:lnTo>
                    <a:pt x="370" y="135"/>
                  </a:lnTo>
                  <a:lnTo>
                    <a:pt x="385" y="152"/>
                  </a:lnTo>
                  <a:lnTo>
                    <a:pt x="385" y="152"/>
                  </a:lnTo>
                  <a:lnTo>
                    <a:pt x="390" y="156"/>
                  </a:lnTo>
                  <a:lnTo>
                    <a:pt x="397" y="157"/>
                  </a:lnTo>
                  <a:lnTo>
                    <a:pt x="397" y="157"/>
                  </a:lnTo>
                  <a:lnTo>
                    <a:pt x="402" y="156"/>
                  </a:lnTo>
                  <a:lnTo>
                    <a:pt x="407" y="154"/>
                  </a:lnTo>
                  <a:lnTo>
                    <a:pt x="439" y="127"/>
                  </a:lnTo>
                  <a:lnTo>
                    <a:pt x="439" y="127"/>
                  </a:lnTo>
                  <a:lnTo>
                    <a:pt x="442" y="122"/>
                  </a:lnTo>
                  <a:lnTo>
                    <a:pt x="444" y="115"/>
                  </a:lnTo>
                  <a:lnTo>
                    <a:pt x="444" y="115"/>
                  </a:lnTo>
                  <a:lnTo>
                    <a:pt x="444" y="110"/>
                  </a:lnTo>
                  <a:lnTo>
                    <a:pt x="441" y="103"/>
                  </a:lnTo>
                  <a:lnTo>
                    <a:pt x="441" y="103"/>
                  </a:lnTo>
                  <a:lnTo>
                    <a:pt x="419" y="81"/>
                  </a:lnTo>
                  <a:lnTo>
                    <a:pt x="395" y="63"/>
                  </a:lnTo>
                  <a:lnTo>
                    <a:pt x="372" y="46"/>
                  </a:lnTo>
                  <a:lnTo>
                    <a:pt x="345" y="31"/>
                  </a:lnTo>
                  <a:lnTo>
                    <a:pt x="318" y="19"/>
                  </a:lnTo>
                  <a:lnTo>
                    <a:pt x="289" y="11"/>
                  </a:lnTo>
                  <a:lnTo>
                    <a:pt x="260" y="4"/>
                  </a:lnTo>
                  <a:lnTo>
                    <a:pt x="230" y="2"/>
                  </a:lnTo>
                  <a:lnTo>
                    <a:pt x="230" y="2"/>
                  </a:lnTo>
                  <a:lnTo>
                    <a:pt x="211" y="0"/>
                  </a:lnTo>
                  <a:lnTo>
                    <a:pt x="211" y="0"/>
                  </a:lnTo>
                  <a:lnTo>
                    <a:pt x="183" y="2"/>
                  </a:lnTo>
                  <a:lnTo>
                    <a:pt x="156" y="5"/>
                  </a:lnTo>
                  <a:lnTo>
                    <a:pt x="129" y="12"/>
                  </a:lnTo>
                  <a:lnTo>
                    <a:pt x="102" y="21"/>
                  </a:lnTo>
                  <a:lnTo>
                    <a:pt x="76" y="32"/>
                  </a:lnTo>
                  <a:lnTo>
                    <a:pt x="51" y="46"/>
                  </a:lnTo>
                  <a:lnTo>
                    <a:pt x="27" y="63"/>
                  </a:lnTo>
                  <a:lnTo>
                    <a:pt x="6" y="81"/>
                  </a:lnTo>
                  <a:lnTo>
                    <a:pt x="6" y="81"/>
                  </a:lnTo>
                  <a:lnTo>
                    <a:pt x="2" y="86"/>
                  </a:lnTo>
                  <a:lnTo>
                    <a:pt x="0" y="92"/>
                  </a:lnTo>
                  <a:lnTo>
                    <a:pt x="2" y="98"/>
                  </a:lnTo>
                  <a:lnTo>
                    <a:pt x="6" y="103"/>
                  </a:lnTo>
                  <a:lnTo>
                    <a:pt x="33" y="1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3" name="Freeform 84"/>
            <p:cNvSpPr>
              <a:spLocks/>
            </p:cNvSpPr>
            <p:nvPr/>
          </p:nvSpPr>
          <p:spPr bwMode="auto">
            <a:xfrm>
              <a:off x="12801599" y="274638"/>
              <a:ext cx="196850" cy="87313"/>
            </a:xfrm>
            <a:custGeom>
              <a:avLst/>
              <a:gdLst/>
              <a:ahLst/>
              <a:cxnLst>
                <a:cxn ang="0">
                  <a:pos x="130" y="0"/>
                </a:cxn>
                <a:cxn ang="0">
                  <a:pos x="130" y="0"/>
                </a:cxn>
                <a:cxn ang="0">
                  <a:pos x="120" y="0"/>
                </a:cxn>
                <a:cxn ang="0">
                  <a:pos x="120" y="0"/>
                </a:cxn>
                <a:cxn ang="0">
                  <a:pos x="103" y="0"/>
                </a:cxn>
                <a:cxn ang="0">
                  <a:pos x="88" y="3"/>
                </a:cxn>
                <a:cxn ang="0">
                  <a:pos x="73" y="7"/>
                </a:cxn>
                <a:cxn ang="0">
                  <a:pos x="58" y="12"/>
                </a:cxn>
                <a:cxn ang="0">
                  <a:pos x="44" y="18"/>
                </a:cxn>
                <a:cxn ang="0">
                  <a:pos x="31" y="25"/>
                </a:cxn>
                <a:cxn ang="0">
                  <a:pos x="17" y="34"/>
                </a:cxn>
                <a:cxn ang="0">
                  <a:pos x="5" y="44"/>
                </a:cxn>
                <a:cxn ang="0">
                  <a:pos x="5" y="44"/>
                </a:cxn>
                <a:cxn ang="0">
                  <a:pos x="2" y="49"/>
                </a:cxn>
                <a:cxn ang="0">
                  <a:pos x="0" y="56"/>
                </a:cxn>
                <a:cxn ang="0">
                  <a:pos x="2" y="61"/>
                </a:cxn>
                <a:cxn ang="0">
                  <a:pos x="4" y="67"/>
                </a:cxn>
                <a:cxn ang="0">
                  <a:pos x="32" y="98"/>
                </a:cxn>
                <a:cxn ang="0">
                  <a:pos x="32" y="98"/>
                </a:cxn>
                <a:cxn ang="0">
                  <a:pos x="37" y="101"/>
                </a:cxn>
                <a:cxn ang="0">
                  <a:pos x="44" y="103"/>
                </a:cxn>
                <a:cxn ang="0">
                  <a:pos x="44" y="103"/>
                </a:cxn>
                <a:cxn ang="0">
                  <a:pos x="49" y="101"/>
                </a:cxn>
                <a:cxn ang="0">
                  <a:pos x="54" y="98"/>
                </a:cxn>
                <a:cxn ang="0">
                  <a:pos x="54" y="98"/>
                </a:cxn>
                <a:cxn ang="0">
                  <a:pos x="69" y="88"/>
                </a:cxn>
                <a:cxn ang="0">
                  <a:pos x="85" y="79"/>
                </a:cxn>
                <a:cxn ang="0">
                  <a:pos x="101" y="74"/>
                </a:cxn>
                <a:cxn ang="0">
                  <a:pos x="120" y="72"/>
                </a:cxn>
                <a:cxn ang="0">
                  <a:pos x="120" y="72"/>
                </a:cxn>
                <a:cxn ang="0">
                  <a:pos x="125" y="72"/>
                </a:cxn>
                <a:cxn ang="0">
                  <a:pos x="125" y="72"/>
                </a:cxn>
                <a:cxn ang="0">
                  <a:pos x="144" y="76"/>
                </a:cxn>
                <a:cxn ang="0">
                  <a:pos x="161" y="83"/>
                </a:cxn>
                <a:cxn ang="0">
                  <a:pos x="177" y="91"/>
                </a:cxn>
                <a:cxn ang="0">
                  <a:pos x="191" y="104"/>
                </a:cxn>
                <a:cxn ang="0">
                  <a:pos x="191" y="104"/>
                </a:cxn>
                <a:cxn ang="0">
                  <a:pos x="196" y="108"/>
                </a:cxn>
                <a:cxn ang="0">
                  <a:pos x="203" y="110"/>
                </a:cxn>
                <a:cxn ang="0">
                  <a:pos x="203" y="110"/>
                </a:cxn>
                <a:cxn ang="0">
                  <a:pos x="208" y="108"/>
                </a:cxn>
                <a:cxn ang="0">
                  <a:pos x="213" y="106"/>
                </a:cxn>
                <a:cxn ang="0">
                  <a:pos x="245" y="79"/>
                </a:cxn>
                <a:cxn ang="0">
                  <a:pos x="245" y="79"/>
                </a:cxn>
                <a:cxn ang="0">
                  <a:pos x="248" y="74"/>
                </a:cxn>
                <a:cxn ang="0">
                  <a:pos x="250" y="67"/>
                </a:cxn>
                <a:cxn ang="0">
                  <a:pos x="250" y="67"/>
                </a:cxn>
                <a:cxn ang="0">
                  <a:pos x="248" y="61"/>
                </a:cxn>
                <a:cxn ang="0">
                  <a:pos x="247" y="56"/>
                </a:cxn>
                <a:cxn ang="0">
                  <a:pos x="247" y="56"/>
                </a:cxn>
                <a:cxn ang="0">
                  <a:pos x="235" y="44"/>
                </a:cxn>
                <a:cxn ang="0">
                  <a:pos x="221" y="34"/>
                </a:cxn>
                <a:cxn ang="0">
                  <a:pos x="208" y="25"/>
                </a:cxn>
                <a:cxn ang="0">
                  <a:pos x="193" y="17"/>
                </a:cxn>
                <a:cxn ang="0">
                  <a:pos x="177" y="10"/>
                </a:cxn>
                <a:cxn ang="0">
                  <a:pos x="162" y="5"/>
                </a:cxn>
                <a:cxn ang="0">
                  <a:pos x="147" y="2"/>
                </a:cxn>
                <a:cxn ang="0">
                  <a:pos x="130" y="0"/>
                </a:cxn>
                <a:cxn ang="0">
                  <a:pos x="130" y="0"/>
                </a:cxn>
              </a:cxnLst>
              <a:rect l="0" t="0" r="r" b="b"/>
              <a:pathLst>
                <a:path w="250" h="110">
                  <a:moveTo>
                    <a:pt x="130" y="0"/>
                  </a:moveTo>
                  <a:lnTo>
                    <a:pt x="130" y="0"/>
                  </a:lnTo>
                  <a:lnTo>
                    <a:pt x="120" y="0"/>
                  </a:lnTo>
                  <a:lnTo>
                    <a:pt x="120" y="0"/>
                  </a:lnTo>
                  <a:lnTo>
                    <a:pt x="103" y="0"/>
                  </a:lnTo>
                  <a:lnTo>
                    <a:pt x="88" y="3"/>
                  </a:lnTo>
                  <a:lnTo>
                    <a:pt x="73" y="7"/>
                  </a:lnTo>
                  <a:lnTo>
                    <a:pt x="58" y="12"/>
                  </a:lnTo>
                  <a:lnTo>
                    <a:pt x="44" y="18"/>
                  </a:lnTo>
                  <a:lnTo>
                    <a:pt x="31" y="25"/>
                  </a:lnTo>
                  <a:lnTo>
                    <a:pt x="17" y="34"/>
                  </a:lnTo>
                  <a:lnTo>
                    <a:pt x="5" y="44"/>
                  </a:lnTo>
                  <a:lnTo>
                    <a:pt x="5" y="44"/>
                  </a:lnTo>
                  <a:lnTo>
                    <a:pt x="2" y="49"/>
                  </a:lnTo>
                  <a:lnTo>
                    <a:pt x="0" y="56"/>
                  </a:lnTo>
                  <a:lnTo>
                    <a:pt x="2" y="61"/>
                  </a:lnTo>
                  <a:lnTo>
                    <a:pt x="4" y="67"/>
                  </a:lnTo>
                  <a:lnTo>
                    <a:pt x="32" y="98"/>
                  </a:lnTo>
                  <a:lnTo>
                    <a:pt x="32" y="98"/>
                  </a:lnTo>
                  <a:lnTo>
                    <a:pt x="37" y="101"/>
                  </a:lnTo>
                  <a:lnTo>
                    <a:pt x="44" y="103"/>
                  </a:lnTo>
                  <a:lnTo>
                    <a:pt x="44" y="103"/>
                  </a:lnTo>
                  <a:lnTo>
                    <a:pt x="49" y="101"/>
                  </a:lnTo>
                  <a:lnTo>
                    <a:pt x="54" y="98"/>
                  </a:lnTo>
                  <a:lnTo>
                    <a:pt x="54" y="98"/>
                  </a:lnTo>
                  <a:lnTo>
                    <a:pt x="69" y="88"/>
                  </a:lnTo>
                  <a:lnTo>
                    <a:pt x="85" y="79"/>
                  </a:lnTo>
                  <a:lnTo>
                    <a:pt x="101" y="74"/>
                  </a:lnTo>
                  <a:lnTo>
                    <a:pt x="120" y="72"/>
                  </a:lnTo>
                  <a:lnTo>
                    <a:pt x="120" y="72"/>
                  </a:lnTo>
                  <a:lnTo>
                    <a:pt x="125" y="72"/>
                  </a:lnTo>
                  <a:lnTo>
                    <a:pt x="125" y="72"/>
                  </a:lnTo>
                  <a:lnTo>
                    <a:pt x="144" y="76"/>
                  </a:lnTo>
                  <a:lnTo>
                    <a:pt x="161" y="83"/>
                  </a:lnTo>
                  <a:lnTo>
                    <a:pt x="177" y="91"/>
                  </a:lnTo>
                  <a:lnTo>
                    <a:pt x="191" y="104"/>
                  </a:lnTo>
                  <a:lnTo>
                    <a:pt x="191" y="104"/>
                  </a:lnTo>
                  <a:lnTo>
                    <a:pt x="196" y="108"/>
                  </a:lnTo>
                  <a:lnTo>
                    <a:pt x="203" y="110"/>
                  </a:lnTo>
                  <a:lnTo>
                    <a:pt x="203" y="110"/>
                  </a:lnTo>
                  <a:lnTo>
                    <a:pt x="208" y="108"/>
                  </a:lnTo>
                  <a:lnTo>
                    <a:pt x="213" y="106"/>
                  </a:lnTo>
                  <a:lnTo>
                    <a:pt x="245" y="79"/>
                  </a:lnTo>
                  <a:lnTo>
                    <a:pt x="245" y="79"/>
                  </a:lnTo>
                  <a:lnTo>
                    <a:pt x="248" y="74"/>
                  </a:lnTo>
                  <a:lnTo>
                    <a:pt x="250" y="67"/>
                  </a:lnTo>
                  <a:lnTo>
                    <a:pt x="250" y="67"/>
                  </a:lnTo>
                  <a:lnTo>
                    <a:pt x="248" y="61"/>
                  </a:lnTo>
                  <a:lnTo>
                    <a:pt x="247" y="56"/>
                  </a:lnTo>
                  <a:lnTo>
                    <a:pt x="247" y="56"/>
                  </a:lnTo>
                  <a:lnTo>
                    <a:pt x="235" y="44"/>
                  </a:lnTo>
                  <a:lnTo>
                    <a:pt x="221" y="34"/>
                  </a:lnTo>
                  <a:lnTo>
                    <a:pt x="208" y="25"/>
                  </a:lnTo>
                  <a:lnTo>
                    <a:pt x="193" y="17"/>
                  </a:lnTo>
                  <a:lnTo>
                    <a:pt x="177" y="10"/>
                  </a:lnTo>
                  <a:lnTo>
                    <a:pt x="162" y="5"/>
                  </a:lnTo>
                  <a:lnTo>
                    <a:pt x="147" y="2"/>
                  </a:lnTo>
                  <a:lnTo>
                    <a:pt x="130" y="0"/>
                  </a:lnTo>
                  <a:lnTo>
                    <a:pt x="13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4" name="Freeform 85"/>
            <p:cNvSpPr>
              <a:spLocks noEditPoints="1"/>
            </p:cNvSpPr>
            <p:nvPr/>
          </p:nvSpPr>
          <p:spPr bwMode="auto">
            <a:xfrm>
              <a:off x="12457113" y="398462"/>
              <a:ext cx="898525" cy="639763"/>
            </a:xfrm>
            <a:custGeom>
              <a:avLst/>
              <a:gdLst/>
              <a:ahLst/>
              <a:cxnLst>
                <a:cxn ang="0">
                  <a:pos x="605" y="804"/>
                </a:cxn>
                <a:cxn ang="0">
                  <a:pos x="592" y="771"/>
                </a:cxn>
                <a:cxn ang="0">
                  <a:pos x="582" y="742"/>
                </a:cxn>
                <a:cxn ang="0">
                  <a:pos x="583" y="713"/>
                </a:cxn>
                <a:cxn ang="0">
                  <a:pos x="583" y="707"/>
                </a:cxn>
                <a:cxn ang="0">
                  <a:pos x="120" y="707"/>
                </a:cxn>
                <a:cxn ang="0">
                  <a:pos x="103" y="700"/>
                </a:cxn>
                <a:cxn ang="0">
                  <a:pos x="96" y="683"/>
                </a:cxn>
                <a:cxn ang="0">
                  <a:pos x="96" y="120"/>
                </a:cxn>
                <a:cxn ang="0">
                  <a:pos x="103" y="103"/>
                </a:cxn>
                <a:cxn ang="0">
                  <a:pos x="120" y="96"/>
                </a:cxn>
                <a:cxn ang="0">
                  <a:pos x="936" y="96"/>
                </a:cxn>
                <a:cxn ang="0">
                  <a:pos x="953" y="103"/>
                </a:cxn>
                <a:cxn ang="0">
                  <a:pos x="960" y="120"/>
                </a:cxn>
                <a:cxn ang="0">
                  <a:pos x="990" y="661"/>
                </a:cxn>
                <a:cxn ang="0">
                  <a:pos x="998" y="664"/>
                </a:cxn>
                <a:cxn ang="0">
                  <a:pos x="1014" y="675"/>
                </a:cxn>
                <a:cxn ang="0">
                  <a:pos x="1024" y="690"/>
                </a:cxn>
                <a:cxn ang="0">
                  <a:pos x="1029" y="707"/>
                </a:cxn>
                <a:cxn ang="0">
                  <a:pos x="1030" y="804"/>
                </a:cxn>
                <a:cxn ang="0">
                  <a:pos x="1089" y="804"/>
                </a:cxn>
                <a:cxn ang="0">
                  <a:pos x="1106" y="801"/>
                </a:cxn>
                <a:cxn ang="0">
                  <a:pos x="1120" y="793"/>
                </a:cxn>
                <a:cxn ang="0">
                  <a:pos x="1128" y="779"/>
                </a:cxn>
                <a:cxn ang="0">
                  <a:pos x="1132" y="762"/>
                </a:cxn>
                <a:cxn ang="0">
                  <a:pos x="1132" y="42"/>
                </a:cxn>
                <a:cxn ang="0">
                  <a:pos x="1128" y="25"/>
                </a:cxn>
                <a:cxn ang="0">
                  <a:pos x="1120" y="12"/>
                </a:cxn>
                <a:cxn ang="0">
                  <a:pos x="1106" y="3"/>
                </a:cxn>
                <a:cxn ang="0">
                  <a:pos x="1089" y="0"/>
                </a:cxn>
                <a:cxn ang="0">
                  <a:pos x="44" y="0"/>
                </a:cxn>
                <a:cxn ang="0">
                  <a:pos x="27" y="3"/>
                </a:cxn>
                <a:cxn ang="0">
                  <a:pos x="13" y="12"/>
                </a:cxn>
                <a:cxn ang="0">
                  <a:pos x="3" y="25"/>
                </a:cxn>
                <a:cxn ang="0">
                  <a:pos x="0" y="42"/>
                </a:cxn>
                <a:cxn ang="0">
                  <a:pos x="0" y="762"/>
                </a:cxn>
                <a:cxn ang="0">
                  <a:pos x="3" y="779"/>
                </a:cxn>
                <a:cxn ang="0">
                  <a:pos x="13" y="793"/>
                </a:cxn>
                <a:cxn ang="0">
                  <a:pos x="27" y="801"/>
                </a:cxn>
                <a:cxn ang="0">
                  <a:pos x="44" y="804"/>
                </a:cxn>
                <a:cxn ang="0">
                  <a:pos x="1015" y="384"/>
                </a:cxn>
                <a:cxn ang="0">
                  <a:pos x="1017" y="374"/>
                </a:cxn>
                <a:cxn ang="0">
                  <a:pos x="1030" y="362"/>
                </a:cxn>
                <a:cxn ang="0">
                  <a:pos x="1074" y="361"/>
                </a:cxn>
                <a:cxn ang="0">
                  <a:pos x="1084" y="362"/>
                </a:cxn>
                <a:cxn ang="0">
                  <a:pos x="1096" y="374"/>
                </a:cxn>
                <a:cxn ang="0">
                  <a:pos x="1098" y="418"/>
                </a:cxn>
                <a:cxn ang="0">
                  <a:pos x="1096" y="428"/>
                </a:cxn>
                <a:cxn ang="0">
                  <a:pos x="1084" y="442"/>
                </a:cxn>
                <a:cxn ang="0">
                  <a:pos x="1041" y="443"/>
                </a:cxn>
                <a:cxn ang="0">
                  <a:pos x="1030" y="442"/>
                </a:cxn>
                <a:cxn ang="0">
                  <a:pos x="1017" y="428"/>
                </a:cxn>
                <a:cxn ang="0">
                  <a:pos x="1015" y="384"/>
                </a:cxn>
              </a:cxnLst>
              <a:rect l="0" t="0" r="r" b="b"/>
              <a:pathLst>
                <a:path w="1132" h="804">
                  <a:moveTo>
                    <a:pt x="44" y="804"/>
                  </a:moveTo>
                  <a:lnTo>
                    <a:pt x="605" y="804"/>
                  </a:lnTo>
                  <a:lnTo>
                    <a:pt x="592" y="771"/>
                  </a:lnTo>
                  <a:lnTo>
                    <a:pt x="592" y="771"/>
                  </a:lnTo>
                  <a:lnTo>
                    <a:pt x="585" y="757"/>
                  </a:lnTo>
                  <a:lnTo>
                    <a:pt x="582" y="742"/>
                  </a:lnTo>
                  <a:lnTo>
                    <a:pt x="582" y="729"/>
                  </a:lnTo>
                  <a:lnTo>
                    <a:pt x="583" y="713"/>
                  </a:lnTo>
                  <a:lnTo>
                    <a:pt x="583" y="713"/>
                  </a:lnTo>
                  <a:lnTo>
                    <a:pt x="583" y="707"/>
                  </a:lnTo>
                  <a:lnTo>
                    <a:pt x="120" y="707"/>
                  </a:lnTo>
                  <a:lnTo>
                    <a:pt x="120" y="707"/>
                  </a:lnTo>
                  <a:lnTo>
                    <a:pt x="111" y="705"/>
                  </a:lnTo>
                  <a:lnTo>
                    <a:pt x="103" y="700"/>
                  </a:lnTo>
                  <a:lnTo>
                    <a:pt x="98" y="693"/>
                  </a:lnTo>
                  <a:lnTo>
                    <a:pt x="96" y="683"/>
                  </a:lnTo>
                  <a:lnTo>
                    <a:pt x="96" y="120"/>
                  </a:lnTo>
                  <a:lnTo>
                    <a:pt x="96" y="120"/>
                  </a:lnTo>
                  <a:lnTo>
                    <a:pt x="98" y="111"/>
                  </a:lnTo>
                  <a:lnTo>
                    <a:pt x="103" y="103"/>
                  </a:lnTo>
                  <a:lnTo>
                    <a:pt x="111" y="98"/>
                  </a:lnTo>
                  <a:lnTo>
                    <a:pt x="120" y="96"/>
                  </a:lnTo>
                  <a:lnTo>
                    <a:pt x="936" y="96"/>
                  </a:lnTo>
                  <a:lnTo>
                    <a:pt x="936" y="96"/>
                  </a:lnTo>
                  <a:lnTo>
                    <a:pt x="946" y="98"/>
                  </a:lnTo>
                  <a:lnTo>
                    <a:pt x="953" y="103"/>
                  </a:lnTo>
                  <a:lnTo>
                    <a:pt x="958" y="111"/>
                  </a:lnTo>
                  <a:lnTo>
                    <a:pt x="960" y="120"/>
                  </a:lnTo>
                  <a:lnTo>
                    <a:pt x="960" y="651"/>
                  </a:lnTo>
                  <a:lnTo>
                    <a:pt x="990" y="661"/>
                  </a:lnTo>
                  <a:lnTo>
                    <a:pt x="990" y="661"/>
                  </a:lnTo>
                  <a:lnTo>
                    <a:pt x="998" y="664"/>
                  </a:lnTo>
                  <a:lnTo>
                    <a:pt x="1007" y="670"/>
                  </a:lnTo>
                  <a:lnTo>
                    <a:pt x="1014" y="675"/>
                  </a:lnTo>
                  <a:lnTo>
                    <a:pt x="1019" y="681"/>
                  </a:lnTo>
                  <a:lnTo>
                    <a:pt x="1024" y="690"/>
                  </a:lnTo>
                  <a:lnTo>
                    <a:pt x="1027" y="698"/>
                  </a:lnTo>
                  <a:lnTo>
                    <a:pt x="1029" y="707"/>
                  </a:lnTo>
                  <a:lnTo>
                    <a:pt x="1030" y="717"/>
                  </a:lnTo>
                  <a:lnTo>
                    <a:pt x="1030" y="804"/>
                  </a:lnTo>
                  <a:lnTo>
                    <a:pt x="1089" y="804"/>
                  </a:lnTo>
                  <a:lnTo>
                    <a:pt x="1089" y="804"/>
                  </a:lnTo>
                  <a:lnTo>
                    <a:pt x="1098" y="803"/>
                  </a:lnTo>
                  <a:lnTo>
                    <a:pt x="1106" y="801"/>
                  </a:lnTo>
                  <a:lnTo>
                    <a:pt x="1113" y="798"/>
                  </a:lnTo>
                  <a:lnTo>
                    <a:pt x="1120" y="793"/>
                  </a:lnTo>
                  <a:lnTo>
                    <a:pt x="1125" y="786"/>
                  </a:lnTo>
                  <a:lnTo>
                    <a:pt x="1128" y="779"/>
                  </a:lnTo>
                  <a:lnTo>
                    <a:pt x="1132" y="771"/>
                  </a:lnTo>
                  <a:lnTo>
                    <a:pt x="1132" y="762"/>
                  </a:lnTo>
                  <a:lnTo>
                    <a:pt x="1132" y="42"/>
                  </a:lnTo>
                  <a:lnTo>
                    <a:pt x="1132" y="42"/>
                  </a:lnTo>
                  <a:lnTo>
                    <a:pt x="1132" y="34"/>
                  </a:lnTo>
                  <a:lnTo>
                    <a:pt x="1128" y="25"/>
                  </a:lnTo>
                  <a:lnTo>
                    <a:pt x="1125" y="18"/>
                  </a:lnTo>
                  <a:lnTo>
                    <a:pt x="1120" y="12"/>
                  </a:lnTo>
                  <a:lnTo>
                    <a:pt x="1113" y="7"/>
                  </a:lnTo>
                  <a:lnTo>
                    <a:pt x="1106" y="3"/>
                  </a:lnTo>
                  <a:lnTo>
                    <a:pt x="1098" y="0"/>
                  </a:lnTo>
                  <a:lnTo>
                    <a:pt x="1089" y="0"/>
                  </a:lnTo>
                  <a:lnTo>
                    <a:pt x="44" y="0"/>
                  </a:lnTo>
                  <a:lnTo>
                    <a:pt x="44" y="0"/>
                  </a:lnTo>
                  <a:lnTo>
                    <a:pt x="33" y="0"/>
                  </a:lnTo>
                  <a:lnTo>
                    <a:pt x="27" y="3"/>
                  </a:lnTo>
                  <a:lnTo>
                    <a:pt x="18" y="7"/>
                  </a:lnTo>
                  <a:lnTo>
                    <a:pt x="13" y="12"/>
                  </a:lnTo>
                  <a:lnTo>
                    <a:pt x="8" y="18"/>
                  </a:lnTo>
                  <a:lnTo>
                    <a:pt x="3" y="25"/>
                  </a:lnTo>
                  <a:lnTo>
                    <a:pt x="1" y="34"/>
                  </a:lnTo>
                  <a:lnTo>
                    <a:pt x="0" y="42"/>
                  </a:lnTo>
                  <a:lnTo>
                    <a:pt x="0" y="762"/>
                  </a:lnTo>
                  <a:lnTo>
                    <a:pt x="0" y="762"/>
                  </a:lnTo>
                  <a:lnTo>
                    <a:pt x="1" y="771"/>
                  </a:lnTo>
                  <a:lnTo>
                    <a:pt x="3" y="779"/>
                  </a:lnTo>
                  <a:lnTo>
                    <a:pt x="8" y="786"/>
                  </a:lnTo>
                  <a:lnTo>
                    <a:pt x="13" y="793"/>
                  </a:lnTo>
                  <a:lnTo>
                    <a:pt x="18" y="798"/>
                  </a:lnTo>
                  <a:lnTo>
                    <a:pt x="27" y="801"/>
                  </a:lnTo>
                  <a:lnTo>
                    <a:pt x="33" y="803"/>
                  </a:lnTo>
                  <a:lnTo>
                    <a:pt x="44" y="804"/>
                  </a:lnTo>
                  <a:lnTo>
                    <a:pt x="44" y="804"/>
                  </a:lnTo>
                  <a:close/>
                  <a:moveTo>
                    <a:pt x="1015" y="384"/>
                  </a:moveTo>
                  <a:lnTo>
                    <a:pt x="1015" y="384"/>
                  </a:lnTo>
                  <a:lnTo>
                    <a:pt x="1017" y="374"/>
                  </a:lnTo>
                  <a:lnTo>
                    <a:pt x="1022" y="368"/>
                  </a:lnTo>
                  <a:lnTo>
                    <a:pt x="1030" y="362"/>
                  </a:lnTo>
                  <a:lnTo>
                    <a:pt x="1041" y="361"/>
                  </a:lnTo>
                  <a:lnTo>
                    <a:pt x="1074" y="361"/>
                  </a:lnTo>
                  <a:lnTo>
                    <a:pt x="1074" y="361"/>
                  </a:lnTo>
                  <a:lnTo>
                    <a:pt x="1084" y="362"/>
                  </a:lnTo>
                  <a:lnTo>
                    <a:pt x="1091" y="368"/>
                  </a:lnTo>
                  <a:lnTo>
                    <a:pt x="1096" y="374"/>
                  </a:lnTo>
                  <a:lnTo>
                    <a:pt x="1098" y="384"/>
                  </a:lnTo>
                  <a:lnTo>
                    <a:pt x="1098" y="418"/>
                  </a:lnTo>
                  <a:lnTo>
                    <a:pt x="1098" y="418"/>
                  </a:lnTo>
                  <a:lnTo>
                    <a:pt x="1096" y="428"/>
                  </a:lnTo>
                  <a:lnTo>
                    <a:pt x="1091" y="437"/>
                  </a:lnTo>
                  <a:lnTo>
                    <a:pt x="1084" y="442"/>
                  </a:lnTo>
                  <a:lnTo>
                    <a:pt x="1074" y="443"/>
                  </a:lnTo>
                  <a:lnTo>
                    <a:pt x="1041" y="443"/>
                  </a:lnTo>
                  <a:lnTo>
                    <a:pt x="1041" y="443"/>
                  </a:lnTo>
                  <a:lnTo>
                    <a:pt x="1030" y="442"/>
                  </a:lnTo>
                  <a:lnTo>
                    <a:pt x="1022" y="437"/>
                  </a:lnTo>
                  <a:lnTo>
                    <a:pt x="1017" y="428"/>
                  </a:lnTo>
                  <a:lnTo>
                    <a:pt x="1015" y="418"/>
                  </a:lnTo>
                  <a:lnTo>
                    <a:pt x="1015" y="38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5" name="Freeform 86"/>
            <p:cNvSpPr>
              <a:spLocks/>
            </p:cNvSpPr>
            <p:nvPr/>
          </p:nvSpPr>
          <p:spPr bwMode="auto">
            <a:xfrm>
              <a:off x="12592051" y="544513"/>
              <a:ext cx="209551" cy="165100"/>
            </a:xfrm>
            <a:custGeom>
              <a:avLst/>
              <a:gdLst/>
              <a:ahLst/>
              <a:cxnLst>
                <a:cxn ang="0">
                  <a:pos x="253" y="207"/>
                </a:cxn>
                <a:cxn ang="0">
                  <a:pos x="253" y="207"/>
                </a:cxn>
                <a:cxn ang="0">
                  <a:pos x="258" y="207"/>
                </a:cxn>
                <a:cxn ang="0">
                  <a:pos x="262" y="204"/>
                </a:cxn>
                <a:cxn ang="0">
                  <a:pos x="265" y="200"/>
                </a:cxn>
                <a:cxn ang="0">
                  <a:pos x="265" y="195"/>
                </a:cxn>
                <a:cxn ang="0">
                  <a:pos x="265" y="11"/>
                </a:cxn>
                <a:cxn ang="0">
                  <a:pos x="265" y="11"/>
                </a:cxn>
                <a:cxn ang="0">
                  <a:pos x="265" y="8"/>
                </a:cxn>
                <a:cxn ang="0">
                  <a:pos x="262" y="3"/>
                </a:cxn>
                <a:cxn ang="0">
                  <a:pos x="258" y="1"/>
                </a:cxn>
                <a:cxn ang="0">
                  <a:pos x="253" y="0"/>
                </a:cxn>
                <a:cxn ang="0">
                  <a:pos x="14" y="0"/>
                </a:cxn>
                <a:cxn ang="0">
                  <a:pos x="14" y="0"/>
                </a:cxn>
                <a:cxn ang="0">
                  <a:pos x="9" y="1"/>
                </a:cxn>
                <a:cxn ang="0">
                  <a:pos x="3" y="3"/>
                </a:cxn>
                <a:cxn ang="0">
                  <a:pos x="2" y="8"/>
                </a:cxn>
                <a:cxn ang="0">
                  <a:pos x="0" y="11"/>
                </a:cxn>
                <a:cxn ang="0">
                  <a:pos x="0" y="195"/>
                </a:cxn>
                <a:cxn ang="0">
                  <a:pos x="0" y="195"/>
                </a:cxn>
                <a:cxn ang="0">
                  <a:pos x="2" y="200"/>
                </a:cxn>
                <a:cxn ang="0">
                  <a:pos x="3" y="204"/>
                </a:cxn>
                <a:cxn ang="0">
                  <a:pos x="9" y="207"/>
                </a:cxn>
                <a:cxn ang="0">
                  <a:pos x="14" y="207"/>
                </a:cxn>
                <a:cxn ang="0">
                  <a:pos x="253" y="207"/>
                </a:cxn>
              </a:cxnLst>
              <a:rect l="0" t="0" r="r" b="b"/>
              <a:pathLst>
                <a:path w="265" h="207">
                  <a:moveTo>
                    <a:pt x="253" y="207"/>
                  </a:moveTo>
                  <a:lnTo>
                    <a:pt x="253" y="207"/>
                  </a:lnTo>
                  <a:lnTo>
                    <a:pt x="258" y="207"/>
                  </a:lnTo>
                  <a:lnTo>
                    <a:pt x="262" y="204"/>
                  </a:lnTo>
                  <a:lnTo>
                    <a:pt x="265" y="200"/>
                  </a:lnTo>
                  <a:lnTo>
                    <a:pt x="265" y="195"/>
                  </a:lnTo>
                  <a:lnTo>
                    <a:pt x="265" y="11"/>
                  </a:lnTo>
                  <a:lnTo>
                    <a:pt x="265" y="11"/>
                  </a:lnTo>
                  <a:lnTo>
                    <a:pt x="265" y="8"/>
                  </a:lnTo>
                  <a:lnTo>
                    <a:pt x="262" y="3"/>
                  </a:lnTo>
                  <a:lnTo>
                    <a:pt x="258" y="1"/>
                  </a:lnTo>
                  <a:lnTo>
                    <a:pt x="253" y="0"/>
                  </a:lnTo>
                  <a:lnTo>
                    <a:pt x="14" y="0"/>
                  </a:lnTo>
                  <a:lnTo>
                    <a:pt x="14" y="0"/>
                  </a:lnTo>
                  <a:lnTo>
                    <a:pt x="9" y="1"/>
                  </a:lnTo>
                  <a:lnTo>
                    <a:pt x="3" y="3"/>
                  </a:lnTo>
                  <a:lnTo>
                    <a:pt x="2" y="8"/>
                  </a:lnTo>
                  <a:lnTo>
                    <a:pt x="0" y="11"/>
                  </a:lnTo>
                  <a:lnTo>
                    <a:pt x="0" y="195"/>
                  </a:lnTo>
                  <a:lnTo>
                    <a:pt x="0" y="195"/>
                  </a:lnTo>
                  <a:lnTo>
                    <a:pt x="2" y="200"/>
                  </a:lnTo>
                  <a:lnTo>
                    <a:pt x="3" y="204"/>
                  </a:lnTo>
                  <a:lnTo>
                    <a:pt x="9" y="207"/>
                  </a:lnTo>
                  <a:lnTo>
                    <a:pt x="14" y="207"/>
                  </a:lnTo>
                  <a:lnTo>
                    <a:pt x="253" y="20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6" name="Freeform 87"/>
            <p:cNvSpPr>
              <a:spLocks/>
            </p:cNvSpPr>
            <p:nvPr/>
          </p:nvSpPr>
          <p:spPr bwMode="auto">
            <a:xfrm>
              <a:off x="12592051" y="755649"/>
              <a:ext cx="411164" cy="44450"/>
            </a:xfrm>
            <a:custGeom>
              <a:avLst/>
              <a:gdLst/>
              <a:ahLst/>
              <a:cxnLst>
                <a:cxn ang="0">
                  <a:pos x="518" y="0"/>
                </a:cxn>
                <a:cxn ang="0">
                  <a:pos x="0" y="0"/>
                </a:cxn>
                <a:cxn ang="0">
                  <a:pos x="0" y="55"/>
                </a:cxn>
                <a:cxn ang="0">
                  <a:pos x="493" y="55"/>
                </a:cxn>
                <a:cxn ang="0">
                  <a:pos x="493" y="55"/>
                </a:cxn>
                <a:cxn ang="0">
                  <a:pos x="494" y="38"/>
                </a:cxn>
                <a:cxn ang="0">
                  <a:pos x="499" y="23"/>
                </a:cxn>
                <a:cxn ang="0">
                  <a:pos x="508" y="11"/>
                </a:cxn>
                <a:cxn ang="0">
                  <a:pos x="518" y="0"/>
                </a:cxn>
                <a:cxn ang="0">
                  <a:pos x="518" y="0"/>
                </a:cxn>
              </a:cxnLst>
              <a:rect l="0" t="0" r="r" b="b"/>
              <a:pathLst>
                <a:path w="518" h="55">
                  <a:moveTo>
                    <a:pt x="518" y="0"/>
                  </a:moveTo>
                  <a:lnTo>
                    <a:pt x="0" y="0"/>
                  </a:lnTo>
                  <a:lnTo>
                    <a:pt x="0" y="55"/>
                  </a:lnTo>
                  <a:lnTo>
                    <a:pt x="493" y="55"/>
                  </a:lnTo>
                  <a:lnTo>
                    <a:pt x="493" y="55"/>
                  </a:lnTo>
                  <a:lnTo>
                    <a:pt x="494" y="38"/>
                  </a:lnTo>
                  <a:lnTo>
                    <a:pt x="499" y="23"/>
                  </a:lnTo>
                  <a:lnTo>
                    <a:pt x="508" y="11"/>
                  </a:lnTo>
                  <a:lnTo>
                    <a:pt x="518" y="0"/>
                  </a:lnTo>
                  <a:lnTo>
                    <a:pt x="51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7" name="Rectangle 88"/>
            <p:cNvSpPr>
              <a:spLocks noChangeArrowheads="1"/>
            </p:cNvSpPr>
            <p:nvPr/>
          </p:nvSpPr>
          <p:spPr bwMode="auto">
            <a:xfrm>
              <a:off x="12592051" y="850900"/>
              <a:ext cx="265112" cy="444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8" name="Rectangle 89"/>
            <p:cNvSpPr>
              <a:spLocks noChangeArrowheads="1"/>
            </p:cNvSpPr>
            <p:nvPr/>
          </p:nvSpPr>
          <p:spPr bwMode="auto">
            <a:xfrm>
              <a:off x="12847639" y="654050"/>
              <a:ext cx="298451" cy="42863"/>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9" name="Rectangle 90"/>
            <p:cNvSpPr>
              <a:spLocks noChangeArrowheads="1"/>
            </p:cNvSpPr>
            <p:nvPr/>
          </p:nvSpPr>
          <p:spPr bwMode="auto">
            <a:xfrm>
              <a:off x="12847639" y="557212"/>
              <a:ext cx="173038" cy="444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0" name="Freeform 91"/>
            <p:cNvSpPr>
              <a:spLocks/>
            </p:cNvSpPr>
            <p:nvPr/>
          </p:nvSpPr>
          <p:spPr bwMode="auto">
            <a:xfrm>
              <a:off x="12954001" y="773113"/>
              <a:ext cx="284163" cy="398463"/>
            </a:xfrm>
            <a:custGeom>
              <a:avLst/>
              <a:gdLst/>
              <a:ahLst/>
              <a:cxnLst>
                <a:cxn ang="0">
                  <a:pos x="286" y="503"/>
                </a:cxn>
                <a:cxn ang="0">
                  <a:pos x="290" y="501"/>
                </a:cxn>
                <a:cxn ang="0">
                  <a:pos x="295" y="496"/>
                </a:cxn>
                <a:cxn ang="0">
                  <a:pos x="296" y="471"/>
                </a:cxn>
                <a:cxn ang="0">
                  <a:pos x="296" y="466"/>
                </a:cxn>
                <a:cxn ang="0">
                  <a:pos x="350" y="421"/>
                </a:cxn>
                <a:cxn ang="0">
                  <a:pos x="354" y="417"/>
                </a:cxn>
                <a:cxn ang="0">
                  <a:pos x="359" y="409"/>
                </a:cxn>
                <a:cxn ang="0">
                  <a:pos x="359" y="334"/>
                </a:cxn>
                <a:cxn ang="0">
                  <a:pos x="359" y="247"/>
                </a:cxn>
                <a:cxn ang="0">
                  <a:pos x="355" y="238"/>
                </a:cxn>
                <a:cxn ang="0">
                  <a:pos x="349" y="233"/>
                </a:cxn>
                <a:cxn ang="0">
                  <a:pos x="195" y="184"/>
                </a:cxn>
                <a:cxn ang="0">
                  <a:pos x="192" y="181"/>
                </a:cxn>
                <a:cxn ang="0">
                  <a:pos x="192" y="34"/>
                </a:cxn>
                <a:cxn ang="0">
                  <a:pos x="192" y="33"/>
                </a:cxn>
                <a:cxn ang="0">
                  <a:pos x="188" y="21"/>
                </a:cxn>
                <a:cxn ang="0">
                  <a:pos x="182" y="11"/>
                </a:cxn>
                <a:cxn ang="0">
                  <a:pos x="172" y="4"/>
                </a:cxn>
                <a:cxn ang="0">
                  <a:pos x="160" y="0"/>
                </a:cxn>
                <a:cxn ang="0">
                  <a:pos x="118" y="0"/>
                </a:cxn>
                <a:cxn ang="0">
                  <a:pos x="106" y="4"/>
                </a:cxn>
                <a:cxn ang="0">
                  <a:pos x="94" y="11"/>
                </a:cxn>
                <a:cxn ang="0">
                  <a:pos x="86" y="21"/>
                </a:cxn>
                <a:cxn ang="0">
                  <a:pos x="82" y="34"/>
                </a:cxn>
                <a:cxn ang="0">
                  <a:pos x="81" y="38"/>
                </a:cxn>
                <a:cxn ang="0">
                  <a:pos x="82" y="159"/>
                </a:cxn>
                <a:cxn ang="0">
                  <a:pos x="82" y="237"/>
                </a:cxn>
                <a:cxn ang="0">
                  <a:pos x="82" y="280"/>
                </a:cxn>
                <a:cxn ang="0">
                  <a:pos x="79" y="287"/>
                </a:cxn>
                <a:cxn ang="0">
                  <a:pos x="72" y="291"/>
                </a:cxn>
                <a:cxn ang="0">
                  <a:pos x="72" y="291"/>
                </a:cxn>
                <a:cxn ang="0">
                  <a:pos x="65" y="287"/>
                </a:cxn>
                <a:cxn ang="0">
                  <a:pos x="62" y="280"/>
                </a:cxn>
                <a:cxn ang="0">
                  <a:pos x="62" y="218"/>
                </a:cxn>
                <a:cxn ang="0">
                  <a:pos x="55" y="216"/>
                </a:cxn>
                <a:cxn ang="0">
                  <a:pos x="48" y="216"/>
                </a:cxn>
                <a:cxn ang="0">
                  <a:pos x="30" y="221"/>
                </a:cxn>
                <a:cxn ang="0">
                  <a:pos x="16" y="230"/>
                </a:cxn>
                <a:cxn ang="0">
                  <a:pos x="8" y="237"/>
                </a:cxn>
                <a:cxn ang="0">
                  <a:pos x="0" y="259"/>
                </a:cxn>
                <a:cxn ang="0">
                  <a:pos x="6" y="279"/>
                </a:cxn>
                <a:cxn ang="0">
                  <a:pos x="64" y="415"/>
                </a:cxn>
                <a:cxn ang="0">
                  <a:pos x="123" y="461"/>
                </a:cxn>
                <a:cxn ang="0">
                  <a:pos x="126" y="471"/>
                </a:cxn>
                <a:cxn ang="0">
                  <a:pos x="126" y="493"/>
                </a:cxn>
                <a:cxn ang="0">
                  <a:pos x="129" y="500"/>
                </a:cxn>
                <a:cxn ang="0">
                  <a:pos x="136" y="503"/>
                </a:cxn>
              </a:cxnLst>
              <a:rect l="0" t="0" r="r" b="b"/>
              <a:pathLst>
                <a:path w="359" h="503">
                  <a:moveTo>
                    <a:pt x="136" y="503"/>
                  </a:moveTo>
                  <a:lnTo>
                    <a:pt x="286" y="503"/>
                  </a:lnTo>
                  <a:lnTo>
                    <a:pt x="286" y="503"/>
                  </a:lnTo>
                  <a:lnTo>
                    <a:pt x="290" y="501"/>
                  </a:lnTo>
                  <a:lnTo>
                    <a:pt x="293" y="500"/>
                  </a:lnTo>
                  <a:lnTo>
                    <a:pt x="295" y="496"/>
                  </a:lnTo>
                  <a:lnTo>
                    <a:pt x="296" y="493"/>
                  </a:lnTo>
                  <a:lnTo>
                    <a:pt x="296" y="471"/>
                  </a:lnTo>
                  <a:lnTo>
                    <a:pt x="296" y="471"/>
                  </a:lnTo>
                  <a:lnTo>
                    <a:pt x="296" y="466"/>
                  </a:lnTo>
                  <a:lnTo>
                    <a:pt x="300" y="463"/>
                  </a:lnTo>
                  <a:lnTo>
                    <a:pt x="350" y="421"/>
                  </a:lnTo>
                  <a:lnTo>
                    <a:pt x="350" y="421"/>
                  </a:lnTo>
                  <a:lnTo>
                    <a:pt x="354" y="417"/>
                  </a:lnTo>
                  <a:lnTo>
                    <a:pt x="357" y="414"/>
                  </a:lnTo>
                  <a:lnTo>
                    <a:pt x="359" y="409"/>
                  </a:lnTo>
                  <a:lnTo>
                    <a:pt x="359" y="404"/>
                  </a:lnTo>
                  <a:lnTo>
                    <a:pt x="359" y="334"/>
                  </a:lnTo>
                  <a:lnTo>
                    <a:pt x="359" y="247"/>
                  </a:lnTo>
                  <a:lnTo>
                    <a:pt x="359" y="247"/>
                  </a:lnTo>
                  <a:lnTo>
                    <a:pt x="359" y="243"/>
                  </a:lnTo>
                  <a:lnTo>
                    <a:pt x="355" y="238"/>
                  </a:lnTo>
                  <a:lnTo>
                    <a:pt x="354" y="235"/>
                  </a:lnTo>
                  <a:lnTo>
                    <a:pt x="349" y="233"/>
                  </a:lnTo>
                  <a:lnTo>
                    <a:pt x="330" y="227"/>
                  </a:lnTo>
                  <a:lnTo>
                    <a:pt x="195" y="184"/>
                  </a:lnTo>
                  <a:lnTo>
                    <a:pt x="195" y="184"/>
                  </a:lnTo>
                  <a:lnTo>
                    <a:pt x="192" y="181"/>
                  </a:lnTo>
                  <a:lnTo>
                    <a:pt x="192" y="178"/>
                  </a:lnTo>
                  <a:lnTo>
                    <a:pt x="192" y="34"/>
                  </a:lnTo>
                  <a:lnTo>
                    <a:pt x="192" y="33"/>
                  </a:lnTo>
                  <a:lnTo>
                    <a:pt x="192" y="33"/>
                  </a:lnTo>
                  <a:lnTo>
                    <a:pt x="190" y="26"/>
                  </a:lnTo>
                  <a:lnTo>
                    <a:pt x="188" y="21"/>
                  </a:lnTo>
                  <a:lnTo>
                    <a:pt x="185" y="16"/>
                  </a:lnTo>
                  <a:lnTo>
                    <a:pt x="182" y="11"/>
                  </a:lnTo>
                  <a:lnTo>
                    <a:pt x="177" y="7"/>
                  </a:lnTo>
                  <a:lnTo>
                    <a:pt x="172" y="4"/>
                  </a:lnTo>
                  <a:lnTo>
                    <a:pt x="167" y="2"/>
                  </a:lnTo>
                  <a:lnTo>
                    <a:pt x="160" y="0"/>
                  </a:lnTo>
                  <a:lnTo>
                    <a:pt x="118" y="0"/>
                  </a:lnTo>
                  <a:lnTo>
                    <a:pt x="118" y="0"/>
                  </a:lnTo>
                  <a:lnTo>
                    <a:pt x="111" y="2"/>
                  </a:lnTo>
                  <a:lnTo>
                    <a:pt x="106" y="4"/>
                  </a:lnTo>
                  <a:lnTo>
                    <a:pt x="99" y="7"/>
                  </a:lnTo>
                  <a:lnTo>
                    <a:pt x="94" y="11"/>
                  </a:lnTo>
                  <a:lnTo>
                    <a:pt x="89" y="16"/>
                  </a:lnTo>
                  <a:lnTo>
                    <a:pt x="86" y="21"/>
                  </a:lnTo>
                  <a:lnTo>
                    <a:pt x="84" y="27"/>
                  </a:lnTo>
                  <a:lnTo>
                    <a:pt x="82" y="34"/>
                  </a:lnTo>
                  <a:lnTo>
                    <a:pt x="82" y="34"/>
                  </a:lnTo>
                  <a:lnTo>
                    <a:pt x="81" y="38"/>
                  </a:lnTo>
                  <a:lnTo>
                    <a:pt x="81" y="159"/>
                  </a:lnTo>
                  <a:lnTo>
                    <a:pt x="82" y="159"/>
                  </a:lnTo>
                  <a:lnTo>
                    <a:pt x="82" y="237"/>
                  </a:lnTo>
                  <a:lnTo>
                    <a:pt x="82" y="237"/>
                  </a:lnTo>
                  <a:lnTo>
                    <a:pt x="82" y="280"/>
                  </a:lnTo>
                  <a:lnTo>
                    <a:pt x="82" y="280"/>
                  </a:lnTo>
                  <a:lnTo>
                    <a:pt x="81" y="284"/>
                  </a:lnTo>
                  <a:lnTo>
                    <a:pt x="79" y="287"/>
                  </a:lnTo>
                  <a:lnTo>
                    <a:pt x="75" y="289"/>
                  </a:lnTo>
                  <a:lnTo>
                    <a:pt x="72" y="291"/>
                  </a:lnTo>
                  <a:lnTo>
                    <a:pt x="72" y="291"/>
                  </a:lnTo>
                  <a:lnTo>
                    <a:pt x="72" y="291"/>
                  </a:lnTo>
                  <a:lnTo>
                    <a:pt x="67" y="289"/>
                  </a:lnTo>
                  <a:lnTo>
                    <a:pt x="65" y="287"/>
                  </a:lnTo>
                  <a:lnTo>
                    <a:pt x="62" y="284"/>
                  </a:lnTo>
                  <a:lnTo>
                    <a:pt x="62" y="280"/>
                  </a:lnTo>
                  <a:lnTo>
                    <a:pt x="62" y="237"/>
                  </a:lnTo>
                  <a:lnTo>
                    <a:pt x="62" y="218"/>
                  </a:lnTo>
                  <a:lnTo>
                    <a:pt x="62" y="218"/>
                  </a:lnTo>
                  <a:lnTo>
                    <a:pt x="55" y="216"/>
                  </a:lnTo>
                  <a:lnTo>
                    <a:pt x="48" y="216"/>
                  </a:lnTo>
                  <a:lnTo>
                    <a:pt x="48" y="216"/>
                  </a:lnTo>
                  <a:lnTo>
                    <a:pt x="40" y="218"/>
                  </a:lnTo>
                  <a:lnTo>
                    <a:pt x="30" y="221"/>
                  </a:lnTo>
                  <a:lnTo>
                    <a:pt x="16" y="230"/>
                  </a:lnTo>
                  <a:lnTo>
                    <a:pt x="16" y="230"/>
                  </a:lnTo>
                  <a:lnTo>
                    <a:pt x="8" y="237"/>
                  </a:lnTo>
                  <a:lnTo>
                    <a:pt x="8" y="237"/>
                  </a:lnTo>
                  <a:lnTo>
                    <a:pt x="3" y="247"/>
                  </a:lnTo>
                  <a:lnTo>
                    <a:pt x="0" y="259"/>
                  </a:lnTo>
                  <a:lnTo>
                    <a:pt x="1" y="269"/>
                  </a:lnTo>
                  <a:lnTo>
                    <a:pt x="6" y="279"/>
                  </a:lnTo>
                  <a:lnTo>
                    <a:pt x="28" y="334"/>
                  </a:lnTo>
                  <a:lnTo>
                    <a:pt x="64" y="415"/>
                  </a:lnTo>
                  <a:lnTo>
                    <a:pt x="123" y="461"/>
                  </a:lnTo>
                  <a:lnTo>
                    <a:pt x="123" y="461"/>
                  </a:lnTo>
                  <a:lnTo>
                    <a:pt x="126" y="466"/>
                  </a:lnTo>
                  <a:lnTo>
                    <a:pt x="126" y="471"/>
                  </a:lnTo>
                  <a:lnTo>
                    <a:pt x="126" y="493"/>
                  </a:lnTo>
                  <a:lnTo>
                    <a:pt x="126" y="493"/>
                  </a:lnTo>
                  <a:lnTo>
                    <a:pt x="128" y="496"/>
                  </a:lnTo>
                  <a:lnTo>
                    <a:pt x="129" y="500"/>
                  </a:lnTo>
                  <a:lnTo>
                    <a:pt x="133" y="501"/>
                  </a:lnTo>
                  <a:lnTo>
                    <a:pt x="136" y="503"/>
                  </a:lnTo>
                  <a:lnTo>
                    <a:pt x="136"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pic>
        <p:nvPicPr>
          <p:cNvPr id="14338" name="Picture 2" descr="http://img1.91huo.cn/ipad.sj/2010/09/19/numbers_tables33.jpg"/>
          <p:cNvPicPr>
            <a:picLocks noChangeAspect="1" noChangeArrowheads="1"/>
          </p:cNvPicPr>
          <p:nvPr/>
        </p:nvPicPr>
        <p:blipFill>
          <a:blip r:embed="rId2" cstate="print">
            <a:clrChange>
              <a:clrFrom>
                <a:srgbClr val="FFFFFF"/>
              </a:clrFrom>
              <a:clrTo>
                <a:srgbClr val="FFFFFF">
                  <a:alpha val="0"/>
                </a:srgbClr>
              </a:clrTo>
            </a:clrChange>
          </a:blip>
          <a:srcRect b="13666"/>
          <a:stretch>
            <a:fillRect/>
          </a:stretch>
        </p:blipFill>
        <p:spPr bwMode="auto">
          <a:xfrm>
            <a:off x="4060403" y="3380239"/>
            <a:ext cx="1013356" cy="1174376"/>
          </a:xfrm>
          <a:prstGeom prst="rect">
            <a:avLst/>
          </a:prstGeom>
          <a:solidFill>
            <a:schemeClr val="bg1"/>
          </a:solidFill>
        </p:spPr>
      </p:pic>
      <p:grpSp>
        <p:nvGrpSpPr>
          <p:cNvPr id="41" name="组合 307"/>
          <p:cNvGrpSpPr>
            <a:grpSpLocks noChangeAspect="1"/>
          </p:cNvGrpSpPr>
          <p:nvPr/>
        </p:nvGrpSpPr>
        <p:grpSpPr>
          <a:xfrm>
            <a:off x="1423639" y="3847513"/>
            <a:ext cx="380170" cy="413099"/>
            <a:chOff x="5699738" y="1078172"/>
            <a:chExt cx="1002734" cy="1089586"/>
          </a:xfrm>
          <a:solidFill>
            <a:schemeClr val="bg1">
              <a:lumMod val="50000"/>
            </a:schemeClr>
          </a:solidFill>
        </p:grpSpPr>
        <p:sp>
          <p:nvSpPr>
            <p:cNvPr id="42" name="Freeform 28"/>
            <p:cNvSpPr>
              <a:spLocks/>
            </p:cNvSpPr>
            <p:nvPr/>
          </p:nvSpPr>
          <p:spPr bwMode="auto">
            <a:xfrm>
              <a:off x="6023852" y="1573189"/>
              <a:ext cx="400050" cy="347663"/>
            </a:xfrm>
            <a:custGeom>
              <a:avLst/>
              <a:gdLst/>
              <a:ahLst/>
              <a:cxnLst>
                <a:cxn ang="0">
                  <a:pos x="7116" y="0"/>
                </a:cxn>
                <a:cxn ang="0">
                  <a:pos x="9012" y="0"/>
                </a:cxn>
                <a:cxn ang="0">
                  <a:pos x="9012" y="8289"/>
                </a:cxn>
                <a:cxn ang="0">
                  <a:pos x="16128" y="12381"/>
                </a:cxn>
                <a:cxn ang="0">
                  <a:pos x="15180" y="14016"/>
                </a:cxn>
                <a:cxn ang="0">
                  <a:pos x="7886" y="9821"/>
                </a:cxn>
                <a:cxn ang="0">
                  <a:pos x="948" y="13812"/>
                </a:cxn>
                <a:cxn ang="0">
                  <a:pos x="0" y="12177"/>
                </a:cxn>
                <a:cxn ang="0">
                  <a:pos x="7116" y="8084"/>
                </a:cxn>
                <a:cxn ang="0">
                  <a:pos x="7116" y="0"/>
                </a:cxn>
              </a:cxnLst>
              <a:rect l="0" t="0" r="r" b="b"/>
              <a:pathLst>
                <a:path w="16128" h="14016">
                  <a:moveTo>
                    <a:pt x="7116" y="0"/>
                  </a:moveTo>
                  <a:lnTo>
                    <a:pt x="9012" y="0"/>
                  </a:lnTo>
                  <a:lnTo>
                    <a:pt x="9012" y="8289"/>
                  </a:lnTo>
                  <a:lnTo>
                    <a:pt x="16128" y="12381"/>
                  </a:lnTo>
                  <a:lnTo>
                    <a:pt x="15180" y="14016"/>
                  </a:lnTo>
                  <a:lnTo>
                    <a:pt x="7886" y="9821"/>
                  </a:lnTo>
                  <a:lnTo>
                    <a:pt x="948" y="13812"/>
                  </a:lnTo>
                  <a:lnTo>
                    <a:pt x="0" y="12177"/>
                  </a:lnTo>
                  <a:lnTo>
                    <a:pt x="7116" y="8084"/>
                  </a:lnTo>
                  <a:lnTo>
                    <a:pt x="711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nvGrpSpPr>
            <p:cNvPr id="43" name="组合 264"/>
            <p:cNvGrpSpPr/>
            <p:nvPr/>
          </p:nvGrpSpPr>
          <p:grpSpPr>
            <a:xfrm>
              <a:off x="6054579" y="1078172"/>
              <a:ext cx="320346" cy="434493"/>
              <a:chOff x="4896805" y="3693132"/>
              <a:chExt cx="601339" cy="815610"/>
            </a:xfrm>
            <a:grpFill/>
          </p:grpSpPr>
          <p:sp>
            <p:nvSpPr>
              <p:cNvPr id="56" name="Freeform 104"/>
              <p:cNvSpPr>
                <a:spLocks/>
              </p:cNvSpPr>
              <p:nvPr/>
            </p:nvSpPr>
            <p:spPr bwMode="auto">
              <a:xfrm>
                <a:off x="5028132" y="3693132"/>
                <a:ext cx="338685" cy="338685"/>
              </a:xfrm>
              <a:custGeom>
                <a:avLst/>
                <a:gdLst/>
                <a:ahLst/>
                <a:cxnLst>
                  <a:cxn ang="0">
                    <a:pos x="98" y="50"/>
                  </a:cxn>
                  <a:cxn ang="0">
                    <a:pos x="98" y="50"/>
                  </a:cxn>
                  <a:cxn ang="0">
                    <a:pos x="98" y="60"/>
                  </a:cxn>
                  <a:cxn ang="0">
                    <a:pos x="94" y="68"/>
                  </a:cxn>
                  <a:cxn ang="0">
                    <a:pos x="90" y="76"/>
                  </a:cxn>
                  <a:cxn ang="0">
                    <a:pos x="84" y="84"/>
                  </a:cxn>
                  <a:cxn ang="0">
                    <a:pos x="76" y="90"/>
                  </a:cxn>
                  <a:cxn ang="0">
                    <a:pos x="68" y="94"/>
                  </a:cxn>
                  <a:cxn ang="0">
                    <a:pos x="58" y="98"/>
                  </a:cxn>
                  <a:cxn ang="0">
                    <a:pos x="48" y="98"/>
                  </a:cxn>
                  <a:cxn ang="0">
                    <a:pos x="48" y="98"/>
                  </a:cxn>
                  <a:cxn ang="0">
                    <a:pos x="38" y="98"/>
                  </a:cxn>
                  <a:cxn ang="0">
                    <a:pos x="30" y="94"/>
                  </a:cxn>
                  <a:cxn ang="0">
                    <a:pos x="22" y="90"/>
                  </a:cxn>
                  <a:cxn ang="0">
                    <a:pos x="14" y="84"/>
                  </a:cxn>
                  <a:cxn ang="0">
                    <a:pos x="8" y="76"/>
                  </a:cxn>
                  <a:cxn ang="0">
                    <a:pos x="4" y="68"/>
                  </a:cxn>
                  <a:cxn ang="0">
                    <a:pos x="0" y="60"/>
                  </a:cxn>
                  <a:cxn ang="0">
                    <a:pos x="0" y="50"/>
                  </a:cxn>
                  <a:cxn ang="0">
                    <a:pos x="0" y="50"/>
                  </a:cxn>
                  <a:cxn ang="0">
                    <a:pos x="0" y="40"/>
                  </a:cxn>
                  <a:cxn ang="0">
                    <a:pos x="4" y="30"/>
                  </a:cxn>
                  <a:cxn ang="0">
                    <a:pos x="8" y="22"/>
                  </a:cxn>
                  <a:cxn ang="0">
                    <a:pos x="14" y="14"/>
                  </a:cxn>
                  <a:cxn ang="0">
                    <a:pos x="22" y="8"/>
                  </a:cxn>
                  <a:cxn ang="0">
                    <a:pos x="30" y="4"/>
                  </a:cxn>
                  <a:cxn ang="0">
                    <a:pos x="38" y="0"/>
                  </a:cxn>
                  <a:cxn ang="0">
                    <a:pos x="48" y="0"/>
                  </a:cxn>
                  <a:cxn ang="0">
                    <a:pos x="48" y="0"/>
                  </a:cxn>
                  <a:cxn ang="0">
                    <a:pos x="58" y="0"/>
                  </a:cxn>
                  <a:cxn ang="0">
                    <a:pos x="68" y="4"/>
                  </a:cxn>
                  <a:cxn ang="0">
                    <a:pos x="76" y="8"/>
                  </a:cxn>
                  <a:cxn ang="0">
                    <a:pos x="84" y="14"/>
                  </a:cxn>
                  <a:cxn ang="0">
                    <a:pos x="90" y="22"/>
                  </a:cxn>
                  <a:cxn ang="0">
                    <a:pos x="94" y="30"/>
                  </a:cxn>
                  <a:cxn ang="0">
                    <a:pos x="98" y="40"/>
                  </a:cxn>
                  <a:cxn ang="0">
                    <a:pos x="98" y="50"/>
                  </a:cxn>
                  <a:cxn ang="0">
                    <a:pos x="98" y="50"/>
                  </a:cxn>
                </a:cxnLst>
                <a:rect l="0" t="0" r="r" b="b"/>
                <a:pathLst>
                  <a:path w="98" h="98">
                    <a:moveTo>
                      <a:pt x="98" y="50"/>
                    </a:moveTo>
                    <a:lnTo>
                      <a:pt x="98" y="50"/>
                    </a:lnTo>
                    <a:lnTo>
                      <a:pt x="98" y="60"/>
                    </a:lnTo>
                    <a:lnTo>
                      <a:pt x="94" y="68"/>
                    </a:lnTo>
                    <a:lnTo>
                      <a:pt x="90" y="76"/>
                    </a:lnTo>
                    <a:lnTo>
                      <a:pt x="84" y="84"/>
                    </a:lnTo>
                    <a:lnTo>
                      <a:pt x="76" y="90"/>
                    </a:lnTo>
                    <a:lnTo>
                      <a:pt x="68" y="94"/>
                    </a:lnTo>
                    <a:lnTo>
                      <a:pt x="58" y="98"/>
                    </a:lnTo>
                    <a:lnTo>
                      <a:pt x="48" y="98"/>
                    </a:lnTo>
                    <a:lnTo>
                      <a:pt x="48" y="98"/>
                    </a:lnTo>
                    <a:lnTo>
                      <a:pt x="38" y="98"/>
                    </a:lnTo>
                    <a:lnTo>
                      <a:pt x="30" y="94"/>
                    </a:lnTo>
                    <a:lnTo>
                      <a:pt x="22" y="90"/>
                    </a:lnTo>
                    <a:lnTo>
                      <a:pt x="14" y="84"/>
                    </a:lnTo>
                    <a:lnTo>
                      <a:pt x="8" y="76"/>
                    </a:lnTo>
                    <a:lnTo>
                      <a:pt x="4" y="68"/>
                    </a:lnTo>
                    <a:lnTo>
                      <a:pt x="0" y="60"/>
                    </a:lnTo>
                    <a:lnTo>
                      <a:pt x="0" y="50"/>
                    </a:lnTo>
                    <a:lnTo>
                      <a:pt x="0" y="50"/>
                    </a:lnTo>
                    <a:lnTo>
                      <a:pt x="0" y="40"/>
                    </a:lnTo>
                    <a:lnTo>
                      <a:pt x="4" y="30"/>
                    </a:lnTo>
                    <a:lnTo>
                      <a:pt x="8" y="22"/>
                    </a:lnTo>
                    <a:lnTo>
                      <a:pt x="14" y="14"/>
                    </a:lnTo>
                    <a:lnTo>
                      <a:pt x="22" y="8"/>
                    </a:lnTo>
                    <a:lnTo>
                      <a:pt x="30" y="4"/>
                    </a:lnTo>
                    <a:lnTo>
                      <a:pt x="38" y="0"/>
                    </a:lnTo>
                    <a:lnTo>
                      <a:pt x="48" y="0"/>
                    </a:lnTo>
                    <a:lnTo>
                      <a:pt x="48" y="0"/>
                    </a:lnTo>
                    <a:lnTo>
                      <a:pt x="58" y="0"/>
                    </a:lnTo>
                    <a:lnTo>
                      <a:pt x="68" y="4"/>
                    </a:lnTo>
                    <a:lnTo>
                      <a:pt x="76" y="8"/>
                    </a:lnTo>
                    <a:lnTo>
                      <a:pt x="84" y="14"/>
                    </a:lnTo>
                    <a:lnTo>
                      <a:pt x="90" y="22"/>
                    </a:lnTo>
                    <a:lnTo>
                      <a:pt x="94" y="30"/>
                    </a:lnTo>
                    <a:lnTo>
                      <a:pt x="98" y="40"/>
                    </a:lnTo>
                    <a:lnTo>
                      <a:pt x="98" y="50"/>
                    </a:lnTo>
                    <a:lnTo>
                      <a:pt x="98" y="5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7" name="Freeform 106"/>
              <p:cNvSpPr>
                <a:spLocks/>
              </p:cNvSpPr>
              <p:nvPr/>
            </p:nvSpPr>
            <p:spPr bwMode="auto">
              <a:xfrm>
                <a:off x="4896805" y="4066377"/>
                <a:ext cx="601339" cy="442365"/>
              </a:xfrm>
              <a:custGeom>
                <a:avLst/>
                <a:gdLst/>
                <a:ahLst/>
                <a:cxnLst>
                  <a:cxn ang="0">
                    <a:pos x="138" y="0"/>
                  </a:cxn>
                  <a:cxn ang="0">
                    <a:pos x="124" y="0"/>
                  </a:cxn>
                  <a:cxn ang="0">
                    <a:pos x="88" y="62"/>
                  </a:cxn>
                  <a:cxn ang="0">
                    <a:pos x="50" y="0"/>
                  </a:cxn>
                  <a:cxn ang="0">
                    <a:pos x="36" y="0"/>
                  </a:cxn>
                  <a:cxn ang="0">
                    <a:pos x="36" y="0"/>
                  </a:cxn>
                  <a:cxn ang="0">
                    <a:pos x="28" y="0"/>
                  </a:cxn>
                  <a:cxn ang="0">
                    <a:pos x="22" y="2"/>
                  </a:cxn>
                  <a:cxn ang="0">
                    <a:pos x="16" y="6"/>
                  </a:cxn>
                  <a:cxn ang="0">
                    <a:pos x="10" y="10"/>
                  </a:cxn>
                  <a:cxn ang="0">
                    <a:pos x="6" y="14"/>
                  </a:cxn>
                  <a:cxn ang="0">
                    <a:pos x="4" y="20"/>
                  </a:cxn>
                  <a:cxn ang="0">
                    <a:pos x="2" y="28"/>
                  </a:cxn>
                  <a:cxn ang="0">
                    <a:pos x="0" y="34"/>
                  </a:cxn>
                  <a:cxn ang="0">
                    <a:pos x="0" y="128"/>
                  </a:cxn>
                  <a:cxn ang="0">
                    <a:pos x="174" y="128"/>
                  </a:cxn>
                  <a:cxn ang="0">
                    <a:pos x="174" y="34"/>
                  </a:cxn>
                  <a:cxn ang="0">
                    <a:pos x="174" y="34"/>
                  </a:cxn>
                  <a:cxn ang="0">
                    <a:pos x="172" y="28"/>
                  </a:cxn>
                  <a:cxn ang="0">
                    <a:pos x="170" y="20"/>
                  </a:cxn>
                  <a:cxn ang="0">
                    <a:pos x="168" y="14"/>
                  </a:cxn>
                  <a:cxn ang="0">
                    <a:pos x="164" y="10"/>
                  </a:cxn>
                  <a:cxn ang="0">
                    <a:pos x="158" y="6"/>
                  </a:cxn>
                  <a:cxn ang="0">
                    <a:pos x="152" y="2"/>
                  </a:cxn>
                  <a:cxn ang="0">
                    <a:pos x="146" y="0"/>
                  </a:cxn>
                  <a:cxn ang="0">
                    <a:pos x="138" y="0"/>
                  </a:cxn>
                  <a:cxn ang="0">
                    <a:pos x="138" y="0"/>
                  </a:cxn>
                </a:cxnLst>
                <a:rect l="0" t="0" r="r" b="b"/>
                <a:pathLst>
                  <a:path w="174" h="128">
                    <a:moveTo>
                      <a:pt x="138" y="0"/>
                    </a:moveTo>
                    <a:lnTo>
                      <a:pt x="124" y="0"/>
                    </a:lnTo>
                    <a:lnTo>
                      <a:pt x="88" y="62"/>
                    </a:lnTo>
                    <a:lnTo>
                      <a:pt x="50" y="0"/>
                    </a:lnTo>
                    <a:lnTo>
                      <a:pt x="36" y="0"/>
                    </a:lnTo>
                    <a:lnTo>
                      <a:pt x="36" y="0"/>
                    </a:lnTo>
                    <a:lnTo>
                      <a:pt x="28" y="0"/>
                    </a:lnTo>
                    <a:lnTo>
                      <a:pt x="22" y="2"/>
                    </a:lnTo>
                    <a:lnTo>
                      <a:pt x="16" y="6"/>
                    </a:lnTo>
                    <a:lnTo>
                      <a:pt x="10" y="10"/>
                    </a:lnTo>
                    <a:lnTo>
                      <a:pt x="6" y="14"/>
                    </a:lnTo>
                    <a:lnTo>
                      <a:pt x="4" y="20"/>
                    </a:lnTo>
                    <a:lnTo>
                      <a:pt x="2" y="28"/>
                    </a:lnTo>
                    <a:lnTo>
                      <a:pt x="0" y="34"/>
                    </a:lnTo>
                    <a:lnTo>
                      <a:pt x="0" y="128"/>
                    </a:lnTo>
                    <a:lnTo>
                      <a:pt x="174" y="128"/>
                    </a:lnTo>
                    <a:lnTo>
                      <a:pt x="174" y="34"/>
                    </a:lnTo>
                    <a:lnTo>
                      <a:pt x="174" y="34"/>
                    </a:lnTo>
                    <a:lnTo>
                      <a:pt x="172" y="28"/>
                    </a:lnTo>
                    <a:lnTo>
                      <a:pt x="170" y="20"/>
                    </a:lnTo>
                    <a:lnTo>
                      <a:pt x="168" y="14"/>
                    </a:lnTo>
                    <a:lnTo>
                      <a:pt x="164" y="10"/>
                    </a:lnTo>
                    <a:lnTo>
                      <a:pt x="158" y="6"/>
                    </a:lnTo>
                    <a:lnTo>
                      <a:pt x="152" y="2"/>
                    </a:lnTo>
                    <a:lnTo>
                      <a:pt x="146" y="0"/>
                    </a:lnTo>
                    <a:lnTo>
                      <a:pt x="138" y="0"/>
                    </a:lnTo>
                    <a:lnTo>
                      <a:pt x="13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8" name="Freeform 107"/>
              <p:cNvSpPr>
                <a:spLocks/>
              </p:cNvSpPr>
              <p:nvPr/>
            </p:nvSpPr>
            <p:spPr bwMode="auto">
              <a:xfrm>
                <a:off x="5166371" y="4073289"/>
                <a:ext cx="62208" cy="131327"/>
              </a:xfrm>
              <a:custGeom>
                <a:avLst/>
                <a:gdLst/>
                <a:ahLst/>
                <a:cxnLst>
                  <a:cxn ang="0">
                    <a:pos x="18" y="38"/>
                  </a:cxn>
                  <a:cxn ang="0">
                    <a:pos x="18" y="38"/>
                  </a:cxn>
                  <a:cxn ang="0">
                    <a:pos x="8" y="0"/>
                  </a:cxn>
                  <a:cxn ang="0">
                    <a:pos x="0" y="38"/>
                  </a:cxn>
                  <a:cxn ang="0">
                    <a:pos x="0" y="38"/>
                  </a:cxn>
                  <a:cxn ang="0">
                    <a:pos x="18" y="38"/>
                  </a:cxn>
                </a:cxnLst>
                <a:rect l="0" t="0" r="r" b="b"/>
                <a:pathLst>
                  <a:path w="18" h="38">
                    <a:moveTo>
                      <a:pt x="18" y="38"/>
                    </a:moveTo>
                    <a:lnTo>
                      <a:pt x="18" y="38"/>
                    </a:lnTo>
                    <a:lnTo>
                      <a:pt x="8" y="0"/>
                    </a:lnTo>
                    <a:lnTo>
                      <a:pt x="0" y="38"/>
                    </a:lnTo>
                    <a:lnTo>
                      <a:pt x="0" y="38"/>
                    </a:lnTo>
                    <a:lnTo>
                      <a:pt x="1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9" name="Freeform 108"/>
              <p:cNvSpPr>
                <a:spLocks/>
              </p:cNvSpPr>
              <p:nvPr/>
            </p:nvSpPr>
            <p:spPr bwMode="auto">
              <a:xfrm>
                <a:off x="5166371" y="4204616"/>
                <a:ext cx="62208" cy="20736"/>
              </a:xfrm>
              <a:custGeom>
                <a:avLst/>
                <a:gdLst/>
                <a:ahLst/>
                <a:cxnLst>
                  <a:cxn ang="0">
                    <a:pos x="0" y="0"/>
                  </a:cxn>
                  <a:cxn ang="0">
                    <a:pos x="0" y="0"/>
                  </a:cxn>
                  <a:cxn ang="0">
                    <a:pos x="10" y="6"/>
                  </a:cxn>
                  <a:cxn ang="0">
                    <a:pos x="18" y="0"/>
                  </a:cxn>
                  <a:cxn ang="0">
                    <a:pos x="18" y="0"/>
                  </a:cxn>
                  <a:cxn ang="0">
                    <a:pos x="0" y="0"/>
                  </a:cxn>
                </a:cxnLst>
                <a:rect l="0" t="0" r="r" b="b"/>
                <a:pathLst>
                  <a:path w="18" h="6">
                    <a:moveTo>
                      <a:pt x="0" y="0"/>
                    </a:moveTo>
                    <a:lnTo>
                      <a:pt x="0" y="0"/>
                    </a:lnTo>
                    <a:lnTo>
                      <a:pt x="10" y="6"/>
                    </a:lnTo>
                    <a:lnTo>
                      <a:pt x="18" y="0"/>
                    </a:lnTo>
                    <a:lnTo>
                      <a:pt x="18"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60" name="Freeform 109"/>
              <p:cNvSpPr>
                <a:spLocks/>
              </p:cNvSpPr>
              <p:nvPr/>
            </p:nvSpPr>
            <p:spPr bwMode="auto">
              <a:xfrm>
                <a:off x="5187107" y="4066377"/>
                <a:ext cx="20736" cy="20736"/>
              </a:xfrm>
              <a:custGeom>
                <a:avLst/>
                <a:gdLst/>
                <a:ahLst/>
                <a:cxnLst>
                  <a:cxn ang="0">
                    <a:pos x="6" y="2"/>
                  </a:cxn>
                  <a:cxn ang="0">
                    <a:pos x="4" y="6"/>
                  </a:cxn>
                  <a:cxn ang="0">
                    <a:pos x="0" y="2"/>
                  </a:cxn>
                  <a:cxn ang="0">
                    <a:pos x="4" y="0"/>
                  </a:cxn>
                  <a:cxn ang="0">
                    <a:pos x="6" y="2"/>
                  </a:cxn>
                </a:cxnLst>
                <a:rect l="0" t="0" r="r" b="b"/>
                <a:pathLst>
                  <a:path w="6" h="6">
                    <a:moveTo>
                      <a:pt x="6" y="2"/>
                    </a:moveTo>
                    <a:lnTo>
                      <a:pt x="4" y="6"/>
                    </a:lnTo>
                    <a:lnTo>
                      <a:pt x="0" y="2"/>
                    </a:lnTo>
                    <a:lnTo>
                      <a:pt x="4" y="0"/>
                    </a:lnTo>
                    <a:lnTo>
                      <a:pt x="6"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44" name="组合 290"/>
            <p:cNvGrpSpPr/>
            <p:nvPr/>
          </p:nvGrpSpPr>
          <p:grpSpPr>
            <a:xfrm>
              <a:off x="5699738" y="1733265"/>
              <a:ext cx="320346" cy="434493"/>
              <a:chOff x="4896805" y="3693132"/>
              <a:chExt cx="601339" cy="815610"/>
            </a:xfrm>
            <a:grpFill/>
          </p:grpSpPr>
          <p:sp>
            <p:nvSpPr>
              <p:cNvPr id="51" name="Freeform 104"/>
              <p:cNvSpPr>
                <a:spLocks/>
              </p:cNvSpPr>
              <p:nvPr/>
            </p:nvSpPr>
            <p:spPr bwMode="auto">
              <a:xfrm>
                <a:off x="5028132" y="3693132"/>
                <a:ext cx="338685" cy="338685"/>
              </a:xfrm>
              <a:custGeom>
                <a:avLst/>
                <a:gdLst/>
                <a:ahLst/>
                <a:cxnLst>
                  <a:cxn ang="0">
                    <a:pos x="98" y="50"/>
                  </a:cxn>
                  <a:cxn ang="0">
                    <a:pos x="98" y="50"/>
                  </a:cxn>
                  <a:cxn ang="0">
                    <a:pos x="98" y="60"/>
                  </a:cxn>
                  <a:cxn ang="0">
                    <a:pos x="94" y="68"/>
                  </a:cxn>
                  <a:cxn ang="0">
                    <a:pos x="90" y="76"/>
                  </a:cxn>
                  <a:cxn ang="0">
                    <a:pos x="84" y="84"/>
                  </a:cxn>
                  <a:cxn ang="0">
                    <a:pos x="76" y="90"/>
                  </a:cxn>
                  <a:cxn ang="0">
                    <a:pos x="68" y="94"/>
                  </a:cxn>
                  <a:cxn ang="0">
                    <a:pos x="58" y="98"/>
                  </a:cxn>
                  <a:cxn ang="0">
                    <a:pos x="48" y="98"/>
                  </a:cxn>
                  <a:cxn ang="0">
                    <a:pos x="48" y="98"/>
                  </a:cxn>
                  <a:cxn ang="0">
                    <a:pos x="38" y="98"/>
                  </a:cxn>
                  <a:cxn ang="0">
                    <a:pos x="30" y="94"/>
                  </a:cxn>
                  <a:cxn ang="0">
                    <a:pos x="22" y="90"/>
                  </a:cxn>
                  <a:cxn ang="0">
                    <a:pos x="14" y="84"/>
                  </a:cxn>
                  <a:cxn ang="0">
                    <a:pos x="8" y="76"/>
                  </a:cxn>
                  <a:cxn ang="0">
                    <a:pos x="4" y="68"/>
                  </a:cxn>
                  <a:cxn ang="0">
                    <a:pos x="0" y="60"/>
                  </a:cxn>
                  <a:cxn ang="0">
                    <a:pos x="0" y="50"/>
                  </a:cxn>
                  <a:cxn ang="0">
                    <a:pos x="0" y="50"/>
                  </a:cxn>
                  <a:cxn ang="0">
                    <a:pos x="0" y="40"/>
                  </a:cxn>
                  <a:cxn ang="0">
                    <a:pos x="4" y="30"/>
                  </a:cxn>
                  <a:cxn ang="0">
                    <a:pos x="8" y="22"/>
                  </a:cxn>
                  <a:cxn ang="0">
                    <a:pos x="14" y="14"/>
                  </a:cxn>
                  <a:cxn ang="0">
                    <a:pos x="22" y="8"/>
                  </a:cxn>
                  <a:cxn ang="0">
                    <a:pos x="30" y="4"/>
                  </a:cxn>
                  <a:cxn ang="0">
                    <a:pos x="38" y="0"/>
                  </a:cxn>
                  <a:cxn ang="0">
                    <a:pos x="48" y="0"/>
                  </a:cxn>
                  <a:cxn ang="0">
                    <a:pos x="48" y="0"/>
                  </a:cxn>
                  <a:cxn ang="0">
                    <a:pos x="58" y="0"/>
                  </a:cxn>
                  <a:cxn ang="0">
                    <a:pos x="68" y="4"/>
                  </a:cxn>
                  <a:cxn ang="0">
                    <a:pos x="76" y="8"/>
                  </a:cxn>
                  <a:cxn ang="0">
                    <a:pos x="84" y="14"/>
                  </a:cxn>
                  <a:cxn ang="0">
                    <a:pos x="90" y="22"/>
                  </a:cxn>
                  <a:cxn ang="0">
                    <a:pos x="94" y="30"/>
                  </a:cxn>
                  <a:cxn ang="0">
                    <a:pos x="98" y="40"/>
                  </a:cxn>
                  <a:cxn ang="0">
                    <a:pos x="98" y="50"/>
                  </a:cxn>
                  <a:cxn ang="0">
                    <a:pos x="98" y="50"/>
                  </a:cxn>
                </a:cxnLst>
                <a:rect l="0" t="0" r="r" b="b"/>
                <a:pathLst>
                  <a:path w="98" h="98">
                    <a:moveTo>
                      <a:pt x="98" y="50"/>
                    </a:moveTo>
                    <a:lnTo>
                      <a:pt x="98" y="50"/>
                    </a:lnTo>
                    <a:lnTo>
                      <a:pt x="98" y="60"/>
                    </a:lnTo>
                    <a:lnTo>
                      <a:pt x="94" y="68"/>
                    </a:lnTo>
                    <a:lnTo>
                      <a:pt x="90" y="76"/>
                    </a:lnTo>
                    <a:lnTo>
                      <a:pt x="84" y="84"/>
                    </a:lnTo>
                    <a:lnTo>
                      <a:pt x="76" y="90"/>
                    </a:lnTo>
                    <a:lnTo>
                      <a:pt x="68" y="94"/>
                    </a:lnTo>
                    <a:lnTo>
                      <a:pt x="58" y="98"/>
                    </a:lnTo>
                    <a:lnTo>
                      <a:pt x="48" y="98"/>
                    </a:lnTo>
                    <a:lnTo>
                      <a:pt x="48" y="98"/>
                    </a:lnTo>
                    <a:lnTo>
                      <a:pt x="38" y="98"/>
                    </a:lnTo>
                    <a:lnTo>
                      <a:pt x="30" y="94"/>
                    </a:lnTo>
                    <a:lnTo>
                      <a:pt x="22" y="90"/>
                    </a:lnTo>
                    <a:lnTo>
                      <a:pt x="14" y="84"/>
                    </a:lnTo>
                    <a:lnTo>
                      <a:pt x="8" y="76"/>
                    </a:lnTo>
                    <a:lnTo>
                      <a:pt x="4" y="68"/>
                    </a:lnTo>
                    <a:lnTo>
                      <a:pt x="0" y="60"/>
                    </a:lnTo>
                    <a:lnTo>
                      <a:pt x="0" y="50"/>
                    </a:lnTo>
                    <a:lnTo>
                      <a:pt x="0" y="50"/>
                    </a:lnTo>
                    <a:lnTo>
                      <a:pt x="0" y="40"/>
                    </a:lnTo>
                    <a:lnTo>
                      <a:pt x="4" y="30"/>
                    </a:lnTo>
                    <a:lnTo>
                      <a:pt x="8" y="22"/>
                    </a:lnTo>
                    <a:lnTo>
                      <a:pt x="14" y="14"/>
                    </a:lnTo>
                    <a:lnTo>
                      <a:pt x="22" y="8"/>
                    </a:lnTo>
                    <a:lnTo>
                      <a:pt x="30" y="4"/>
                    </a:lnTo>
                    <a:lnTo>
                      <a:pt x="38" y="0"/>
                    </a:lnTo>
                    <a:lnTo>
                      <a:pt x="48" y="0"/>
                    </a:lnTo>
                    <a:lnTo>
                      <a:pt x="48" y="0"/>
                    </a:lnTo>
                    <a:lnTo>
                      <a:pt x="58" y="0"/>
                    </a:lnTo>
                    <a:lnTo>
                      <a:pt x="68" y="4"/>
                    </a:lnTo>
                    <a:lnTo>
                      <a:pt x="76" y="8"/>
                    </a:lnTo>
                    <a:lnTo>
                      <a:pt x="84" y="14"/>
                    </a:lnTo>
                    <a:lnTo>
                      <a:pt x="90" y="22"/>
                    </a:lnTo>
                    <a:lnTo>
                      <a:pt x="94" y="30"/>
                    </a:lnTo>
                    <a:lnTo>
                      <a:pt x="98" y="40"/>
                    </a:lnTo>
                    <a:lnTo>
                      <a:pt x="98" y="50"/>
                    </a:lnTo>
                    <a:lnTo>
                      <a:pt x="98" y="5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2" name="Freeform 106"/>
              <p:cNvSpPr>
                <a:spLocks/>
              </p:cNvSpPr>
              <p:nvPr/>
            </p:nvSpPr>
            <p:spPr bwMode="auto">
              <a:xfrm>
                <a:off x="4896805" y="4066377"/>
                <a:ext cx="601339" cy="442365"/>
              </a:xfrm>
              <a:custGeom>
                <a:avLst/>
                <a:gdLst/>
                <a:ahLst/>
                <a:cxnLst>
                  <a:cxn ang="0">
                    <a:pos x="138" y="0"/>
                  </a:cxn>
                  <a:cxn ang="0">
                    <a:pos x="124" y="0"/>
                  </a:cxn>
                  <a:cxn ang="0">
                    <a:pos x="88" y="62"/>
                  </a:cxn>
                  <a:cxn ang="0">
                    <a:pos x="50" y="0"/>
                  </a:cxn>
                  <a:cxn ang="0">
                    <a:pos x="36" y="0"/>
                  </a:cxn>
                  <a:cxn ang="0">
                    <a:pos x="36" y="0"/>
                  </a:cxn>
                  <a:cxn ang="0">
                    <a:pos x="28" y="0"/>
                  </a:cxn>
                  <a:cxn ang="0">
                    <a:pos x="22" y="2"/>
                  </a:cxn>
                  <a:cxn ang="0">
                    <a:pos x="16" y="6"/>
                  </a:cxn>
                  <a:cxn ang="0">
                    <a:pos x="10" y="10"/>
                  </a:cxn>
                  <a:cxn ang="0">
                    <a:pos x="6" y="14"/>
                  </a:cxn>
                  <a:cxn ang="0">
                    <a:pos x="4" y="20"/>
                  </a:cxn>
                  <a:cxn ang="0">
                    <a:pos x="2" y="28"/>
                  </a:cxn>
                  <a:cxn ang="0">
                    <a:pos x="0" y="34"/>
                  </a:cxn>
                  <a:cxn ang="0">
                    <a:pos x="0" y="128"/>
                  </a:cxn>
                  <a:cxn ang="0">
                    <a:pos x="174" y="128"/>
                  </a:cxn>
                  <a:cxn ang="0">
                    <a:pos x="174" y="34"/>
                  </a:cxn>
                  <a:cxn ang="0">
                    <a:pos x="174" y="34"/>
                  </a:cxn>
                  <a:cxn ang="0">
                    <a:pos x="172" y="28"/>
                  </a:cxn>
                  <a:cxn ang="0">
                    <a:pos x="170" y="20"/>
                  </a:cxn>
                  <a:cxn ang="0">
                    <a:pos x="168" y="14"/>
                  </a:cxn>
                  <a:cxn ang="0">
                    <a:pos x="164" y="10"/>
                  </a:cxn>
                  <a:cxn ang="0">
                    <a:pos x="158" y="6"/>
                  </a:cxn>
                  <a:cxn ang="0">
                    <a:pos x="152" y="2"/>
                  </a:cxn>
                  <a:cxn ang="0">
                    <a:pos x="146" y="0"/>
                  </a:cxn>
                  <a:cxn ang="0">
                    <a:pos x="138" y="0"/>
                  </a:cxn>
                  <a:cxn ang="0">
                    <a:pos x="138" y="0"/>
                  </a:cxn>
                </a:cxnLst>
                <a:rect l="0" t="0" r="r" b="b"/>
                <a:pathLst>
                  <a:path w="174" h="128">
                    <a:moveTo>
                      <a:pt x="138" y="0"/>
                    </a:moveTo>
                    <a:lnTo>
                      <a:pt x="124" y="0"/>
                    </a:lnTo>
                    <a:lnTo>
                      <a:pt x="88" y="62"/>
                    </a:lnTo>
                    <a:lnTo>
                      <a:pt x="50" y="0"/>
                    </a:lnTo>
                    <a:lnTo>
                      <a:pt x="36" y="0"/>
                    </a:lnTo>
                    <a:lnTo>
                      <a:pt x="36" y="0"/>
                    </a:lnTo>
                    <a:lnTo>
                      <a:pt x="28" y="0"/>
                    </a:lnTo>
                    <a:lnTo>
                      <a:pt x="22" y="2"/>
                    </a:lnTo>
                    <a:lnTo>
                      <a:pt x="16" y="6"/>
                    </a:lnTo>
                    <a:lnTo>
                      <a:pt x="10" y="10"/>
                    </a:lnTo>
                    <a:lnTo>
                      <a:pt x="6" y="14"/>
                    </a:lnTo>
                    <a:lnTo>
                      <a:pt x="4" y="20"/>
                    </a:lnTo>
                    <a:lnTo>
                      <a:pt x="2" y="28"/>
                    </a:lnTo>
                    <a:lnTo>
                      <a:pt x="0" y="34"/>
                    </a:lnTo>
                    <a:lnTo>
                      <a:pt x="0" y="128"/>
                    </a:lnTo>
                    <a:lnTo>
                      <a:pt x="174" y="128"/>
                    </a:lnTo>
                    <a:lnTo>
                      <a:pt x="174" y="34"/>
                    </a:lnTo>
                    <a:lnTo>
                      <a:pt x="174" y="34"/>
                    </a:lnTo>
                    <a:lnTo>
                      <a:pt x="172" y="28"/>
                    </a:lnTo>
                    <a:lnTo>
                      <a:pt x="170" y="20"/>
                    </a:lnTo>
                    <a:lnTo>
                      <a:pt x="168" y="14"/>
                    </a:lnTo>
                    <a:lnTo>
                      <a:pt x="164" y="10"/>
                    </a:lnTo>
                    <a:lnTo>
                      <a:pt x="158" y="6"/>
                    </a:lnTo>
                    <a:lnTo>
                      <a:pt x="152" y="2"/>
                    </a:lnTo>
                    <a:lnTo>
                      <a:pt x="146" y="0"/>
                    </a:lnTo>
                    <a:lnTo>
                      <a:pt x="138" y="0"/>
                    </a:lnTo>
                    <a:lnTo>
                      <a:pt x="13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3" name="Freeform 107"/>
              <p:cNvSpPr>
                <a:spLocks/>
              </p:cNvSpPr>
              <p:nvPr/>
            </p:nvSpPr>
            <p:spPr bwMode="auto">
              <a:xfrm>
                <a:off x="5166371" y="4073289"/>
                <a:ext cx="62208" cy="131327"/>
              </a:xfrm>
              <a:custGeom>
                <a:avLst/>
                <a:gdLst/>
                <a:ahLst/>
                <a:cxnLst>
                  <a:cxn ang="0">
                    <a:pos x="18" y="38"/>
                  </a:cxn>
                  <a:cxn ang="0">
                    <a:pos x="18" y="38"/>
                  </a:cxn>
                  <a:cxn ang="0">
                    <a:pos x="8" y="0"/>
                  </a:cxn>
                  <a:cxn ang="0">
                    <a:pos x="0" y="38"/>
                  </a:cxn>
                  <a:cxn ang="0">
                    <a:pos x="0" y="38"/>
                  </a:cxn>
                  <a:cxn ang="0">
                    <a:pos x="18" y="38"/>
                  </a:cxn>
                </a:cxnLst>
                <a:rect l="0" t="0" r="r" b="b"/>
                <a:pathLst>
                  <a:path w="18" h="38">
                    <a:moveTo>
                      <a:pt x="18" y="38"/>
                    </a:moveTo>
                    <a:lnTo>
                      <a:pt x="18" y="38"/>
                    </a:lnTo>
                    <a:lnTo>
                      <a:pt x="8" y="0"/>
                    </a:lnTo>
                    <a:lnTo>
                      <a:pt x="0" y="38"/>
                    </a:lnTo>
                    <a:lnTo>
                      <a:pt x="0" y="38"/>
                    </a:lnTo>
                    <a:lnTo>
                      <a:pt x="1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4" name="Freeform 108"/>
              <p:cNvSpPr>
                <a:spLocks/>
              </p:cNvSpPr>
              <p:nvPr/>
            </p:nvSpPr>
            <p:spPr bwMode="auto">
              <a:xfrm>
                <a:off x="5166371" y="4204616"/>
                <a:ext cx="62208" cy="20736"/>
              </a:xfrm>
              <a:custGeom>
                <a:avLst/>
                <a:gdLst/>
                <a:ahLst/>
                <a:cxnLst>
                  <a:cxn ang="0">
                    <a:pos x="0" y="0"/>
                  </a:cxn>
                  <a:cxn ang="0">
                    <a:pos x="0" y="0"/>
                  </a:cxn>
                  <a:cxn ang="0">
                    <a:pos x="10" y="6"/>
                  </a:cxn>
                  <a:cxn ang="0">
                    <a:pos x="18" y="0"/>
                  </a:cxn>
                  <a:cxn ang="0">
                    <a:pos x="18" y="0"/>
                  </a:cxn>
                  <a:cxn ang="0">
                    <a:pos x="0" y="0"/>
                  </a:cxn>
                </a:cxnLst>
                <a:rect l="0" t="0" r="r" b="b"/>
                <a:pathLst>
                  <a:path w="18" h="6">
                    <a:moveTo>
                      <a:pt x="0" y="0"/>
                    </a:moveTo>
                    <a:lnTo>
                      <a:pt x="0" y="0"/>
                    </a:lnTo>
                    <a:lnTo>
                      <a:pt x="10" y="6"/>
                    </a:lnTo>
                    <a:lnTo>
                      <a:pt x="18" y="0"/>
                    </a:lnTo>
                    <a:lnTo>
                      <a:pt x="18"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5" name="Freeform 109"/>
              <p:cNvSpPr>
                <a:spLocks/>
              </p:cNvSpPr>
              <p:nvPr/>
            </p:nvSpPr>
            <p:spPr bwMode="auto">
              <a:xfrm>
                <a:off x="5187107" y="4066377"/>
                <a:ext cx="20736" cy="20736"/>
              </a:xfrm>
              <a:custGeom>
                <a:avLst/>
                <a:gdLst/>
                <a:ahLst/>
                <a:cxnLst>
                  <a:cxn ang="0">
                    <a:pos x="6" y="2"/>
                  </a:cxn>
                  <a:cxn ang="0">
                    <a:pos x="4" y="6"/>
                  </a:cxn>
                  <a:cxn ang="0">
                    <a:pos x="0" y="2"/>
                  </a:cxn>
                  <a:cxn ang="0">
                    <a:pos x="4" y="0"/>
                  </a:cxn>
                  <a:cxn ang="0">
                    <a:pos x="6" y="2"/>
                  </a:cxn>
                </a:cxnLst>
                <a:rect l="0" t="0" r="r" b="b"/>
                <a:pathLst>
                  <a:path w="6" h="6">
                    <a:moveTo>
                      <a:pt x="6" y="2"/>
                    </a:moveTo>
                    <a:lnTo>
                      <a:pt x="4" y="6"/>
                    </a:lnTo>
                    <a:lnTo>
                      <a:pt x="0" y="2"/>
                    </a:lnTo>
                    <a:lnTo>
                      <a:pt x="4" y="0"/>
                    </a:lnTo>
                    <a:lnTo>
                      <a:pt x="6"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45" name="组合 297"/>
            <p:cNvGrpSpPr/>
            <p:nvPr/>
          </p:nvGrpSpPr>
          <p:grpSpPr>
            <a:xfrm>
              <a:off x="6382126" y="1733265"/>
              <a:ext cx="320346" cy="434493"/>
              <a:chOff x="4896805" y="3693132"/>
              <a:chExt cx="601339" cy="815610"/>
            </a:xfrm>
            <a:grpFill/>
          </p:grpSpPr>
          <p:sp>
            <p:nvSpPr>
              <p:cNvPr id="46" name="Freeform 104"/>
              <p:cNvSpPr>
                <a:spLocks/>
              </p:cNvSpPr>
              <p:nvPr/>
            </p:nvSpPr>
            <p:spPr bwMode="auto">
              <a:xfrm>
                <a:off x="5028132" y="3693132"/>
                <a:ext cx="338685" cy="338685"/>
              </a:xfrm>
              <a:custGeom>
                <a:avLst/>
                <a:gdLst/>
                <a:ahLst/>
                <a:cxnLst>
                  <a:cxn ang="0">
                    <a:pos x="98" y="50"/>
                  </a:cxn>
                  <a:cxn ang="0">
                    <a:pos x="98" y="50"/>
                  </a:cxn>
                  <a:cxn ang="0">
                    <a:pos x="98" y="60"/>
                  </a:cxn>
                  <a:cxn ang="0">
                    <a:pos x="94" y="68"/>
                  </a:cxn>
                  <a:cxn ang="0">
                    <a:pos x="90" y="76"/>
                  </a:cxn>
                  <a:cxn ang="0">
                    <a:pos x="84" y="84"/>
                  </a:cxn>
                  <a:cxn ang="0">
                    <a:pos x="76" y="90"/>
                  </a:cxn>
                  <a:cxn ang="0">
                    <a:pos x="68" y="94"/>
                  </a:cxn>
                  <a:cxn ang="0">
                    <a:pos x="58" y="98"/>
                  </a:cxn>
                  <a:cxn ang="0">
                    <a:pos x="48" y="98"/>
                  </a:cxn>
                  <a:cxn ang="0">
                    <a:pos x="48" y="98"/>
                  </a:cxn>
                  <a:cxn ang="0">
                    <a:pos x="38" y="98"/>
                  </a:cxn>
                  <a:cxn ang="0">
                    <a:pos x="30" y="94"/>
                  </a:cxn>
                  <a:cxn ang="0">
                    <a:pos x="22" y="90"/>
                  </a:cxn>
                  <a:cxn ang="0">
                    <a:pos x="14" y="84"/>
                  </a:cxn>
                  <a:cxn ang="0">
                    <a:pos x="8" y="76"/>
                  </a:cxn>
                  <a:cxn ang="0">
                    <a:pos x="4" y="68"/>
                  </a:cxn>
                  <a:cxn ang="0">
                    <a:pos x="0" y="60"/>
                  </a:cxn>
                  <a:cxn ang="0">
                    <a:pos x="0" y="50"/>
                  </a:cxn>
                  <a:cxn ang="0">
                    <a:pos x="0" y="50"/>
                  </a:cxn>
                  <a:cxn ang="0">
                    <a:pos x="0" y="40"/>
                  </a:cxn>
                  <a:cxn ang="0">
                    <a:pos x="4" y="30"/>
                  </a:cxn>
                  <a:cxn ang="0">
                    <a:pos x="8" y="22"/>
                  </a:cxn>
                  <a:cxn ang="0">
                    <a:pos x="14" y="14"/>
                  </a:cxn>
                  <a:cxn ang="0">
                    <a:pos x="22" y="8"/>
                  </a:cxn>
                  <a:cxn ang="0">
                    <a:pos x="30" y="4"/>
                  </a:cxn>
                  <a:cxn ang="0">
                    <a:pos x="38" y="0"/>
                  </a:cxn>
                  <a:cxn ang="0">
                    <a:pos x="48" y="0"/>
                  </a:cxn>
                  <a:cxn ang="0">
                    <a:pos x="48" y="0"/>
                  </a:cxn>
                  <a:cxn ang="0">
                    <a:pos x="58" y="0"/>
                  </a:cxn>
                  <a:cxn ang="0">
                    <a:pos x="68" y="4"/>
                  </a:cxn>
                  <a:cxn ang="0">
                    <a:pos x="76" y="8"/>
                  </a:cxn>
                  <a:cxn ang="0">
                    <a:pos x="84" y="14"/>
                  </a:cxn>
                  <a:cxn ang="0">
                    <a:pos x="90" y="22"/>
                  </a:cxn>
                  <a:cxn ang="0">
                    <a:pos x="94" y="30"/>
                  </a:cxn>
                  <a:cxn ang="0">
                    <a:pos x="98" y="40"/>
                  </a:cxn>
                  <a:cxn ang="0">
                    <a:pos x="98" y="50"/>
                  </a:cxn>
                  <a:cxn ang="0">
                    <a:pos x="98" y="50"/>
                  </a:cxn>
                </a:cxnLst>
                <a:rect l="0" t="0" r="r" b="b"/>
                <a:pathLst>
                  <a:path w="98" h="98">
                    <a:moveTo>
                      <a:pt x="98" y="50"/>
                    </a:moveTo>
                    <a:lnTo>
                      <a:pt x="98" y="50"/>
                    </a:lnTo>
                    <a:lnTo>
                      <a:pt x="98" y="60"/>
                    </a:lnTo>
                    <a:lnTo>
                      <a:pt x="94" y="68"/>
                    </a:lnTo>
                    <a:lnTo>
                      <a:pt x="90" y="76"/>
                    </a:lnTo>
                    <a:lnTo>
                      <a:pt x="84" y="84"/>
                    </a:lnTo>
                    <a:lnTo>
                      <a:pt x="76" y="90"/>
                    </a:lnTo>
                    <a:lnTo>
                      <a:pt x="68" y="94"/>
                    </a:lnTo>
                    <a:lnTo>
                      <a:pt x="58" y="98"/>
                    </a:lnTo>
                    <a:lnTo>
                      <a:pt x="48" y="98"/>
                    </a:lnTo>
                    <a:lnTo>
                      <a:pt x="48" y="98"/>
                    </a:lnTo>
                    <a:lnTo>
                      <a:pt x="38" y="98"/>
                    </a:lnTo>
                    <a:lnTo>
                      <a:pt x="30" y="94"/>
                    </a:lnTo>
                    <a:lnTo>
                      <a:pt x="22" y="90"/>
                    </a:lnTo>
                    <a:lnTo>
                      <a:pt x="14" y="84"/>
                    </a:lnTo>
                    <a:lnTo>
                      <a:pt x="8" y="76"/>
                    </a:lnTo>
                    <a:lnTo>
                      <a:pt x="4" y="68"/>
                    </a:lnTo>
                    <a:lnTo>
                      <a:pt x="0" y="60"/>
                    </a:lnTo>
                    <a:lnTo>
                      <a:pt x="0" y="50"/>
                    </a:lnTo>
                    <a:lnTo>
                      <a:pt x="0" y="50"/>
                    </a:lnTo>
                    <a:lnTo>
                      <a:pt x="0" y="40"/>
                    </a:lnTo>
                    <a:lnTo>
                      <a:pt x="4" y="30"/>
                    </a:lnTo>
                    <a:lnTo>
                      <a:pt x="8" y="22"/>
                    </a:lnTo>
                    <a:lnTo>
                      <a:pt x="14" y="14"/>
                    </a:lnTo>
                    <a:lnTo>
                      <a:pt x="22" y="8"/>
                    </a:lnTo>
                    <a:lnTo>
                      <a:pt x="30" y="4"/>
                    </a:lnTo>
                    <a:lnTo>
                      <a:pt x="38" y="0"/>
                    </a:lnTo>
                    <a:lnTo>
                      <a:pt x="48" y="0"/>
                    </a:lnTo>
                    <a:lnTo>
                      <a:pt x="48" y="0"/>
                    </a:lnTo>
                    <a:lnTo>
                      <a:pt x="58" y="0"/>
                    </a:lnTo>
                    <a:lnTo>
                      <a:pt x="68" y="4"/>
                    </a:lnTo>
                    <a:lnTo>
                      <a:pt x="76" y="8"/>
                    </a:lnTo>
                    <a:lnTo>
                      <a:pt x="84" y="14"/>
                    </a:lnTo>
                    <a:lnTo>
                      <a:pt x="90" y="22"/>
                    </a:lnTo>
                    <a:lnTo>
                      <a:pt x="94" y="30"/>
                    </a:lnTo>
                    <a:lnTo>
                      <a:pt x="98" y="40"/>
                    </a:lnTo>
                    <a:lnTo>
                      <a:pt x="98" y="50"/>
                    </a:lnTo>
                    <a:lnTo>
                      <a:pt x="98" y="5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7" name="Freeform 106"/>
              <p:cNvSpPr>
                <a:spLocks/>
              </p:cNvSpPr>
              <p:nvPr/>
            </p:nvSpPr>
            <p:spPr bwMode="auto">
              <a:xfrm>
                <a:off x="4896805" y="4066377"/>
                <a:ext cx="601339" cy="442365"/>
              </a:xfrm>
              <a:custGeom>
                <a:avLst/>
                <a:gdLst/>
                <a:ahLst/>
                <a:cxnLst>
                  <a:cxn ang="0">
                    <a:pos x="138" y="0"/>
                  </a:cxn>
                  <a:cxn ang="0">
                    <a:pos x="124" y="0"/>
                  </a:cxn>
                  <a:cxn ang="0">
                    <a:pos x="88" y="62"/>
                  </a:cxn>
                  <a:cxn ang="0">
                    <a:pos x="50" y="0"/>
                  </a:cxn>
                  <a:cxn ang="0">
                    <a:pos x="36" y="0"/>
                  </a:cxn>
                  <a:cxn ang="0">
                    <a:pos x="36" y="0"/>
                  </a:cxn>
                  <a:cxn ang="0">
                    <a:pos x="28" y="0"/>
                  </a:cxn>
                  <a:cxn ang="0">
                    <a:pos x="22" y="2"/>
                  </a:cxn>
                  <a:cxn ang="0">
                    <a:pos x="16" y="6"/>
                  </a:cxn>
                  <a:cxn ang="0">
                    <a:pos x="10" y="10"/>
                  </a:cxn>
                  <a:cxn ang="0">
                    <a:pos x="6" y="14"/>
                  </a:cxn>
                  <a:cxn ang="0">
                    <a:pos x="4" y="20"/>
                  </a:cxn>
                  <a:cxn ang="0">
                    <a:pos x="2" y="28"/>
                  </a:cxn>
                  <a:cxn ang="0">
                    <a:pos x="0" y="34"/>
                  </a:cxn>
                  <a:cxn ang="0">
                    <a:pos x="0" y="128"/>
                  </a:cxn>
                  <a:cxn ang="0">
                    <a:pos x="174" y="128"/>
                  </a:cxn>
                  <a:cxn ang="0">
                    <a:pos x="174" y="34"/>
                  </a:cxn>
                  <a:cxn ang="0">
                    <a:pos x="174" y="34"/>
                  </a:cxn>
                  <a:cxn ang="0">
                    <a:pos x="172" y="28"/>
                  </a:cxn>
                  <a:cxn ang="0">
                    <a:pos x="170" y="20"/>
                  </a:cxn>
                  <a:cxn ang="0">
                    <a:pos x="168" y="14"/>
                  </a:cxn>
                  <a:cxn ang="0">
                    <a:pos x="164" y="10"/>
                  </a:cxn>
                  <a:cxn ang="0">
                    <a:pos x="158" y="6"/>
                  </a:cxn>
                  <a:cxn ang="0">
                    <a:pos x="152" y="2"/>
                  </a:cxn>
                  <a:cxn ang="0">
                    <a:pos x="146" y="0"/>
                  </a:cxn>
                  <a:cxn ang="0">
                    <a:pos x="138" y="0"/>
                  </a:cxn>
                  <a:cxn ang="0">
                    <a:pos x="138" y="0"/>
                  </a:cxn>
                </a:cxnLst>
                <a:rect l="0" t="0" r="r" b="b"/>
                <a:pathLst>
                  <a:path w="174" h="128">
                    <a:moveTo>
                      <a:pt x="138" y="0"/>
                    </a:moveTo>
                    <a:lnTo>
                      <a:pt x="124" y="0"/>
                    </a:lnTo>
                    <a:lnTo>
                      <a:pt x="88" y="62"/>
                    </a:lnTo>
                    <a:lnTo>
                      <a:pt x="50" y="0"/>
                    </a:lnTo>
                    <a:lnTo>
                      <a:pt x="36" y="0"/>
                    </a:lnTo>
                    <a:lnTo>
                      <a:pt x="36" y="0"/>
                    </a:lnTo>
                    <a:lnTo>
                      <a:pt x="28" y="0"/>
                    </a:lnTo>
                    <a:lnTo>
                      <a:pt x="22" y="2"/>
                    </a:lnTo>
                    <a:lnTo>
                      <a:pt x="16" y="6"/>
                    </a:lnTo>
                    <a:lnTo>
                      <a:pt x="10" y="10"/>
                    </a:lnTo>
                    <a:lnTo>
                      <a:pt x="6" y="14"/>
                    </a:lnTo>
                    <a:lnTo>
                      <a:pt x="4" y="20"/>
                    </a:lnTo>
                    <a:lnTo>
                      <a:pt x="2" y="28"/>
                    </a:lnTo>
                    <a:lnTo>
                      <a:pt x="0" y="34"/>
                    </a:lnTo>
                    <a:lnTo>
                      <a:pt x="0" y="128"/>
                    </a:lnTo>
                    <a:lnTo>
                      <a:pt x="174" y="128"/>
                    </a:lnTo>
                    <a:lnTo>
                      <a:pt x="174" y="34"/>
                    </a:lnTo>
                    <a:lnTo>
                      <a:pt x="174" y="34"/>
                    </a:lnTo>
                    <a:lnTo>
                      <a:pt x="172" y="28"/>
                    </a:lnTo>
                    <a:lnTo>
                      <a:pt x="170" y="20"/>
                    </a:lnTo>
                    <a:lnTo>
                      <a:pt x="168" y="14"/>
                    </a:lnTo>
                    <a:lnTo>
                      <a:pt x="164" y="10"/>
                    </a:lnTo>
                    <a:lnTo>
                      <a:pt x="158" y="6"/>
                    </a:lnTo>
                    <a:lnTo>
                      <a:pt x="152" y="2"/>
                    </a:lnTo>
                    <a:lnTo>
                      <a:pt x="146" y="0"/>
                    </a:lnTo>
                    <a:lnTo>
                      <a:pt x="138" y="0"/>
                    </a:lnTo>
                    <a:lnTo>
                      <a:pt x="13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8" name="Freeform 107"/>
              <p:cNvSpPr>
                <a:spLocks/>
              </p:cNvSpPr>
              <p:nvPr/>
            </p:nvSpPr>
            <p:spPr bwMode="auto">
              <a:xfrm>
                <a:off x="5166371" y="4073289"/>
                <a:ext cx="62208" cy="131327"/>
              </a:xfrm>
              <a:custGeom>
                <a:avLst/>
                <a:gdLst/>
                <a:ahLst/>
                <a:cxnLst>
                  <a:cxn ang="0">
                    <a:pos x="18" y="38"/>
                  </a:cxn>
                  <a:cxn ang="0">
                    <a:pos x="18" y="38"/>
                  </a:cxn>
                  <a:cxn ang="0">
                    <a:pos x="8" y="0"/>
                  </a:cxn>
                  <a:cxn ang="0">
                    <a:pos x="0" y="38"/>
                  </a:cxn>
                  <a:cxn ang="0">
                    <a:pos x="0" y="38"/>
                  </a:cxn>
                  <a:cxn ang="0">
                    <a:pos x="18" y="38"/>
                  </a:cxn>
                </a:cxnLst>
                <a:rect l="0" t="0" r="r" b="b"/>
                <a:pathLst>
                  <a:path w="18" h="38">
                    <a:moveTo>
                      <a:pt x="18" y="38"/>
                    </a:moveTo>
                    <a:lnTo>
                      <a:pt x="18" y="38"/>
                    </a:lnTo>
                    <a:lnTo>
                      <a:pt x="8" y="0"/>
                    </a:lnTo>
                    <a:lnTo>
                      <a:pt x="0" y="38"/>
                    </a:lnTo>
                    <a:lnTo>
                      <a:pt x="0" y="38"/>
                    </a:lnTo>
                    <a:lnTo>
                      <a:pt x="1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9" name="Freeform 108"/>
              <p:cNvSpPr>
                <a:spLocks/>
              </p:cNvSpPr>
              <p:nvPr/>
            </p:nvSpPr>
            <p:spPr bwMode="auto">
              <a:xfrm>
                <a:off x="5166371" y="4204616"/>
                <a:ext cx="62208" cy="20736"/>
              </a:xfrm>
              <a:custGeom>
                <a:avLst/>
                <a:gdLst/>
                <a:ahLst/>
                <a:cxnLst>
                  <a:cxn ang="0">
                    <a:pos x="0" y="0"/>
                  </a:cxn>
                  <a:cxn ang="0">
                    <a:pos x="0" y="0"/>
                  </a:cxn>
                  <a:cxn ang="0">
                    <a:pos x="10" y="6"/>
                  </a:cxn>
                  <a:cxn ang="0">
                    <a:pos x="18" y="0"/>
                  </a:cxn>
                  <a:cxn ang="0">
                    <a:pos x="18" y="0"/>
                  </a:cxn>
                  <a:cxn ang="0">
                    <a:pos x="0" y="0"/>
                  </a:cxn>
                </a:cxnLst>
                <a:rect l="0" t="0" r="r" b="b"/>
                <a:pathLst>
                  <a:path w="18" h="6">
                    <a:moveTo>
                      <a:pt x="0" y="0"/>
                    </a:moveTo>
                    <a:lnTo>
                      <a:pt x="0" y="0"/>
                    </a:lnTo>
                    <a:lnTo>
                      <a:pt x="10" y="6"/>
                    </a:lnTo>
                    <a:lnTo>
                      <a:pt x="18" y="0"/>
                    </a:lnTo>
                    <a:lnTo>
                      <a:pt x="18"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0" name="Freeform 109"/>
              <p:cNvSpPr>
                <a:spLocks/>
              </p:cNvSpPr>
              <p:nvPr/>
            </p:nvSpPr>
            <p:spPr bwMode="auto">
              <a:xfrm>
                <a:off x="5187107" y="4066377"/>
                <a:ext cx="20736" cy="20736"/>
              </a:xfrm>
              <a:custGeom>
                <a:avLst/>
                <a:gdLst/>
                <a:ahLst/>
                <a:cxnLst>
                  <a:cxn ang="0">
                    <a:pos x="6" y="2"/>
                  </a:cxn>
                  <a:cxn ang="0">
                    <a:pos x="4" y="6"/>
                  </a:cxn>
                  <a:cxn ang="0">
                    <a:pos x="0" y="2"/>
                  </a:cxn>
                  <a:cxn ang="0">
                    <a:pos x="4" y="0"/>
                  </a:cxn>
                  <a:cxn ang="0">
                    <a:pos x="6" y="2"/>
                  </a:cxn>
                </a:cxnLst>
                <a:rect l="0" t="0" r="r" b="b"/>
                <a:pathLst>
                  <a:path w="6" h="6">
                    <a:moveTo>
                      <a:pt x="6" y="2"/>
                    </a:moveTo>
                    <a:lnTo>
                      <a:pt x="4" y="6"/>
                    </a:lnTo>
                    <a:lnTo>
                      <a:pt x="0" y="2"/>
                    </a:lnTo>
                    <a:lnTo>
                      <a:pt x="4" y="0"/>
                    </a:lnTo>
                    <a:lnTo>
                      <a:pt x="6"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sp>
        <p:nvSpPr>
          <p:cNvPr id="65" name="Freeform 16"/>
          <p:cNvSpPr>
            <a:spLocks noEditPoints="1"/>
          </p:cNvSpPr>
          <p:nvPr/>
        </p:nvSpPr>
        <p:spPr bwMode="auto">
          <a:xfrm>
            <a:off x="3010541" y="2585408"/>
            <a:ext cx="403428" cy="282084"/>
          </a:xfrm>
          <a:custGeom>
            <a:avLst/>
            <a:gdLst/>
            <a:ahLst/>
            <a:cxnLst>
              <a:cxn ang="0">
                <a:pos x="38" y="0"/>
              </a:cxn>
              <a:cxn ang="0">
                <a:pos x="30" y="2"/>
              </a:cxn>
              <a:cxn ang="0">
                <a:pos x="16" y="8"/>
              </a:cxn>
              <a:cxn ang="0">
                <a:pos x="6" y="18"/>
              </a:cxn>
              <a:cxn ang="0">
                <a:pos x="0" y="32"/>
              </a:cxn>
              <a:cxn ang="0">
                <a:pos x="0" y="96"/>
              </a:cxn>
              <a:cxn ang="0">
                <a:pos x="0" y="104"/>
              </a:cxn>
              <a:cxn ang="0">
                <a:pos x="6" y="118"/>
              </a:cxn>
              <a:cxn ang="0">
                <a:pos x="16" y="128"/>
              </a:cxn>
              <a:cxn ang="0">
                <a:pos x="30" y="134"/>
              </a:cxn>
              <a:cxn ang="0">
                <a:pos x="166" y="136"/>
              </a:cxn>
              <a:cxn ang="0">
                <a:pos x="174" y="134"/>
              </a:cxn>
              <a:cxn ang="0">
                <a:pos x="188" y="128"/>
              </a:cxn>
              <a:cxn ang="0">
                <a:pos x="198" y="118"/>
              </a:cxn>
              <a:cxn ang="0">
                <a:pos x="204" y="104"/>
              </a:cxn>
              <a:cxn ang="0">
                <a:pos x="206" y="40"/>
              </a:cxn>
              <a:cxn ang="0">
                <a:pos x="204" y="32"/>
              </a:cxn>
              <a:cxn ang="0">
                <a:pos x="198" y="18"/>
              </a:cxn>
              <a:cxn ang="0">
                <a:pos x="188" y="8"/>
              </a:cxn>
              <a:cxn ang="0">
                <a:pos x="174" y="2"/>
              </a:cxn>
              <a:cxn ang="0">
                <a:pos x="166" y="0"/>
              </a:cxn>
              <a:cxn ang="0">
                <a:pos x="196" y="116"/>
              </a:cxn>
              <a:cxn ang="0">
                <a:pos x="194" y="116"/>
              </a:cxn>
              <a:cxn ang="0">
                <a:pos x="190" y="116"/>
              </a:cxn>
              <a:cxn ang="0">
                <a:pos x="106" y="92"/>
              </a:cxn>
              <a:cxn ang="0">
                <a:pos x="102" y="94"/>
              </a:cxn>
              <a:cxn ang="0">
                <a:pos x="100" y="92"/>
              </a:cxn>
              <a:cxn ang="0">
                <a:pos x="16" y="114"/>
              </a:cxn>
              <a:cxn ang="0">
                <a:pos x="14" y="114"/>
              </a:cxn>
              <a:cxn ang="0">
                <a:pos x="14" y="114"/>
              </a:cxn>
              <a:cxn ang="0">
                <a:pos x="10" y="114"/>
              </a:cxn>
              <a:cxn ang="0">
                <a:pos x="10" y="110"/>
              </a:cxn>
              <a:cxn ang="0">
                <a:pos x="12" y="108"/>
              </a:cxn>
              <a:cxn ang="0">
                <a:pos x="14" y="22"/>
              </a:cxn>
              <a:cxn ang="0">
                <a:pos x="14" y="18"/>
              </a:cxn>
              <a:cxn ang="0">
                <a:pos x="14" y="16"/>
              </a:cxn>
              <a:cxn ang="0">
                <a:pos x="20" y="16"/>
              </a:cxn>
              <a:cxn ang="0">
                <a:pos x="102" y="84"/>
              </a:cxn>
              <a:cxn ang="0">
                <a:pos x="184" y="14"/>
              </a:cxn>
              <a:cxn ang="0">
                <a:pos x="188" y="14"/>
              </a:cxn>
              <a:cxn ang="0">
                <a:pos x="190" y="16"/>
              </a:cxn>
              <a:cxn ang="0">
                <a:pos x="190" y="22"/>
              </a:cxn>
              <a:cxn ang="0">
                <a:pos x="196" y="110"/>
              </a:cxn>
              <a:cxn ang="0">
                <a:pos x="198" y="112"/>
              </a:cxn>
              <a:cxn ang="0">
                <a:pos x="198" y="112"/>
              </a:cxn>
              <a:cxn ang="0">
                <a:pos x="196" y="116"/>
              </a:cxn>
            </a:cxnLst>
            <a:rect l="0" t="0" r="r" b="b"/>
            <a:pathLst>
              <a:path w="206" h="136">
                <a:moveTo>
                  <a:pt x="166" y="0"/>
                </a:moveTo>
                <a:lnTo>
                  <a:pt x="38" y="0"/>
                </a:lnTo>
                <a:lnTo>
                  <a:pt x="38" y="0"/>
                </a:lnTo>
                <a:lnTo>
                  <a:pt x="30" y="2"/>
                </a:lnTo>
                <a:lnTo>
                  <a:pt x="24" y="4"/>
                </a:lnTo>
                <a:lnTo>
                  <a:pt x="16" y="8"/>
                </a:lnTo>
                <a:lnTo>
                  <a:pt x="10" y="12"/>
                </a:lnTo>
                <a:lnTo>
                  <a:pt x="6" y="18"/>
                </a:lnTo>
                <a:lnTo>
                  <a:pt x="2" y="24"/>
                </a:lnTo>
                <a:lnTo>
                  <a:pt x="0" y="32"/>
                </a:lnTo>
                <a:lnTo>
                  <a:pt x="0" y="40"/>
                </a:lnTo>
                <a:lnTo>
                  <a:pt x="0" y="96"/>
                </a:lnTo>
                <a:lnTo>
                  <a:pt x="0" y="96"/>
                </a:lnTo>
                <a:lnTo>
                  <a:pt x="0" y="104"/>
                </a:lnTo>
                <a:lnTo>
                  <a:pt x="2" y="112"/>
                </a:lnTo>
                <a:lnTo>
                  <a:pt x="6" y="118"/>
                </a:lnTo>
                <a:lnTo>
                  <a:pt x="10" y="124"/>
                </a:lnTo>
                <a:lnTo>
                  <a:pt x="16" y="128"/>
                </a:lnTo>
                <a:lnTo>
                  <a:pt x="24" y="132"/>
                </a:lnTo>
                <a:lnTo>
                  <a:pt x="30" y="134"/>
                </a:lnTo>
                <a:lnTo>
                  <a:pt x="38" y="136"/>
                </a:lnTo>
                <a:lnTo>
                  <a:pt x="166" y="136"/>
                </a:lnTo>
                <a:lnTo>
                  <a:pt x="166" y="136"/>
                </a:lnTo>
                <a:lnTo>
                  <a:pt x="174" y="134"/>
                </a:lnTo>
                <a:lnTo>
                  <a:pt x="182" y="132"/>
                </a:lnTo>
                <a:lnTo>
                  <a:pt x="188" y="128"/>
                </a:lnTo>
                <a:lnTo>
                  <a:pt x="194" y="124"/>
                </a:lnTo>
                <a:lnTo>
                  <a:pt x="198" y="118"/>
                </a:lnTo>
                <a:lnTo>
                  <a:pt x="202" y="112"/>
                </a:lnTo>
                <a:lnTo>
                  <a:pt x="204" y="104"/>
                </a:lnTo>
                <a:lnTo>
                  <a:pt x="206" y="96"/>
                </a:lnTo>
                <a:lnTo>
                  <a:pt x="206" y="40"/>
                </a:lnTo>
                <a:lnTo>
                  <a:pt x="206" y="40"/>
                </a:lnTo>
                <a:lnTo>
                  <a:pt x="204" y="32"/>
                </a:lnTo>
                <a:lnTo>
                  <a:pt x="202" y="24"/>
                </a:lnTo>
                <a:lnTo>
                  <a:pt x="198" y="18"/>
                </a:lnTo>
                <a:lnTo>
                  <a:pt x="194" y="12"/>
                </a:lnTo>
                <a:lnTo>
                  <a:pt x="188" y="8"/>
                </a:lnTo>
                <a:lnTo>
                  <a:pt x="182" y="4"/>
                </a:lnTo>
                <a:lnTo>
                  <a:pt x="174" y="2"/>
                </a:lnTo>
                <a:lnTo>
                  <a:pt x="166" y="0"/>
                </a:lnTo>
                <a:lnTo>
                  <a:pt x="166" y="0"/>
                </a:lnTo>
                <a:close/>
                <a:moveTo>
                  <a:pt x="196" y="116"/>
                </a:moveTo>
                <a:lnTo>
                  <a:pt x="196" y="116"/>
                </a:lnTo>
                <a:lnTo>
                  <a:pt x="194" y="116"/>
                </a:lnTo>
                <a:lnTo>
                  <a:pt x="194" y="116"/>
                </a:lnTo>
                <a:lnTo>
                  <a:pt x="194" y="116"/>
                </a:lnTo>
                <a:lnTo>
                  <a:pt x="190" y="116"/>
                </a:lnTo>
                <a:lnTo>
                  <a:pt x="136" y="66"/>
                </a:lnTo>
                <a:lnTo>
                  <a:pt x="106" y="92"/>
                </a:lnTo>
                <a:lnTo>
                  <a:pt x="106" y="92"/>
                </a:lnTo>
                <a:lnTo>
                  <a:pt x="102" y="94"/>
                </a:lnTo>
                <a:lnTo>
                  <a:pt x="102" y="94"/>
                </a:lnTo>
                <a:lnTo>
                  <a:pt x="100" y="92"/>
                </a:lnTo>
                <a:lnTo>
                  <a:pt x="68" y="66"/>
                </a:lnTo>
                <a:lnTo>
                  <a:pt x="16" y="114"/>
                </a:lnTo>
                <a:lnTo>
                  <a:pt x="16" y="114"/>
                </a:lnTo>
                <a:lnTo>
                  <a:pt x="14" y="114"/>
                </a:lnTo>
                <a:lnTo>
                  <a:pt x="14" y="114"/>
                </a:lnTo>
                <a:lnTo>
                  <a:pt x="14" y="114"/>
                </a:lnTo>
                <a:lnTo>
                  <a:pt x="10" y="114"/>
                </a:lnTo>
                <a:lnTo>
                  <a:pt x="10" y="114"/>
                </a:lnTo>
                <a:lnTo>
                  <a:pt x="10" y="110"/>
                </a:lnTo>
                <a:lnTo>
                  <a:pt x="10" y="110"/>
                </a:lnTo>
                <a:lnTo>
                  <a:pt x="10" y="110"/>
                </a:lnTo>
                <a:lnTo>
                  <a:pt x="12" y="108"/>
                </a:lnTo>
                <a:lnTo>
                  <a:pt x="62" y="60"/>
                </a:lnTo>
                <a:lnTo>
                  <a:pt x="14" y="22"/>
                </a:lnTo>
                <a:lnTo>
                  <a:pt x="14" y="22"/>
                </a:lnTo>
                <a:lnTo>
                  <a:pt x="14" y="18"/>
                </a:lnTo>
                <a:lnTo>
                  <a:pt x="14" y="16"/>
                </a:lnTo>
                <a:lnTo>
                  <a:pt x="14" y="16"/>
                </a:lnTo>
                <a:lnTo>
                  <a:pt x="18" y="14"/>
                </a:lnTo>
                <a:lnTo>
                  <a:pt x="20" y="16"/>
                </a:lnTo>
                <a:lnTo>
                  <a:pt x="24" y="18"/>
                </a:lnTo>
                <a:lnTo>
                  <a:pt x="102" y="84"/>
                </a:lnTo>
                <a:lnTo>
                  <a:pt x="180" y="18"/>
                </a:lnTo>
                <a:lnTo>
                  <a:pt x="184" y="14"/>
                </a:lnTo>
                <a:lnTo>
                  <a:pt x="184" y="14"/>
                </a:lnTo>
                <a:lnTo>
                  <a:pt x="188" y="14"/>
                </a:lnTo>
                <a:lnTo>
                  <a:pt x="190" y="16"/>
                </a:lnTo>
                <a:lnTo>
                  <a:pt x="190" y="16"/>
                </a:lnTo>
                <a:lnTo>
                  <a:pt x="192" y="18"/>
                </a:lnTo>
                <a:lnTo>
                  <a:pt x="190" y="22"/>
                </a:lnTo>
                <a:lnTo>
                  <a:pt x="142" y="60"/>
                </a:lnTo>
                <a:lnTo>
                  <a:pt x="196" y="110"/>
                </a:lnTo>
                <a:lnTo>
                  <a:pt x="196" y="110"/>
                </a:lnTo>
                <a:lnTo>
                  <a:pt x="198" y="112"/>
                </a:lnTo>
                <a:lnTo>
                  <a:pt x="198" y="112"/>
                </a:lnTo>
                <a:lnTo>
                  <a:pt x="198" y="112"/>
                </a:lnTo>
                <a:lnTo>
                  <a:pt x="196" y="116"/>
                </a:lnTo>
                <a:lnTo>
                  <a:pt x="196" y="116"/>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66" name="Freeform 321"/>
          <p:cNvSpPr>
            <a:spLocks noEditPoints="1"/>
          </p:cNvSpPr>
          <p:nvPr/>
        </p:nvSpPr>
        <p:spPr bwMode="auto">
          <a:xfrm>
            <a:off x="3004485" y="3914362"/>
            <a:ext cx="415540" cy="279400"/>
          </a:xfrm>
          <a:custGeom>
            <a:avLst/>
            <a:gdLst/>
            <a:ahLst/>
            <a:cxnLst>
              <a:cxn ang="0">
                <a:pos x="15727" y="26"/>
              </a:cxn>
              <a:cxn ang="0">
                <a:pos x="15922" y="132"/>
              </a:cxn>
              <a:cxn ang="0">
                <a:pos x="16062" y="303"/>
              </a:cxn>
              <a:cxn ang="0">
                <a:pos x="16130" y="519"/>
              </a:cxn>
              <a:cxn ang="0">
                <a:pos x="7" y="490"/>
              </a:cxn>
              <a:cxn ang="0">
                <a:pos x="84" y="279"/>
              </a:cxn>
              <a:cxn ang="0">
                <a:pos x="233" y="115"/>
              </a:cxn>
              <a:cxn ang="0">
                <a:pos x="434" y="18"/>
              </a:cxn>
              <a:cxn ang="0">
                <a:pos x="6998" y="7311"/>
              </a:cxn>
              <a:cxn ang="0">
                <a:pos x="8559" y="2549"/>
              </a:cxn>
              <a:cxn ang="0">
                <a:pos x="9743" y="2981"/>
              </a:cxn>
              <a:cxn ang="0">
                <a:pos x="10660" y="3813"/>
              </a:cxn>
              <a:cxn ang="0">
                <a:pos x="11202" y="4939"/>
              </a:cxn>
              <a:cxn ang="0">
                <a:pos x="11268" y="6237"/>
              </a:cxn>
              <a:cxn ang="0">
                <a:pos x="10835" y="7422"/>
              </a:cxn>
              <a:cxn ang="0">
                <a:pos x="10002" y="8337"/>
              </a:cxn>
              <a:cxn ang="0">
                <a:pos x="8874" y="8879"/>
              </a:cxn>
              <a:cxn ang="0">
                <a:pos x="7574" y="8943"/>
              </a:cxn>
              <a:cxn ang="0">
                <a:pos x="6389" y="8511"/>
              </a:cxn>
              <a:cxn ang="0">
                <a:pos x="5472" y="7679"/>
              </a:cxn>
              <a:cxn ang="0">
                <a:pos x="4930" y="6553"/>
              </a:cxn>
              <a:cxn ang="0">
                <a:pos x="4865" y="5255"/>
              </a:cxn>
              <a:cxn ang="0">
                <a:pos x="5298" y="4071"/>
              </a:cxn>
              <a:cxn ang="0">
                <a:pos x="6131" y="3156"/>
              </a:cxn>
              <a:cxn ang="0">
                <a:pos x="7259" y="2614"/>
              </a:cxn>
              <a:cxn ang="0">
                <a:pos x="8299" y="3474"/>
              </a:cxn>
              <a:cxn ang="0">
                <a:pos x="9154" y="3739"/>
              </a:cxn>
              <a:cxn ang="0">
                <a:pos x="9829" y="4295"/>
              </a:cxn>
              <a:cxn ang="0">
                <a:pos x="10249" y="5068"/>
              </a:cxn>
              <a:cxn ang="0">
                <a:pos x="10341" y="5979"/>
              </a:cxn>
              <a:cxn ang="0">
                <a:pos x="10076" y="6833"/>
              </a:cxn>
              <a:cxn ang="0">
                <a:pos x="9519" y="7507"/>
              </a:cxn>
              <a:cxn ang="0">
                <a:pos x="8745" y="7926"/>
              </a:cxn>
              <a:cxn ang="0">
                <a:pos x="7834" y="8018"/>
              </a:cxn>
              <a:cxn ang="0">
                <a:pos x="6979" y="7753"/>
              </a:cxn>
              <a:cxn ang="0">
                <a:pos x="6303" y="7197"/>
              </a:cxn>
              <a:cxn ang="0">
                <a:pos x="5884" y="6424"/>
              </a:cxn>
              <a:cxn ang="0">
                <a:pos x="5792" y="5513"/>
              </a:cxn>
              <a:cxn ang="0">
                <a:pos x="6057" y="4659"/>
              </a:cxn>
              <a:cxn ang="0">
                <a:pos x="6614" y="3986"/>
              </a:cxn>
              <a:cxn ang="0">
                <a:pos x="7388" y="3566"/>
              </a:cxn>
              <a:cxn ang="0">
                <a:pos x="16133" y="9543"/>
              </a:cxn>
              <a:cxn ang="0">
                <a:pos x="16126" y="11003"/>
              </a:cxn>
              <a:cxn ang="0">
                <a:pos x="16049" y="11213"/>
              </a:cxn>
              <a:cxn ang="0">
                <a:pos x="15900" y="11377"/>
              </a:cxn>
              <a:cxn ang="0">
                <a:pos x="15698" y="11474"/>
              </a:cxn>
              <a:cxn ang="0">
                <a:pos x="519" y="11489"/>
              </a:cxn>
              <a:cxn ang="0">
                <a:pos x="304" y="11423"/>
              </a:cxn>
              <a:cxn ang="0">
                <a:pos x="132" y="11282"/>
              </a:cxn>
              <a:cxn ang="0">
                <a:pos x="26" y="11086"/>
              </a:cxn>
              <a:cxn ang="0">
                <a:pos x="16133" y="9750"/>
              </a:cxn>
              <a:cxn ang="0">
                <a:pos x="3483" y="1338"/>
              </a:cxn>
              <a:cxn ang="0">
                <a:pos x="5884" y="703"/>
              </a:cxn>
              <a:cxn ang="0">
                <a:pos x="7575" y="1338"/>
              </a:cxn>
              <a:cxn ang="0">
                <a:pos x="11941" y="703"/>
              </a:cxn>
              <a:cxn ang="0">
                <a:pos x="12650" y="703"/>
              </a:cxn>
              <a:cxn ang="0">
                <a:pos x="1791" y="10868"/>
              </a:cxn>
              <a:cxn ang="0">
                <a:pos x="4192" y="10232"/>
              </a:cxn>
              <a:cxn ang="0">
                <a:pos x="5884" y="10868"/>
              </a:cxn>
              <a:cxn ang="0">
                <a:pos x="10249" y="10232"/>
              </a:cxn>
              <a:cxn ang="0">
                <a:pos x="10958" y="10232"/>
              </a:cxn>
              <a:cxn ang="0">
                <a:pos x="15325" y="10868"/>
              </a:cxn>
            </a:cxnLst>
            <a:rect l="0" t="0" r="r" b="b"/>
            <a:pathLst>
              <a:path w="16133" h="11492">
                <a:moveTo>
                  <a:pt x="578" y="0"/>
                </a:moveTo>
                <a:lnTo>
                  <a:pt x="15555" y="0"/>
                </a:lnTo>
                <a:lnTo>
                  <a:pt x="15584" y="1"/>
                </a:lnTo>
                <a:lnTo>
                  <a:pt x="15614" y="3"/>
                </a:lnTo>
                <a:lnTo>
                  <a:pt x="15642" y="7"/>
                </a:lnTo>
                <a:lnTo>
                  <a:pt x="15671" y="12"/>
                </a:lnTo>
                <a:lnTo>
                  <a:pt x="15698" y="18"/>
                </a:lnTo>
                <a:lnTo>
                  <a:pt x="15727" y="26"/>
                </a:lnTo>
                <a:lnTo>
                  <a:pt x="15753" y="35"/>
                </a:lnTo>
                <a:lnTo>
                  <a:pt x="15779" y="45"/>
                </a:lnTo>
                <a:lnTo>
                  <a:pt x="15805" y="57"/>
                </a:lnTo>
                <a:lnTo>
                  <a:pt x="15829" y="70"/>
                </a:lnTo>
                <a:lnTo>
                  <a:pt x="15854" y="84"/>
                </a:lnTo>
                <a:lnTo>
                  <a:pt x="15878" y="99"/>
                </a:lnTo>
                <a:lnTo>
                  <a:pt x="15900" y="115"/>
                </a:lnTo>
                <a:lnTo>
                  <a:pt x="15922" y="132"/>
                </a:lnTo>
                <a:lnTo>
                  <a:pt x="15943" y="151"/>
                </a:lnTo>
                <a:lnTo>
                  <a:pt x="15964" y="169"/>
                </a:lnTo>
                <a:lnTo>
                  <a:pt x="15982" y="189"/>
                </a:lnTo>
                <a:lnTo>
                  <a:pt x="16001" y="210"/>
                </a:lnTo>
                <a:lnTo>
                  <a:pt x="16018" y="233"/>
                </a:lnTo>
                <a:lnTo>
                  <a:pt x="16034" y="255"/>
                </a:lnTo>
                <a:lnTo>
                  <a:pt x="16049" y="279"/>
                </a:lnTo>
                <a:lnTo>
                  <a:pt x="16062" y="303"/>
                </a:lnTo>
                <a:lnTo>
                  <a:pt x="16076" y="327"/>
                </a:lnTo>
                <a:lnTo>
                  <a:pt x="16088" y="353"/>
                </a:lnTo>
                <a:lnTo>
                  <a:pt x="16098" y="380"/>
                </a:lnTo>
                <a:lnTo>
                  <a:pt x="16107" y="406"/>
                </a:lnTo>
                <a:lnTo>
                  <a:pt x="16115" y="434"/>
                </a:lnTo>
                <a:lnTo>
                  <a:pt x="16121" y="461"/>
                </a:lnTo>
                <a:lnTo>
                  <a:pt x="16126" y="490"/>
                </a:lnTo>
                <a:lnTo>
                  <a:pt x="16130" y="519"/>
                </a:lnTo>
                <a:lnTo>
                  <a:pt x="16132" y="548"/>
                </a:lnTo>
                <a:lnTo>
                  <a:pt x="16133" y="577"/>
                </a:lnTo>
                <a:lnTo>
                  <a:pt x="16133" y="1742"/>
                </a:lnTo>
                <a:lnTo>
                  <a:pt x="0" y="1742"/>
                </a:lnTo>
                <a:lnTo>
                  <a:pt x="0" y="577"/>
                </a:lnTo>
                <a:lnTo>
                  <a:pt x="1" y="548"/>
                </a:lnTo>
                <a:lnTo>
                  <a:pt x="3" y="519"/>
                </a:lnTo>
                <a:lnTo>
                  <a:pt x="7" y="490"/>
                </a:lnTo>
                <a:lnTo>
                  <a:pt x="12" y="461"/>
                </a:lnTo>
                <a:lnTo>
                  <a:pt x="18" y="434"/>
                </a:lnTo>
                <a:lnTo>
                  <a:pt x="26" y="406"/>
                </a:lnTo>
                <a:lnTo>
                  <a:pt x="35" y="380"/>
                </a:lnTo>
                <a:lnTo>
                  <a:pt x="45" y="353"/>
                </a:lnTo>
                <a:lnTo>
                  <a:pt x="57" y="327"/>
                </a:lnTo>
                <a:lnTo>
                  <a:pt x="70" y="303"/>
                </a:lnTo>
                <a:lnTo>
                  <a:pt x="84" y="279"/>
                </a:lnTo>
                <a:lnTo>
                  <a:pt x="99" y="255"/>
                </a:lnTo>
                <a:lnTo>
                  <a:pt x="115" y="233"/>
                </a:lnTo>
                <a:lnTo>
                  <a:pt x="132" y="210"/>
                </a:lnTo>
                <a:lnTo>
                  <a:pt x="150" y="189"/>
                </a:lnTo>
                <a:lnTo>
                  <a:pt x="169" y="169"/>
                </a:lnTo>
                <a:lnTo>
                  <a:pt x="190" y="151"/>
                </a:lnTo>
                <a:lnTo>
                  <a:pt x="211" y="132"/>
                </a:lnTo>
                <a:lnTo>
                  <a:pt x="233" y="115"/>
                </a:lnTo>
                <a:lnTo>
                  <a:pt x="255" y="99"/>
                </a:lnTo>
                <a:lnTo>
                  <a:pt x="279" y="84"/>
                </a:lnTo>
                <a:lnTo>
                  <a:pt x="304" y="70"/>
                </a:lnTo>
                <a:lnTo>
                  <a:pt x="328" y="57"/>
                </a:lnTo>
                <a:lnTo>
                  <a:pt x="354" y="45"/>
                </a:lnTo>
                <a:lnTo>
                  <a:pt x="380" y="35"/>
                </a:lnTo>
                <a:lnTo>
                  <a:pt x="406" y="26"/>
                </a:lnTo>
                <a:lnTo>
                  <a:pt x="434" y="18"/>
                </a:lnTo>
                <a:lnTo>
                  <a:pt x="462" y="12"/>
                </a:lnTo>
                <a:lnTo>
                  <a:pt x="490" y="7"/>
                </a:lnTo>
                <a:lnTo>
                  <a:pt x="519" y="3"/>
                </a:lnTo>
                <a:lnTo>
                  <a:pt x="549" y="1"/>
                </a:lnTo>
                <a:lnTo>
                  <a:pt x="578" y="0"/>
                </a:lnTo>
                <a:close/>
                <a:moveTo>
                  <a:pt x="9712" y="5746"/>
                </a:moveTo>
                <a:lnTo>
                  <a:pt x="8355" y="6528"/>
                </a:lnTo>
                <a:lnTo>
                  <a:pt x="6998" y="7311"/>
                </a:lnTo>
                <a:lnTo>
                  <a:pt x="6998" y="5746"/>
                </a:lnTo>
                <a:lnTo>
                  <a:pt x="6998" y="4181"/>
                </a:lnTo>
                <a:lnTo>
                  <a:pt x="8355" y="4964"/>
                </a:lnTo>
                <a:lnTo>
                  <a:pt x="9712" y="5746"/>
                </a:lnTo>
                <a:close/>
                <a:moveTo>
                  <a:pt x="8067" y="2511"/>
                </a:moveTo>
                <a:lnTo>
                  <a:pt x="8233" y="2516"/>
                </a:lnTo>
                <a:lnTo>
                  <a:pt x="8397" y="2529"/>
                </a:lnTo>
                <a:lnTo>
                  <a:pt x="8559" y="2549"/>
                </a:lnTo>
                <a:lnTo>
                  <a:pt x="8718" y="2578"/>
                </a:lnTo>
                <a:lnTo>
                  <a:pt x="8874" y="2614"/>
                </a:lnTo>
                <a:lnTo>
                  <a:pt x="9027" y="2657"/>
                </a:lnTo>
                <a:lnTo>
                  <a:pt x="9178" y="2709"/>
                </a:lnTo>
                <a:lnTo>
                  <a:pt x="9325" y="2766"/>
                </a:lnTo>
                <a:lnTo>
                  <a:pt x="9468" y="2832"/>
                </a:lnTo>
                <a:lnTo>
                  <a:pt x="9608" y="2903"/>
                </a:lnTo>
                <a:lnTo>
                  <a:pt x="9743" y="2981"/>
                </a:lnTo>
                <a:lnTo>
                  <a:pt x="9875" y="3065"/>
                </a:lnTo>
                <a:lnTo>
                  <a:pt x="10002" y="3156"/>
                </a:lnTo>
                <a:lnTo>
                  <a:pt x="10124" y="3252"/>
                </a:lnTo>
                <a:lnTo>
                  <a:pt x="10242" y="3353"/>
                </a:lnTo>
                <a:lnTo>
                  <a:pt x="10354" y="3461"/>
                </a:lnTo>
                <a:lnTo>
                  <a:pt x="10462" y="3573"/>
                </a:lnTo>
                <a:lnTo>
                  <a:pt x="10564" y="3691"/>
                </a:lnTo>
                <a:lnTo>
                  <a:pt x="10660" y="3813"/>
                </a:lnTo>
                <a:lnTo>
                  <a:pt x="10751" y="3939"/>
                </a:lnTo>
                <a:lnTo>
                  <a:pt x="10835" y="4071"/>
                </a:lnTo>
                <a:lnTo>
                  <a:pt x="10913" y="4206"/>
                </a:lnTo>
                <a:lnTo>
                  <a:pt x="10985" y="4346"/>
                </a:lnTo>
                <a:lnTo>
                  <a:pt x="11050" y="4489"/>
                </a:lnTo>
                <a:lnTo>
                  <a:pt x="11108" y="4636"/>
                </a:lnTo>
                <a:lnTo>
                  <a:pt x="11159" y="4786"/>
                </a:lnTo>
                <a:lnTo>
                  <a:pt x="11202" y="4939"/>
                </a:lnTo>
                <a:lnTo>
                  <a:pt x="11240" y="5095"/>
                </a:lnTo>
                <a:lnTo>
                  <a:pt x="11268" y="5255"/>
                </a:lnTo>
                <a:lnTo>
                  <a:pt x="11288" y="5416"/>
                </a:lnTo>
                <a:lnTo>
                  <a:pt x="11301" y="5580"/>
                </a:lnTo>
                <a:lnTo>
                  <a:pt x="11305" y="5746"/>
                </a:lnTo>
                <a:lnTo>
                  <a:pt x="11301" y="5912"/>
                </a:lnTo>
                <a:lnTo>
                  <a:pt x="11288" y="6076"/>
                </a:lnTo>
                <a:lnTo>
                  <a:pt x="11268" y="6237"/>
                </a:lnTo>
                <a:lnTo>
                  <a:pt x="11240" y="6397"/>
                </a:lnTo>
                <a:lnTo>
                  <a:pt x="11202" y="6553"/>
                </a:lnTo>
                <a:lnTo>
                  <a:pt x="11159" y="6706"/>
                </a:lnTo>
                <a:lnTo>
                  <a:pt x="11108" y="6857"/>
                </a:lnTo>
                <a:lnTo>
                  <a:pt x="11050" y="7003"/>
                </a:lnTo>
                <a:lnTo>
                  <a:pt x="10985" y="7147"/>
                </a:lnTo>
                <a:lnTo>
                  <a:pt x="10913" y="7286"/>
                </a:lnTo>
                <a:lnTo>
                  <a:pt x="10835" y="7422"/>
                </a:lnTo>
                <a:lnTo>
                  <a:pt x="10751" y="7553"/>
                </a:lnTo>
                <a:lnTo>
                  <a:pt x="10660" y="7679"/>
                </a:lnTo>
                <a:lnTo>
                  <a:pt x="10564" y="7801"/>
                </a:lnTo>
                <a:lnTo>
                  <a:pt x="10462" y="7919"/>
                </a:lnTo>
                <a:lnTo>
                  <a:pt x="10354" y="8031"/>
                </a:lnTo>
                <a:lnTo>
                  <a:pt x="10242" y="8139"/>
                </a:lnTo>
                <a:lnTo>
                  <a:pt x="10124" y="8240"/>
                </a:lnTo>
                <a:lnTo>
                  <a:pt x="10002" y="8337"/>
                </a:lnTo>
                <a:lnTo>
                  <a:pt x="9875" y="8427"/>
                </a:lnTo>
                <a:lnTo>
                  <a:pt x="9743" y="8511"/>
                </a:lnTo>
                <a:lnTo>
                  <a:pt x="9608" y="8589"/>
                </a:lnTo>
                <a:lnTo>
                  <a:pt x="9468" y="8660"/>
                </a:lnTo>
                <a:lnTo>
                  <a:pt x="9325" y="8726"/>
                </a:lnTo>
                <a:lnTo>
                  <a:pt x="9178" y="8784"/>
                </a:lnTo>
                <a:lnTo>
                  <a:pt x="9027" y="8835"/>
                </a:lnTo>
                <a:lnTo>
                  <a:pt x="8874" y="8879"/>
                </a:lnTo>
                <a:lnTo>
                  <a:pt x="8718" y="8915"/>
                </a:lnTo>
                <a:lnTo>
                  <a:pt x="8559" y="8943"/>
                </a:lnTo>
                <a:lnTo>
                  <a:pt x="8397" y="8963"/>
                </a:lnTo>
                <a:lnTo>
                  <a:pt x="8233" y="8976"/>
                </a:lnTo>
                <a:lnTo>
                  <a:pt x="8067" y="8981"/>
                </a:lnTo>
                <a:lnTo>
                  <a:pt x="7900" y="8976"/>
                </a:lnTo>
                <a:lnTo>
                  <a:pt x="7736" y="8963"/>
                </a:lnTo>
                <a:lnTo>
                  <a:pt x="7574" y="8943"/>
                </a:lnTo>
                <a:lnTo>
                  <a:pt x="7415" y="8915"/>
                </a:lnTo>
                <a:lnTo>
                  <a:pt x="7259" y="8879"/>
                </a:lnTo>
                <a:lnTo>
                  <a:pt x="7106" y="8835"/>
                </a:lnTo>
                <a:lnTo>
                  <a:pt x="6954" y="8784"/>
                </a:lnTo>
                <a:lnTo>
                  <a:pt x="6808" y="8726"/>
                </a:lnTo>
                <a:lnTo>
                  <a:pt x="6664" y="8660"/>
                </a:lnTo>
                <a:lnTo>
                  <a:pt x="6525" y="8589"/>
                </a:lnTo>
                <a:lnTo>
                  <a:pt x="6389" y="8511"/>
                </a:lnTo>
                <a:lnTo>
                  <a:pt x="6258" y="8427"/>
                </a:lnTo>
                <a:lnTo>
                  <a:pt x="6131" y="8337"/>
                </a:lnTo>
                <a:lnTo>
                  <a:pt x="6009" y="8240"/>
                </a:lnTo>
                <a:lnTo>
                  <a:pt x="5891" y="8139"/>
                </a:lnTo>
                <a:lnTo>
                  <a:pt x="5779" y="8031"/>
                </a:lnTo>
                <a:lnTo>
                  <a:pt x="5671" y="7919"/>
                </a:lnTo>
                <a:lnTo>
                  <a:pt x="5569" y="7801"/>
                </a:lnTo>
                <a:lnTo>
                  <a:pt x="5472" y="7679"/>
                </a:lnTo>
                <a:lnTo>
                  <a:pt x="5382" y="7553"/>
                </a:lnTo>
                <a:lnTo>
                  <a:pt x="5298" y="7422"/>
                </a:lnTo>
                <a:lnTo>
                  <a:pt x="5220" y="7286"/>
                </a:lnTo>
                <a:lnTo>
                  <a:pt x="5147" y="7147"/>
                </a:lnTo>
                <a:lnTo>
                  <a:pt x="5083" y="7003"/>
                </a:lnTo>
                <a:lnTo>
                  <a:pt x="5024" y="6857"/>
                </a:lnTo>
                <a:lnTo>
                  <a:pt x="4974" y="6706"/>
                </a:lnTo>
                <a:lnTo>
                  <a:pt x="4930" y="6553"/>
                </a:lnTo>
                <a:lnTo>
                  <a:pt x="4893" y="6397"/>
                </a:lnTo>
                <a:lnTo>
                  <a:pt x="4865" y="6237"/>
                </a:lnTo>
                <a:lnTo>
                  <a:pt x="4845" y="6076"/>
                </a:lnTo>
                <a:lnTo>
                  <a:pt x="4832" y="5912"/>
                </a:lnTo>
                <a:lnTo>
                  <a:pt x="4828" y="5746"/>
                </a:lnTo>
                <a:lnTo>
                  <a:pt x="4832" y="5580"/>
                </a:lnTo>
                <a:lnTo>
                  <a:pt x="4845" y="5416"/>
                </a:lnTo>
                <a:lnTo>
                  <a:pt x="4865" y="5255"/>
                </a:lnTo>
                <a:lnTo>
                  <a:pt x="4893" y="5095"/>
                </a:lnTo>
                <a:lnTo>
                  <a:pt x="4930" y="4939"/>
                </a:lnTo>
                <a:lnTo>
                  <a:pt x="4974" y="4786"/>
                </a:lnTo>
                <a:lnTo>
                  <a:pt x="5024" y="4636"/>
                </a:lnTo>
                <a:lnTo>
                  <a:pt x="5083" y="4489"/>
                </a:lnTo>
                <a:lnTo>
                  <a:pt x="5147" y="4346"/>
                </a:lnTo>
                <a:lnTo>
                  <a:pt x="5220" y="4206"/>
                </a:lnTo>
                <a:lnTo>
                  <a:pt x="5298" y="4071"/>
                </a:lnTo>
                <a:lnTo>
                  <a:pt x="5382" y="3939"/>
                </a:lnTo>
                <a:lnTo>
                  <a:pt x="5472" y="3813"/>
                </a:lnTo>
                <a:lnTo>
                  <a:pt x="5569" y="3691"/>
                </a:lnTo>
                <a:lnTo>
                  <a:pt x="5671" y="3573"/>
                </a:lnTo>
                <a:lnTo>
                  <a:pt x="5779" y="3461"/>
                </a:lnTo>
                <a:lnTo>
                  <a:pt x="5891" y="3353"/>
                </a:lnTo>
                <a:lnTo>
                  <a:pt x="6009" y="3252"/>
                </a:lnTo>
                <a:lnTo>
                  <a:pt x="6131" y="3156"/>
                </a:lnTo>
                <a:lnTo>
                  <a:pt x="6258" y="3065"/>
                </a:lnTo>
                <a:lnTo>
                  <a:pt x="6389" y="2981"/>
                </a:lnTo>
                <a:lnTo>
                  <a:pt x="6525" y="2903"/>
                </a:lnTo>
                <a:lnTo>
                  <a:pt x="6664" y="2832"/>
                </a:lnTo>
                <a:lnTo>
                  <a:pt x="6808" y="2766"/>
                </a:lnTo>
                <a:lnTo>
                  <a:pt x="6954" y="2709"/>
                </a:lnTo>
                <a:lnTo>
                  <a:pt x="7106" y="2657"/>
                </a:lnTo>
                <a:lnTo>
                  <a:pt x="7259" y="2614"/>
                </a:lnTo>
                <a:lnTo>
                  <a:pt x="7415" y="2578"/>
                </a:lnTo>
                <a:lnTo>
                  <a:pt x="7574" y="2549"/>
                </a:lnTo>
                <a:lnTo>
                  <a:pt x="7736" y="2529"/>
                </a:lnTo>
                <a:lnTo>
                  <a:pt x="7900" y="2516"/>
                </a:lnTo>
                <a:lnTo>
                  <a:pt x="8067" y="2511"/>
                </a:lnTo>
                <a:close/>
                <a:moveTo>
                  <a:pt x="8067" y="3463"/>
                </a:moveTo>
                <a:lnTo>
                  <a:pt x="8183" y="3466"/>
                </a:lnTo>
                <a:lnTo>
                  <a:pt x="8299" y="3474"/>
                </a:lnTo>
                <a:lnTo>
                  <a:pt x="8413" y="3489"/>
                </a:lnTo>
                <a:lnTo>
                  <a:pt x="8526" y="3509"/>
                </a:lnTo>
                <a:lnTo>
                  <a:pt x="8636" y="3535"/>
                </a:lnTo>
                <a:lnTo>
                  <a:pt x="8745" y="3566"/>
                </a:lnTo>
                <a:lnTo>
                  <a:pt x="8851" y="3602"/>
                </a:lnTo>
                <a:lnTo>
                  <a:pt x="8955" y="3642"/>
                </a:lnTo>
                <a:lnTo>
                  <a:pt x="9056" y="3689"/>
                </a:lnTo>
                <a:lnTo>
                  <a:pt x="9154" y="3739"/>
                </a:lnTo>
                <a:lnTo>
                  <a:pt x="9250" y="3794"/>
                </a:lnTo>
                <a:lnTo>
                  <a:pt x="9343" y="3854"/>
                </a:lnTo>
                <a:lnTo>
                  <a:pt x="9433" y="3917"/>
                </a:lnTo>
                <a:lnTo>
                  <a:pt x="9519" y="3986"/>
                </a:lnTo>
                <a:lnTo>
                  <a:pt x="9602" y="4057"/>
                </a:lnTo>
                <a:lnTo>
                  <a:pt x="9682" y="4133"/>
                </a:lnTo>
                <a:lnTo>
                  <a:pt x="9757" y="4212"/>
                </a:lnTo>
                <a:lnTo>
                  <a:pt x="9829" y="4295"/>
                </a:lnTo>
                <a:lnTo>
                  <a:pt x="9898" y="4382"/>
                </a:lnTo>
                <a:lnTo>
                  <a:pt x="9961" y="4471"/>
                </a:lnTo>
                <a:lnTo>
                  <a:pt x="10021" y="4564"/>
                </a:lnTo>
                <a:lnTo>
                  <a:pt x="10076" y="4659"/>
                </a:lnTo>
                <a:lnTo>
                  <a:pt x="10126" y="4758"/>
                </a:lnTo>
                <a:lnTo>
                  <a:pt x="10173" y="4859"/>
                </a:lnTo>
                <a:lnTo>
                  <a:pt x="10213" y="4963"/>
                </a:lnTo>
                <a:lnTo>
                  <a:pt x="10249" y="5068"/>
                </a:lnTo>
                <a:lnTo>
                  <a:pt x="10281" y="5177"/>
                </a:lnTo>
                <a:lnTo>
                  <a:pt x="10306" y="5287"/>
                </a:lnTo>
                <a:lnTo>
                  <a:pt x="10326" y="5400"/>
                </a:lnTo>
                <a:lnTo>
                  <a:pt x="10341" y="5513"/>
                </a:lnTo>
                <a:lnTo>
                  <a:pt x="10349" y="5629"/>
                </a:lnTo>
                <a:lnTo>
                  <a:pt x="10352" y="5746"/>
                </a:lnTo>
                <a:lnTo>
                  <a:pt x="10349" y="5863"/>
                </a:lnTo>
                <a:lnTo>
                  <a:pt x="10341" y="5979"/>
                </a:lnTo>
                <a:lnTo>
                  <a:pt x="10326" y="6093"/>
                </a:lnTo>
                <a:lnTo>
                  <a:pt x="10306" y="6205"/>
                </a:lnTo>
                <a:lnTo>
                  <a:pt x="10281" y="6316"/>
                </a:lnTo>
                <a:lnTo>
                  <a:pt x="10249" y="6424"/>
                </a:lnTo>
                <a:lnTo>
                  <a:pt x="10213" y="6529"/>
                </a:lnTo>
                <a:lnTo>
                  <a:pt x="10173" y="6633"/>
                </a:lnTo>
                <a:lnTo>
                  <a:pt x="10126" y="6735"/>
                </a:lnTo>
                <a:lnTo>
                  <a:pt x="10076" y="6833"/>
                </a:lnTo>
                <a:lnTo>
                  <a:pt x="10021" y="6928"/>
                </a:lnTo>
                <a:lnTo>
                  <a:pt x="9961" y="7021"/>
                </a:lnTo>
                <a:lnTo>
                  <a:pt x="9898" y="7110"/>
                </a:lnTo>
                <a:lnTo>
                  <a:pt x="9829" y="7197"/>
                </a:lnTo>
                <a:lnTo>
                  <a:pt x="9757" y="7280"/>
                </a:lnTo>
                <a:lnTo>
                  <a:pt x="9682" y="7359"/>
                </a:lnTo>
                <a:lnTo>
                  <a:pt x="9602" y="7435"/>
                </a:lnTo>
                <a:lnTo>
                  <a:pt x="9519" y="7507"/>
                </a:lnTo>
                <a:lnTo>
                  <a:pt x="9433" y="7575"/>
                </a:lnTo>
                <a:lnTo>
                  <a:pt x="9343" y="7638"/>
                </a:lnTo>
                <a:lnTo>
                  <a:pt x="9250" y="7698"/>
                </a:lnTo>
                <a:lnTo>
                  <a:pt x="9154" y="7753"/>
                </a:lnTo>
                <a:lnTo>
                  <a:pt x="9056" y="7803"/>
                </a:lnTo>
                <a:lnTo>
                  <a:pt x="8955" y="7850"/>
                </a:lnTo>
                <a:lnTo>
                  <a:pt x="8851" y="7890"/>
                </a:lnTo>
                <a:lnTo>
                  <a:pt x="8745" y="7926"/>
                </a:lnTo>
                <a:lnTo>
                  <a:pt x="8636" y="7957"/>
                </a:lnTo>
                <a:lnTo>
                  <a:pt x="8526" y="7983"/>
                </a:lnTo>
                <a:lnTo>
                  <a:pt x="8413" y="8003"/>
                </a:lnTo>
                <a:lnTo>
                  <a:pt x="8299" y="8018"/>
                </a:lnTo>
                <a:lnTo>
                  <a:pt x="8183" y="8026"/>
                </a:lnTo>
                <a:lnTo>
                  <a:pt x="8067" y="8029"/>
                </a:lnTo>
                <a:lnTo>
                  <a:pt x="7950" y="8026"/>
                </a:lnTo>
                <a:lnTo>
                  <a:pt x="7834" y="8018"/>
                </a:lnTo>
                <a:lnTo>
                  <a:pt x="7719" y="8003"/>
                </a:lnTo>
                <a:lnTo>
                  <a:pt x="7607" y="7983"/>
                </a:lnTo>
                <a:lnTo>
                  <a:pt x="7496" y="7957"/>
                </a:lnTo>
                <a:lnTo>
                  <a:pt x="7388" y="7926"/>
                </a:lnTo>
                <a:lnTo>
                  <a:pt x="7282" y="7890"/>
                </a:lnTo>
                <a:lnTo>
                  <a:pt x="7178" y="7850"/>
                </a:lnTo>
                <a:lnTo>
                  <a:pt x="7076" y="7803"/>
                </a:lnTo>
                <a:lnTo>
                  <a:pt x="6979" y="7753"/>
                </a:lnTo>
                <a:lnTo>
                  <a:pt x="6883" y="7698"/>
                </a:lnTo>
                <a:lnTo>
                  <a:pt x="6790" y="7638"/>
                </a:lnTo>
                <a:lnTo>
                  <a:pt x="6700" y="7575"/>
                </a:lnTo>
                <a:lnTo>
                  <a:pt x="6614" y="7507"/>
                </a:lnTo>
                <a:lnTo>
                  <a:pt x="6531" y="7435"/>
                </a:lnTo>
                <a:lnTo>
                  <a:pt x="6451" y="7359"/>
                </a:lnTo>
                <a:lnTo>
                  <a:pt x="6376" y="7280"/>
                </a:lnTo>
                <a:lnTo>
                  <a:pt x="6303" y="7197"/>
                </a:lnTo>
                <a:lnTo>
                  <a:pt x="6235" y="7110"/>
                </a:lnTo>
                <a:lnTo>
                  <a:pt x="6172" y="7021"/>
                </a:lnTo>
                <a:lnTo>
                  <a:pt x="6112" y="6928"/>
                </a:lnTo>
                <a:lnTo>
                  <a:pt x="6057" y="6833"/>
                </a:lnTo>
                <a:lnTo>
                  <a:pt x="6007" y="6735"/>
                </a:lnTo>
                <a:lnTo>
                  <a:pt x="5960" y="6633"/>
                </a:lnTo>
                <a:lnTo>
                  <a:pt x="5920" y="6529"/>
                </a:lnTo>
                <a:lnTo>
                  <a:pt x="5884" y="6424"/>
                </a:lnTo>
                <a:lnTo>
                  <a:pt x="5852" y="6316"/>
                </a:lnTo>
                <a:lnTo>
                  <a:pt x="5827" y="6205"/>
                </a:lnTo>
                <a:lnTo>
                  <a:pt x="5807" y="6093"/>
                </a:lnTo>
                <a:lnTo>
                  <a:pt x="5792" y="5979"/>
                </a:lnTo>
                <a:lnTo>
                  <a:pt x="5784" y="5863"/>
                </a:lnTo>
                <a:lnTo>
                  <a:pt x="5781" y="5746"/>
                </a:lnTo>
                <a:lnTo>
                  <a:pt x="5784" y="5629"/>
                </a:lnTo>
                <a:lnTo>
                  <a:pt x="5792" y="5513"/>
                </a:lnTo>
                <a:lnTo>
                  <a:pt x="5807" y="5400"/>
                </a:lnTo>
                <a:lnTo>
                  <a:pt x="5827" y="5287"/>
                </a:lnTo>
                <a:lnTo>
                  <a:pt x="5852" y="5177"/>
                </a:lnTo>
                <a:lnTo>
                  <a:pt x="5884" y="5068"/>
                </a:lnTo>
                <a:lnTo>
                  <a:pt x="5920" y="4963"/>
                </a:lnTo>
                <a:lnTo>
                  <a:pt x="5960" y="4859"/>
                </a:lnTo>
                <a:lnTo>
                  <a:pt x="6007" y="4758"/>
                </a:lnTo>
                <a:lnTo>
                  <a:pt x="6057" y="4659"/>
                </a:lnTo>
                <a:lnTo>
                  <a:pt x="6112" y="4564"/>
                </a:lnTo>
                <a:lnTo>
                  <a:pt x="6172" y="4471"/>
                </a:lnTo>
                <a:lnTo>
                  <a:pt x="6235" y="4382"/>
                </a:lnTo>
                <a:lnTo>
                  <a:pt x="6303" y="4295"/>
                </a:lnTo>
                <a:lnTo>
                  <a:pt x="6376" y="4212"/>
                </a:lnTo>
                <a:lnTo>
                  <a:pt x="6451" y="4133"/>
                </a:lnTo>
                <a:lnTo>
                  <a:pt x="6531" y="4057"/>
                </a:lnTo>
                <a:lnTo>
                  <a:pt x="6614" y="3986"/>
                </a:lnTo>
                <a:lnTo>
                  <a:pt x="6700" y="3917"/>
                </a:lnTo>
                <a:lnTo>
                  <a:pt x="6790" y="3854"/>
                </a:lnTo>
                <a:lnTo>
                  <a:pt x="6883" y="3794"/>
                </a:lnTo>
                <a:lnTo>
                  <a:pt x="6979" y="3739"/>
                </a:lnTo>
                <a:lnTo>
                  <a:pt x="7076" y="3689"/>
                </a:lnTo>
                <a:lnTo>
                  <a:pt x="7178" y="3642"/>
                </a:lnTo>
                <a:lnTo>
                  <a:pt x="7282" y="3602"/>
                </a:lnTo>
                <a:lnTo>
                  <a:pt x="7388" y="3566"/>
                </a:lnTo>
                <a:lnTo>
                  <a:pt x="7496" y="3535"/>
                </a:lnTo>
                <a:lnTo>
                  <a:pt x="7607" y="3509"/>
                </a:lnTo>
                <a:lnTo>
                  <a:pt x="7719" y="3489"/>
                </a:lnTo>
                <a:lnTo>
                  <a:pt x="7834" y="3474"/>
                </a:lnTo>
                <a:lnTo>
                  <a:pt x="7950" y="3466"/>
                </a:lnTo>
                <a:lnTo>
                  <a:pt x="8067" y="3463"/>
                </a:lnTo>
                <a:close/>
                <a:moveTo>
                  <a:pt x="16133" y="1949"/>
                </a:moveTo>
                <a:lnTo>
                  <a:pt x="16133" y="9543"/>
                </a:lnTo>
                <a:lnTo>
                  <a:pt x="0" y="9543"/>
                </a:lnTo>
                <a:lnTo>
                  <a:pt x="0" y="1949"/>
                </a:lnTo>
                <a:lnTo>
                  <a:pt x="16133" y="1949"/>
                </a:lnTo>
                <a:close/>
                <a:moveTo>
                  <a:pt x="16133" y="9750"/>
                </a:moveTo>
                <a:lnTo>
                  <a:pt x="16133" y="10915"/>
                </a:lnTo>
                <a:lnTo>
                  <a:pt x="16132" y="10944"/>
                </a:lnTo>
                <a:lnTo>
                  <a:pt x="16130" y="10973"/>
                </a:lnTo>
                <a:lnTo>
                  <a:pt x="16126" y="11003"/>
                </a:lnTo>
                <a:lnTo>
                  <a:pt x="16121" y="11031"/>
                </a:lnTo>
                <a:lnTo>
                  <a:pt x="16115" y="11059"/>
                </a:lnTo>
                <a:lnTo>
                  <a:pt x="16107" y="11086"/>
                </a:lnTo>
                <a:lnTo>
                  <a:pt x="16098" y="11112"/>
                </a:lnTo>
                <a:lnTo>
                  <a:pt x="16088" y="11139"/>
                </a:lnTo>
                <a:lnTo>
                  <a:pt x="16076" y="11165"/>
                </a:lnTo>
                <a:lnTo>
                  <a:pt x="16062" y="11189"/>
                </a:lnTo>
                <a:lnTo>
                  <a:pt x="16049" y="11213"/>
                </a:lnTo>
                <a:lnTo>
                  <a:pt x="16034" y="11237"/>
                </a:lnTo>
                <a:lnTo>
                  <a:pt x="16018" y="11259"/>
                </a:lnTo>
                <a:lnTo>
                  <a:pt x="16001" y="11282"/>
                </a:lnTo>
                <a:lnTo>
                  <a:pt x="15982" y="11303"/>
                </a:lnTo>
                <a:lnTo>
                  <a:pt x="15964" y="11323"/>
                </a:lnTo>
                <a:lnTo>
                  <a:pt x="15943" y="11342"/>
                </a:lnTo>
                <a:lnTo>
                  <a:pt x="15922" y="11360"/>
                </a:lnTo>
                <a:lnTo>
                  <a:pt x="15900" y="11377"/>
                </a:lnTo>
                <a:lnTo>
                  <a:pt x="15878" y="11393"/>
                </a:lnTo>
                <a:lnTo>
                  <a:pt x="15854" y="11408"/>
                </a:lnTo>
                <a:lnTo>
                  <a:pt x="15829" y="11423"/>
                </a:lnTo>
                <a:lnTo>
                  <a:pt x="15805" y="11435"/>
                </a:lnTo>
                <a:lnTo>
                  <a:pt x="15779" y="11447"/>
                </a:lnTo>
                <a:lnTo>
                  <a:pt x="15753" y="11457"/>
                </a:lnTo>
                <a:lnTo>
                  <a:pt x="15727" y="11466"/>
                </a:lnTo>
                <a:lnTo>
                  <a:pt x="15698" y="11474"/>
                </a:lnTo>
                <a:lnTo>
                  <a:pt x="15671" y="11480"/>
                </a:lnTo>
                <a:lnTo>
                  <a:pt x="15642" y="11485"/>
                </a:lnTo>
                <a:lnTo>
                  <a:pt x="15614" y="11489"/>
                </a:lnTo>
                <a:lnTo>
                  <a:pt x="15584" y="11491"/>
                </a:lnTo>
                <a:lnTo>
                  <a:pt x="15555" y="11492"/>
                </a:lnTo>
                <a:lnTo>
                  <a:pt x="578" y="11492"/>
                </a:lnTo>
                <a:lnTo>
                  <a:pt x="549" y="11491"/>
                </a:lnTo>
                <a:lnTo>
                  <a:pt x="519" y="11489"/>
                </a:lnTo>
                <a:lnTo>
                  <a:pt x="490" y="11485"/>
                </a:lnTo>
                <a:lnTo>
                  <a:pt x="462" y="11480"/>
                </a:lnTo>
                <a:lnTo>
                  <a:pt x="434" y="11474"/>
                </a:lnTo>
                <a:lnTo>
                  <a:pt x="406" y="11466"/>
                </a:lnTo>
                <a:lnTo>
                  <a:pt x="380" y="11457"/>
                </a:lnTo>
                <a:lnTo>
                  <a:pt x="354" y="11447"/>
                </a:lnTo>
                <a:lnTo>
                  <a:pt x="328" y="11435"/>
                </a:lnTo>
                <a:lnTo>
                  <a:pt x="304" y="11423"/>
                </a:lnTo>
                <a:lnTo>
                  <a:pt x="279" y="11408"/>
                </a:lnTo>
                <a:lnTo>
                  <a:pt x="255" y="11393"/>
                </a:lnTo>
                <a:lnTo>
                  <a:pt x="233" y="11377"/>
                </a:lnTo>
                <a:lnTo>
                  <a:pt x="211" y="11360"/>
                </a:lnTo>
                <a:lnTo>
                  <a:pt x="190" y="11342"/>
                </a:lnTo>
                <a:lnTo>
                  <a:pt x="169" y="11323"/>
                </a:lnTo>
                <a:lnTo>
                  <a:pt x="150" y="11303"/>
                </a:lnTo>
                <a:lnTo>
                  <a:pt x="132" y="11282"/>
                </a:lnTo>
                <a:lnTo>
                  <a:pt x="115" y="11259"/>
                </a:lnTo>
                <a:lnTo>
                  <a:pt x="99" y="11237"/>
                </a:lnTo>
                <a:lnTo>
                  <a:pt x="84" y="11213"/>
                </a:lnTo>
                <a:lnTo>
                  <a:pt x="70" y="11189"/>
                </a:lnTo>
                <a:lnTo>
                  <a:pt x="57" y="11165"/>
                </a:lnTo>
                <a:lnTo>
                  <a:pt x="45" y="11139"/>
                </a:lnTo>
                <a:lnTo>
                  <a:pt x="35" y="11112"/>
                </a:lnTo>
                <a:lnTo>
                  <a:pt x="26" y="11086"/>
                </a:lnTo>
                <a:lnTo>
                  <a:pt x="18" y="11059"/>
                </a:lnTo>
                <a:lnTo>
                  <a:pt x="12" y="11031"/>
                </a:lnTo>
                <a:lnTo>
                  <a:pt x="7" y="11003"/>
                </a:lnTo>
                <a:lnTo>
                  <a:pt x="3" y="10973"/>
                </a:lnTo>
                <a:lnTo>
                  <a:pt x="1" y="10944"/>
                </a:lnTo>
                <a:lnTo>
                  <a:pt x="0" y="10915"/>
                </a:lnTo>
                <a:lnTo>
                  <a:pt x="0" y="9750"/>
                </a:lnTo>
                <a:lnTo>
                  <a:pt x="16133" y="9750"/>
                </a:lnTo>
                <a:close/>
                <a:moveTo>
                  <a:pt x="808" y="703"/>
                </a:moveTo>
                <a:lnTo>
                  <a:pt x="1791" y="703"/>
                </a:lnTo>
                <a:lnTo>
                  <a:pt x="1791" y="1338"/>
                </a:lnTo>
                <a:lnTo>
                  <a:pt x="808" y="1338"/>
                </a:lnTo>
                <a:lnTo>
                  <a:pt x="808" y="703"/>
                </a:lnTo>
                <a:close/>
                <a:moveTo>
                  <a:pt x="2500" y="703"/>
                </a:moveTo>
                <a:lnTo>
                  <a:pt x="3483" y="703"/>
                </a:lnTo>
                <a:lnTo>
                  <a:pt x="3483" y="1338"/>
                </a:lnTo>
                <a:lnTo>
                  <a:pt x="2500" y="1338"/>
                </a:lnTo>
                <a:lnTo>
                  <a:pt x="2500" y="703"/>
                </a:lnTo>
                <a:close/>
                <a:moveTo>
                  <a:pt x="4192" y="703"/>
                </a:moveTo>
                <a:lnTo>
                  <a:pt x="5175" y="703"/>
                </a:lnTo>
                <a:lnTo>
                  <a:pt x="5175" y="1338"/>
                </a:lnTo>
                <a:lnTo>
                  <a:pt x="4192" y="1338"/>
                </a:lnTo>
                <a:lnTo>
                  <a:pt x="4192" y="703"/>
                </a:lnTo>
                <a:close/>
                <a:moveTo>
                  <a:pt x="5884" y="703"/>
                </a:moveTo>
                <a:lnTo>
                  <a:pt x="6867" y="703"/>
                </a:lnTo>
                <a:lnTo>
                  <a:pt x="6867" y="1338"/>
                </a:lnTo>
                <a:lnTo>
                  <a:pt x="5884" y="1338"/>
                </a:lnTo>
                <a:lnTo>
                  <a:pt x="5884" y="703"/>
                </a:lnTo>
                <a:close/>
                <a:moveTo>
                  <a:pt x="7575" y="703"/>
                </a:moveTo>
                <a:lnTo>
                  <a:pt x="8558" y="703"/>
                </a:lnTo>
                <a:lnTo>
                  <a:pt x="8558" y="1338"/>
                </a:lnTo>
                <a:lnTo>
                  <a:pt x="7575" y="1338"/>
                </a:lnTo>
                <a:lnTo>
                  <a:pt x="7575" y="703"/>
                </a:lnTo>
                <a:close/>
                <a:moveTo>
                  <a:pt x="9266" y="703"/>
                </a:moveTo>
                <a:lnTo>
                  <a:pt x="10249" y="703"/>
                </a:lnTo>
                <a:lnTo>
                  <a:pt x="10249" y="1338"/>
                </a:lnTo>
                <a:lnTo>
                  <a:pt x="9266" y="1338"/>
                </a:lnTo>
                <a:lnTo>
                  <a:pt x="9266" y="703"/>
                </a:lnTo>
                <a:close/>
                <a:moveTo>
                  <a:pt x="10958" y="703"/>
                </a:moveTo>
                <a:lnTo>
                  <a:pt x="11941" y="703"/>
                </a:lnTo>
                <a:lnTo>
                  <a:pt x="11941" y="1338"/>
                </a:lnTo>
                <a:lnTo>
                  <a:pt x="10958" y="1338"/>
                </a:lnTo>
                <a:lnTo>
                  <a:pt x="10958" y="703"/>
                </a:lnTo>
                <a:close/>
                <a:moveTo>
                  <a:pt x="12650" y="703"/>
                </a:moveTo>
                <a:lnTo>
                  <a:pt x="13633" y="703"/>
                </a:lnTo>
                <a:lnTo>
                  <a:pt x="13633" y="1338"/>
                </a:lnTo>
                <a:lnTo>
                  <a:pt x="12650" y="1338"/>
                </a:lnTo>
                <a:lnTo>
                  <a:pt x="12650" y="703"/>
                </a:lnTo>
                <a:close/>
                <a:moveTo>
                  <a:pt x="14342" y="703"/>
                </a:moveTo>
                <a:lnTo>
                  <a:pt x="15325" y="703"/>
                </a:lnTo>
                <a:lnTo>
                  <a:pt x="15325" y="1338"/>
                </a:lnTo>
                <a:lnTo>
                  <a:pt x="14342" y="1338"/>
                </a:lnTo>
                <a:lnTo>
                  <a:pt x="14342" y="703"/>
                </a:lnTo>
                <a:close/>
                <a:moveTo>
                  <a:pt x="808" y="10232"/>
                </a:moveTo>
                <a:lnTo>
                  <a:pt x="1791" y="10232"/>
                </a:lnTo>
                <a:lnTo>
                  <a:pt x="1791" y="10868"/>
                </a:lnTo>
                <a:lnTo>
                  <a:pt x="808" y="10868"/>
                </a:lnTo>
                <a:lnTo>
                  <a:pt x="808" y="10232"/>
                </a:lnTo>
                <a:close/>
                <a:moveTo>
                  <a:pt x="2500" y="10232"/>
                </a:moveTo>
                <a:lnTo>
                  <a:pt x="3483" y="10232"/>
                </a:lnTo>
                <a:lnTo>
                  <a:pt x="3483" y="10868"/>
                </a:lnTo>
                <a:lnTo>
                  <a:pt x="2500" y="10868"/>
                </a:lnTo>
                <a:lnTo>
                  <a:pt x="2500" y="10232"/>
                </a:lnTo>
                <a:close/>
                <a:moveTo>
                  <a:pt x="4192" y="10232"/>
                </a:moveTo>
                <a:lnTo>
                  <a:pt x="5175" y="10232"/>
                </a:lnTo>
                <a:lnTo>
                  <a:pt x="5175" y="10868"/>
                </a:lnTo>
                <a:lnTo>
                  <a:pt x="4192" y="10868"/>
                </a:lnTo>
                <a:lnTo>
                  <a:pt x="4192" y="10232"/>
                </a:lnTo>
                <a:close/>
                <a:moveTo>
                  <a:pt x="5884" y="10232"/>
                </a:moveTo>
                <a:lnTo>
                  <a:pt x="6867" y="10232"/>
                </a:lnTo>
                <a:lnTo>
                  <a:pt x="6867" y="10868"/>
                </a:lnTo>
                <a:lnTo>
                  <a:pt x="5884" y="10868"/>
                </a:lnTo>
                <a:lnTo>
                  <a:pt x="5884" y="10232"/>
                </a:lnTo>
                <a:close/>
                <a:moveTo>
                  <a:pt x="7575" y="10232"/>
                </a:moveTo>
                <a:lnTo>
                  <a:pt x="8558" y="10232"/>
                </a:lnTo>
                <a:lnTo>
                  <a:pt x="8558" y="10868"/>
                </a:lnTo>
                <a:lnTo>
                  <a:pt x="7575" y="10868"/>
                </a:lnTo>
                <a:lnTo>
                  <a:pt x="7575" y="10232"/>
                </a:lnTo>
                <a:close/>
                <a:moveTo>
                  <a:pt x="9266" y="10232"/>
                </a:moveTo>
                <a:lnTo>
                  <a:pt x="10249" y="10232"/>
                </a:lnTo>
                <a:lnTo>
                  <a:pt x="10249" y="10868"/>
                </a:lnTo>
                <a:lnTo>
                  <a:pt x="9266" y="10868"/>
                </a:lnTo>
                <a:lnTo>
                  <a:pt x="9266" y="10232"/>
                </a:lnTo>
                <a:close/>
                <a:moveTo>
                  <a:pt x="10958" y="10232"/>
                </a:moveTo>
                <a:lnTo>
                  <a:pt x="11941" y="10232"/>
                </a:lnTo>
                <a:lnTo>
                  <a:pt x="11941" y="10868"/>
                </a:lnTo>
                <a:lnTo>
                  <a:pt x="10958" y="10868"/>
                </a:lnTo>
                <a:lnTo>
                  <a:pt x="10958" y="10232"/>
                </a:lnTo>
                <a:close/>
                <a:moveTo>
                  <a:pt x="12650" y="10232"/>
                </a:moveTo>
                <a:lnTo>
                  <a:pt x="13633" y="10232"/>
                </a:lnTo>
                <a:lnTo>
                  <a:pt x="13633" y="10868"/>
                </a:lnTo>
                <a:lnTo>
                  <a:pt x="12650" y="10868"/>
                </a:lnTo>
                <a:lnTo>
                  <a:pt x="12650" y="10232"/>
                </a:lnTo>
                <a:close/>
                <a:moveTo>
                  <a:pt x="14342" y="10232"/>
                </a:moveTo>
                <a:lnTo>
                  <a:pt x="15325" y="10232"/>
                </a:lnTo>
                <a:lnTo>
                  <a:pt x="15325" y="10868"/>
                </a:lnTo>
                <a:lnTo>
                  <a:pt x="14342" y="10868"/>
                </a:lnTo>
                <a:lnTo>
                  <a:pt x="14342" y="10232"/>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nvGrpSpPr>
          <p:cNvPr id="67" name="组合 223"/>
          <p:cNvGrpSpPr>
            <a:grpSpLocks noChangeAspect="1"/>
          </p:cNvGrpSpPr>
          <p:nvPr/>
        </p:nvGrpSpPr>
        <p:grpSpPr>
          <a:xfrm>
            <a:off x="2097088" y="3833853"/>
            <a:ext cx="636876" cy="440419"/>
            <a:chOff x="3475038" y="4608513"/>
            <a:chExt cx="1255712" cy="868362"/>
          </a:xfrm>
        </p:grpSpPr>
        <p:sp>
          <p:nvSpPr>
            <p:cNvPr id="68" name="Freeform 62"/>
            <p:cNvSpPr>
              <a:spLocks/>
            </p:cNvSpPr>
            <p:nvPr/>
          </p:nvSpPr>
          <p:spPr bwMode="auto">
            <a:xfrm>
              <a:off x="3516313" y="4783138"/>
              <a:ext cx="998537" cy="666750"/>
            </a:xfrm>
            <a:custGeom>
              <a:avLst/>
              <a:gdLst/>
              <a:ahLst/>
              <a:cxnLst>
                <a:cxn ang="0">
                  <a:pos x="260" y="2202"/>
                </a:cxn>
                <a:cxn ang="0">
                  <a:pos x="2143" y="2202"/>
                </a:cxn>
                <a:cxn ang="0">
                  <a:pos x="2143" y="619"/>
                </a:cxn>
                <a:cxn ang="0">
                  <a:pos x="2718" y="619"/>
                </a:cxn>
                <a:cxn ang="0">
                  <a:pos x="2718" y="2202"/>
                </a:cxn>
                <a:cxn ang="0">
                  <a:pos x="4314" y="2202"/>
                </a:cxn>
                <a:cxn ang="0">
                  <a:pos x="4314" y="2274"/>
                </a:cxn>
                <a:cxn ang="0">
                  <a:pos x="4314" y="2777"/>
                </a:cxn>
                <a:cxn ang="0">
                  <a:pos x="4314" y="5752"/>
                </a:cxn>
                <a:cxn ang="0">
                  <a:pos x="8420" y="5752"/>
                </a:cxn>
                <a:cxn ang="0">
                  <a:pos x="9343" y="4844"/>
                </a:cxn>
                <a:cxn ang="0">
                  <a:pos x="4574" y="0"/>
                </a:cxn>
                <a:cxn ang="0">
                  <a:pos x="5381" y="0"/>
                </a:cxn>
                <a:cxn ang="0">
                  <a:pos x="7501" y="2152"/>
                </a:cxn>
                <a:cxn ang="0">
                  <a:pos x="9202" y="441"/>
                </a:cxn>
                <a:cxn ang="0">
                  <a:pos x="10012" y="441"/>
                </a:cxn>
                <a:cxn ang="0">
                  <a:pos x="7904" y="2562"/>
                </a:cxn>
                <a:cxn ang="0">
                  <a:pos x="9753" y="4441"/>
                </a:cxn>
                <a:cxn ang="0">
                  <a:pos x="13116" y="1133"/>
                </a:cxn>
                <a:cxn ang="0">
                  <a:pos x="13116" y="1859"/>
                </a:cxn>
                <a:cxn ang="0">
                  <a:pos x="13199" y="1859"/>
                </a:cxn>
                <a:cxn ang="0">
                  <a:pos x="9240" y="5752"/>
                </a:cxn>
                <a:cxn ang="0">
                  <a:pos x="12624" y="5752"/>
                </a:cxn>
                <a:cxn ang="0">
                  <a:pos x="12624" y="6327"/>
                </a:cxn>
                <a:cxn ang="0">
                  <a:pos x="8656" y="6327"/>
                </a:cxn>
                <a:cxn ang="0">
                  <a:pos x="6127" y="8815"/>
                </a:cxn>
                <a:cxn ang="0">
                  <a:pos x="5724" y="8405"/>
                </a:cxn>
                <a:cxn ang="0">
                  <a:pos x="7835" y="6327"/>
                </a:cxn>
                <a:cxn ang="0">
                  <a:pos x="4314" y="6327"/>
                </a:cxn>
                <a:cxn ang="0">
                  <a:pos x="3825" y="6327"/>
                </a:cxn>
                <a:cxn ang="0">
                  <a:pos x="3739" y="6327"/>
                </a:cxn>
                <a:cxn ang="0">
                  <a:pos x="3739" y="2777"/>
                </a:cxn>
                <a:cxn ang="0">
                  <a:pos x="2718" y="2777"/>
                </a:cxn>
                <a:cxn ang="0">
                  <a:pos x="2718" y="7433"/>
                </a:cxn>
                <a:cxn ang="0">
                  <a:pos x="2617" y="7433"/>
                </a:cxn>
                <a:cxn ang="0">
                  <a:pos x="2143" y="7433"/>
                </a:cxn>
                <a:cxn ang="0">
                  <a:pos x="0" y="7433"/>
                </a:cxn>
                <a:cxn ang="0">
                  <a:pos x="0" y="6858"/>
                </a:cxn>
                <a:cxn ang="0">
                  <a:pos x="2143" y="6858"/>
                </a:cxn>
                <a:cxn ang="0">
                  <a:pos x="2143" y="2777"/>
                </a:cxn>
                <a:cxn ang="0">
                  <a:pos x="260" y="2777"/>
                </a:cxn>
                <a:cxn ang="0">
                  <a:pos x="260" y="2202"/>
                </a:cxn>
              </a:cxnLst>
              <a:rect l="0" t="0" r="r" b="b"/>
              <a:pathLst>
                <a:path w="13199" h="8815">
                  <a:moveTo>
                    <a:pt x="260" y="2202"/>
                  </a:moveTo>
                  <a:lnTo>
                    <a:pt x="2143" y="2202"/>
                  </a:lnTo>
                  <a:lnTo>
                    <a:pt x="2143" y="619"/>
                  </a:lnTo>
                  <a:lnTo>
                    <a:pt x="2718" y="619"/>
                  </a:lnTo>
                  <a:lnTo>
                    <a:pt x="2718" y="2202"/>
                  </a:lnTo>
                  <a:lnTo>
                    <a:pt x="4314" y="2202"/>
                  </a:lnTo>
                  <a:lnTo>
                    <a:pt x="4314" y="2274"/>
                  </a:lnTo>
                  <a:lnTo>
                    <a:pt x="4314" y="2777"/>
                  </a:lnTo>
                  <a:lnTo>
                    <a:pt x="4314" y="5752"/>
                  </a:lnTo>
                  <a:lnTo>
                    <a:pt x="8420" y="5752"/>
                  </a:lnTo>
                  <a:lnTo>
                    <a:pt x="9343" y="4844"/>
                  </a:lnTo>
                  <a:lnTo>
                    <a:pt x="4574" y="0"/>
                  </a:lnTo>
                  <a:lnTo>
                    <a:pt x="5381" y="0"/>
                  </a:lnTo>
                  <a:lnTo>
                    <a:pt x="7501" y="2152"/>
                  </a:lnTo>
                  <a:lnTo>
                    <a:pt x="9202" y="441"/>
                  </a:lnTo>
                  <a:lnTo>
                    <a:pt x="10012" y="441"/>
                  </a:lnTo>
                  <a:lnTo>
                    <a:pt x="7904" y="2562"/>
                  </a:lnTo>
                  <a:lnTo>
                    <a:pt x="9753" y="4441"/>
                  </a:lnTo>
                  <a:lnTo>
                    <a:pt x="13116" y="1133"/>
                  </a:lnTo>
                  <a:lnTo>
                    <a:pt x="13116" y="1859"/>
                  </a:lnTo>
                  <a:lnTo>
                    <a:pt x="13199" y="1859"/>
                  </a:lnTo>
                  <a:lnTo>
                    <a:pt x="9240" y="5752"/>
                  </a:lnTo>
                  <a:lnTo>
                    <a:pt x="12624" y="5752"/>
                  </a:lnTo>
                  <a:lnTo>
                    <a:pt x="12624" y="6327"/>
                  </a:lnTo>
                  <a:lnTo>
                    <a:pt x="8656" y="6327"/>
                  </a:lnTo>
                  <a:lnTo>
                    <a:pt x="6127" y="8815"/>
                  </a:lnTo>
                  <a:lnTo>
                    <a:pt x="5724" y="8405"/>
                  </a:lnTo>
                  <a:lnTo>
                    <a:pt x="7835" y="6327"/>
                  </a:lnTo>
                  <a:lnTo>
                    <a:pt x="4314" y="6327"/>
                  </a:lnTo>
                  <a:lnTo>
                    <a:pt x="3825" y="6327"/>
                  </a:lnTo>
                  <a:lnTo>
                    <a:pt x="3739" y="6327"/>
                  </a:lnTo>
                  <a:lnTo>
                    <a:pt x="3739" y="2777"/>
                  </a:lnTo>
                  <a:lnTo>
                    <a:pt x="2718" y="2777"/>
                  </a:lnTo>
                  <a:lnTo>
                    <a:pt x="2718" y="7433"/>
                  </a:lnTo>
                  <a:lnTo>
                    <a:pt x="2617" y="7433"/>
                  </a:lnTo>
                  <a:lnTo>
                    <a:pt x="2143" y="7433"/>
                  </a:lnTo>
                  <a:lnTo>
                    <a:pt x="0" y="7433"/>
                  </a:lnTo>
                  <a:lnTo>
                    <a:pt x="0" y="6858"/>
                  </a:lnTo>
                  <a:lnTo>
                    <a:pt x="2143" y="6858"/>
                  </a:lnTo>
                  <a:lnTo>
                    <a:pt x="2143" y="2777"/>
                  </a:lnTo>
                  <a:lnTo>
                    <a:pt x="260" y="2777"/>
                  </a:lnTo>
                  <a:lnTo>
                    <a:pt x="260" y="2202"/>
                  </a:lnTo>
                  <a:close/>
                </a:path>
              </a:pathLst>
            </a:custGeom>
            <a:solidFill>
              <a:srgbClr val="AAA9A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69" name="Freeform 63"/>
            <p:cNvSpPr>
              <a:spLocks/>
            </p:cNvSpPr>
            <p:nvPr/>
          </p:nvSpPr>
          <p:spPr bwMode="auto">
            <a:xfrm>
              <a:off x="4506913" y="4665663"/>
              <a:ext cx="166687" cy="174625"/>
            </a:xfrm>
            <a:custGeom>
              <a:avLst/>
              <a:gdLst/>
              <a:ahLst/>
              <a:cxnLst>
                <a:cxn ang="0">
                  <a:pos x="1802" y="2312"/>
                </a:cxn>
                <a:cxn ang="0">
                  <a:pos x="1802" y="2293"/>
                </a:cxn>
                <a:cxn ang="0">
                  <a:pos x="1803" y="2275"/>
                </a:cxn>
                <a:cxn ang="0">
                  <a:pos x="1798" y="2089"/>
                </a:cxn>
                <a:cxn ang="0">
                  <a:pos x="1775" y="1909"/>
                </a:cxn>
                <a:cxn ang="0">
                  <a:pos x="1735" y="1735"/>
                </a:cxn>
                <a:cxn ang="0">
                  <a:pos x="1679" y="1567"/>
                </a:cxn>
                <a:cxn ang="0">
                  <a:pos x="1606" y="1407"/>
                </a:cxn>
                <a:cxn ang="0">
                  <a:pos x="1519" y="1255"/>
                </a:cxn>
                <a:cxn ang="0">
                  <a:pos x="1418" y="1113"/>
                </a:cxn>
                <a:cxn ang="0">
                  <a:pos x="1304" y="981"/>
                </a:cxn>
                <a:cxn ang="0">
                  <a:pos x="1178" y="861"/>
                </a:cxn>
                <a:cxn ang="0">
                  <a:pos x="1041" y="753"/>
                </a:cxn>
                <a:cxn ang="0">
                  <a:pos x="895" y="658"/>
                </a:cxn>
                <a:cxn ang="0">
                  <a:pos x="738" y="578"/>
                </a:cxn>
                <a:cxn ang="0">
                  <a:pos x="574" y="512"/>
                </a:cxn>
                <a:cxn ang="0">
                  <a:pos x="402" y="463"/>
                </a:cxn>
                <a:cxn ang="0">
                  <a:pos x="222" y="431"/>
                </a:cxn>
                <a:cxn ang="0">
                  <a:pos x="38" y="417"/>
                </a:cxn>
                <a:cxn ang="0">
                  <a:pos x="20" y="417"/>
                </a:cxn>
                <a:cxn ang="0">
                  <a:pos x="0" y="417"/>
                </a:cxn>
                <a:cxn ang="0">
                  <a:pos x="21" y="0"/>
                </a:cxn>
                <a:cxn ang="0">
                  <a:pos x="39" y="0"/>
                </a:cxn>
                <a:cxn ang="0">
                  <a:pos x="163" y="7"/>
                </a:cxn>
                <a:cxn ang="0">
                  <a:pos x="386" y="36"/>
                </a:cxn>
                <a:cxn ang="0">
                  <a:pos x="602" y="86"/>
                </a:cxn>
                <a:cxn ang="0">
                  <a:pos x="810" y="156"/>
                </a:cxn>
                <a:cxn ang="0">
                  <a:pos x="1007" y="245"/>
                </a:cxn>
                <a:cxn ang="0">
                  <a:pos x="1194" y="353"/>
                </a:cxn>
                <a:cxn ang="0">
                  <a:pos x="1368" y="479"/>
                </a:cxn>
                <a:cxn ang="0">
                  <a:pos x="1530" y="619"/>
                </a:cxn>
                <a:cxn ang="0">
                  <a:pos x="1677" y="774"/>
                </a:cxn>
                <a:cxn ang="0">
                  <a:pos x="1809" y="943"/>
                </a:cxn>
                <a:cxn ang="0">
                  <a:pos x="1926" y="1123"/>
                </a:cxn>
                <a:cxn ang="0">
                  <a:pos x="2023" y="1315"/>
                </a:cxn>
                <a:cxn ang="0">
                  <a:pos x="2103" y="1517"/>
                </a:cxn>
                <a:cxn ang="0">
                  <a:pos x="2163" y="1728"/>
                </a:cxn>
                <a:cxn ang="0">
                  <a:pos x="2202" y="1946"/>
                </a:cxn>
                <a:cxn ang="0">
                  <a:pos x="2219" y="2171"/>
                </a:cxn>
                <a:cxn ang="0">
                  <a:pos x="2219" y="2294"/>
                </a:cxn>
                <a:cxn ang="0">
                  <a:pos x="2218" y="2313"/>
                </a:cxn>
              </a:cxnLst>
              <a:rect l="0" t="0" r="r" b="b"/>
              <a:pathLst>
                <a:path w="2219" h="2323">
                  <a:moveTo>
                    <a:pt x="2218" y="2323"/>
                  </a:moveTo>
                  <a:lnTo>
                    <a:pt x="1802" y="2312"/>
                  </a:lnTo>
                  <a:lnTo>
                    <a:pt x="1802" y="2303"/>
                  </a:lnTo>
                  <a:lnTo>
                    <a:pt x="1802" y="2293"/>
                  </a:lnTo>
                  <a:lnTo>
                    <a:pt x="1803" y="2284"/>
                  </a:lnTo>
                  <a:lnTo>
                    <a:pt x="1803" y="2275"/>
                  </a:lnTo>
                  <a:lnTo>
                    <a:pt x="1803" y="2181"/>
                  </a:lnTo>
                  <a:lnTo>
                    <a:pt x="1798" y="2089"/>
                  </a:lnTo>
                  <a:lnTo>
                    <a:pt x="1789" y="1998"/>
                  </a:lnTo>
                  <a:lnTo>
                    <a:pt x="1775" y="1909"/>
                  </a:lnTo>
                  <a:lnTo>
                    <a:pt x="1757" y="1821"/>
                  </a:lnTo>
                  <a:lnTo>
                    <a:pt x="1735" y="1735"/>
                  </a:lnTo>
                  <a:lnTo>
                    <a:pt x="1709" y="1650"/>
                  </a:lnTo>
                  <a:lnTo>
                    <a:pt x="1679" y="1567"/>
                  </a:lnTo>
                  <a:lnTo>
                    <a:pt x="1644" y="1486"/>
                  </a:lnTo>
                  <a:lnTo>
                    <a:pt x="1606" y="1407"/>
                  </a:lnTo>
                  <a:lnTo>
                    <a:pt x="1564" y="1330"/>
                  </a:lnTo>
                  <a:lnTo>
                    <a:pt x="1519" y="1255"/>
                  </a:lnTo>
                  <a:lnTo>
                    <a:pt x="1470" y="1183"/>
                  </a:lnTo>
                  <a:lnTo>
                    <a:pt x="1418" y="1113"/>
                  </a:lnTo>
                  <a:lnTo>
                    <a:pt x="1363" y="1046"/>
                  </a:lnTo>
                  <a:lnTo>
                    <a:pt x="1304" y="981"/>
                  </a:lnTo>
                  <a:lnTo>
                    <a:pt x="1242" y="920"/>
                  </a:lnTo>
                  <a:lnTo>
                    <a:pt x="1178" y="861"/>
                  </a:lnTo>
                  <a:lnTo>
                    <a:pt x="1112" y="806"/>
                  </a:lnTo>
                  <a:lnTo>
                    <a:pt x="1041" y="753"/>
                  </a:lnTo>
                  <a:lnTo>
                    <a:pt x="969" y="704"/>
                  </a:lnTo>
                  <a:lnTo>
                    <a:pt x="895" y="658"/>
                  </a:lnTo>
                  <a:lnTo>
                    <a:pt x="818" y="616"/>
                  </a:lnTo>
                  <a:lnTo>
                    <a:pt x="738" y="578"/>
                  </a:lnTo>
                  <a:lnTo>
                    <a:pt x="657" y="543"/>
                  </a:lnTo>
                  <a:lnTo>
                    <a:pt x="574" y="512"/>
                  </a:lnTo>
                  <a:lnTo>
                    <a:pt x="488" y="486"/>
                  </a:lnTo>
                  <a:lnTo>
                    <a:pt x="402" y="463"/>
                  </a:lnTo>
                  <a:lnTo>
                    <a:pt x="312" y="446"/>
                  </a:lnTo>
                  <a:lnTo>
                    <a:pt x="222" y="431"/>
                  </a:lnTo>
                  <a:lnTo>
                    <a:pt x="131" y="422"/>
                  </a:lnTo>
                  <a:lnTo>
                    <a:pt x="38" y="417"/>
                  </a:lnTo>
                  <a:lnTo>
                    <a:pt x="29" y="417"/>
                  </a:lnTo>
                  <a:lnTo>
                    <a:pt x="20" y="417"/>
                  </a:lnTo>
                  <a:lnTo>
                    <a:pt x="10" y="417"/>
                  </a:lnTo>
                  <a:lnTo>
                    <a:pt x="0" y="417"/>
                  </a:lnTo>
                  <a:lnTo>
                    <a:pt x="11" y="0"/>
                  </a:lnTo>
                  <a:lnTo>
                    <a:pt x="21" y="0"/>
                  </a:lnTo>
                  <a:lnTo>
                    <a:pt x="30" y="0"/>
                  </a:lnTo>
                  <a:lnTo>
                    <a:pt x="39" y="0"/>
                  </a:lnTo>
                  <a:lnTo>
                    <a:pt x="49" y="1"/>
                  </a:lnTo>
                  <a:lnTo>
                    <a:pt x="163" y="7"/>
                  </a:lnTo>
                  <a:lnTo>
                    <a:pt x="276" y="18"/>
                  </a:lnTo>
                  <a:lnTo>
                    <a:pt x="386" y="36"/>
                  </a:lnTo>
                  <a:lnTo>
                    <a:pt x="495" y="57"/>
                  </a:lnTo>
                  <a:lnTo>
                    <a:pt x="602" y="86"/>
                  </a:lnTo>
                  <a:lnTo>
                    <a:pt x="707" y="119"/>
                  </a:lnTo>
                  <a:lnTo>
                    <a:pt x="810" y="156"/>
                  </a:lnTo>
                  <a:lnTo>
                    <a:pt x="910" y="199"/>
                  </a:lnTo>
                  <a:lnTo>
                    <a:pt x="1007" y="245"/>
                  </a:lnTo>
                  <a:lnTo>
                    <a:pt x="1102" y="297"/>
                  </a:lnTo>
                  <a:lnTo>
                    <a:pt x="1194" y="353"/>
                  </a:lnTo>
                  <a:lnTo>
                    <a:pt x="1283" y="414"/>
                  </a:lnTo>
                  <a:lnTo>
                    <a:pt x="1368" y="479"/>
                  </a:lnTo>
                  <a:lnTo>
                    <a:pt x="1451" y="546"/>
                  </a:lnTo>
                  <a:lnTo>
                    <a:pt x="1530" y="619"/>
                  </a:lnTo>
                  <a:lnTo>
                    <a:pt x="1606" y="695"/>
                  </a:lnTo>
                  <a:lnTo>
                    <a:pt x="1677" y="774"/>
                  </a:lnTo>
                  <a:lnTo>
                    <a:pt x="1746" y="857"/>
                  </a:lnTo>
                  <a:lnTo>
                    <a:pt x="1809" y="943"/>
                  </a:lnTo>
                  <a:lnTo>
                    <a:pt x="1870" y="1031"/>
                  </a:lnTo>
                  <a:lnTo>
                    <a:pt x="1926" y="1123"/>
                  </a:lnTo>
                  <a:lnTo>
                    <a:pt x="1976" y="1218"/>
                  </a:lnTo>
                  <a:lnTo>
                    <a:pt x="2023" y="1315"/>
                  </a:lnTo>
                  <a:lnTo>
                    <a:pt x="2066" y="1415"/>
                  </a:lnTo>
                  <a:lnTo>
                    <a:pt x="2103" y="1517"/>
                  </a:lnTo>
                  <a:lnTo>
                    <a:pt x="2135" y="1622"/>
                  </a:lnTo>
                  <a:lnTo>
                    <a:pt x="2163" y="1728"/>
                  </a:lnTo>
                  <a:lnTo>
                    <a:pt x="2185" y="1835"/>
                  </a:lnTo>
                  <a:lnTo>
                    <a:pt x="2202" y="1946"/>
                  </a:lnTo>
                  <a:lnTo>
                    <a:pt x="2213" y="2058"/>
                  </a:lnTo>
                  <a:lnTo>
                    <a:pt x="2219" y="2171"/>
                  </a:lnTo>
                  <a:lnTo>
                    <a:pt x="2219" y="2285"/>
                  </a:lnTo>
                  <a:lnTo>
                    <a:pt x="2219" y="2294"/>
                  </a:lnTo>
                  <a:lnTo>
                    <a:pt x="2218" y="2304"/>
                  </a:lnTo>
                  <a:lnTo>
                    <a:pt x="2218" y="2313"/>
                  </a:lnTo>
                  <a:lnTo>
                    <a:pt x="2218" y="2323"/>
                  </a:lnTo>
                  <a:close/>
                </a:path>
              </a:pathLst>
            </a:custGeom>
            <a:solidFill>
              <a:srgbClr val="96959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70" name="Freeform 64"/>
            <p:cNvSpPr>
              <a:spLocks/>
            </p:cNvSpPr>
            <p:nvPr/>
          </p:nvSpPr>
          <p:spPr bwMode="auto">
            <a:xfrm>
              <a:off x="4508500" y="4608513"/>
              <a:ext cx="222250" cy="233362"/>
            </a:xfrm>
            <a:custGeom>
              <a:avLst/>
              <a:gdLst/>
              <a:ahLst/>
              <a:cxnLst>
                <a:cxn ang="0">
                  <a:pos x="2948" y="3062"/>
                </a:cxn>
                <a:cxn ang="0">
                  <a:pos x="2947" y="3082"/>
                </a:cxn>
                <a:cxn ang="0">
                  <a:pos x="2562" y="3082"/>
                </a:cxn>
                <a:cxn ang="0">
                  <a:pos x="2562" y="3062"/>
                </a:cxn>
                <a:cxn ang="0">
                  <a:pos x="2563" y="3043"/>
                </a:cxn>
                <a:cxn ang="0">
                  <a:pos x="2556" y="2779"/>
                </a:cxn>
                <a:cxn ang="0">
                  <a:pos x="2523" y="2520"/>
                </a:cxn>
                <a:cxn ang="0">
                  <a:pos x="2465" y="2271"/>
                </a:cxn>
                <a:cxn ang="0">
                  <a:pos x="2384" y="2031"/>
                </a:cxn>
                <a:cxn ang="0">
                  <a:pos x="2280" y="1802"/>
                </a:cxn>
                <a:cxn ang="0">
                  <a:pos x="2156" y="1585"/>
                </a:cxn>
                <a:cxn ang="0">
                  <a:pos x="2012" y="1382"/>
                </a:cxn>
                <a:cxn ang="0">
                  <a:pos x="1849" y="1193"/>
                </a:cxn>
                <a:cxn ang="0">
                  <a:pos x="1669" y="1020"/>
                </a:cxn>
                <a:cxn ang="0">
                  <a:pos x="1473" y="867"/>
                </a:cxn>
                <a:cxn ang="0">
                  <a:pos x="1263" y="731"/>
                </a:cxn>
                <a:cxn ang="0">
                  <a:pos x="1039" y="616"/>
                </a:cxn>
                <a:cxn ang="0">
                  <a:pos x="803" y="522"/>
                </a:cxn>
                <a:cxn ang="0">
                  <a:pos x="557" y="452"/>
                </a:cxn>
                <a:cxn ang="0">
                  <a:pos x="301" y="406"/>
                </a:cxn>
                <a:cxn ang="0">
                  <a:pos x="37" y="386"/>
                </a:cxn>
                <a:cxn ang="0">
                  <a:pos x="18" y="385"/>
                </a:cxn>
                <a:cxn ang="0">
                  <a:pos x="0" y="385"/>
                </a:cxn>
                <a:cxn ang="0">
                  <a:pos x="18" y="0"/>
                </a:cxn>
                <a:cxn ang="0">
                  <a:pos x="37" y="0"/>
                </a:cxn>
                <a:cxn ang="0">
                  <a:pos x="200" y="8"/>
                </a:cxn>
                <a:cxn ang="0">
                  <a:pos x="498" y="47"/>
                </a:cxn>
                <a:cxn ang="0">
                  <a:pos x="786" y="113"/>
                </a:cxn>
                <a:cxn ang="0">
                  <a:pos x="1064" y="208"/>
                </a:cxn>
                <a:cxn ang="0">
                  <a:pos x="1327" y="328"/>
                </a:cxn>
                <a:cxn ang="0">
                  <a:pos x="1578" y="472"/>
                </a:cxn>
                <a:cxn ang="0">
                  <a:pos x="1811" y="638"/>
                </a:cxn>
                <a:cxn ang="0">
                  <a:pos x="2027" y="826"/>
                </a:cxn>
                <a:cxn ang="0">
                  <a:pos x="2224" y="1034"/>
                </a:cxn>
                <a:cxn ang="0">
                  <a:pos x="2401" y="1259"/>
                </a:cxn>
                <a:cxn ang="0">
                  <a:pos x="2556" y="1501"/>
                </a:cxn>
                <a:cxn ang="0">
                  <a:pos x="2686" y="1757"/>
                </a:cxn>
                <a:cxn ang="0">
                  <a:pos x="2793" y="2027"/>
                </a:cxn>
                <a:cxn ang="0">
                  <a:pos x="2873" y="2308"/>
                </a:cxn>
                <a:cxn ang="0">
                  <a:pos x="2925" y="2600"/>
                </a:cxn>
                <a:cxn ang="0">
                  <a:pos x="2948" y="2900"/>
                </a:cxn>
              </a:cxnLst>
              <a:rect l="0" t="0" r="r" b="b"/>
              <a:pathLst>
                <a:path w="2948" h="3091">
                  <a:moveTo>
                    <a:pt x="2948" y="3053"/>
                  </a:moveTo>
                  <a:lnTo>
                    <a:pt x="2948" y="3062"/>
                  </a:lnTo>
                  <a:lnTo>
                    <a:pt x="2947" y="3072"/>
                  </a:lnTo>
                  <a:lnTo>
                    <a:pt x="2947" y="3082"/>
                  </a:lnTo>
                  <a:lnTo>
                    <a:pt x="2947" y="3091"/>
                  </a:lnTo>
                  <a:lnTo>
                    <a:pt x="2562" y="3082"/>
                  </a:lnTo>
                  <a:lnTo>
                    <a:pt x="2562" y="3071"/>
                  </a:lnTo>
                  <a:lnTo>
                    <a:pt x="2562" y="3062"/>
                  </a:lnTo>
                  <a:lnTo>
                    <a:pt x="2563" y="3053"/>
                  </a:lnTo>
                  <a:lnTo>
                    <a:pt x="2563" y="3043"/>
                  </a:lnTo>
                  <a:lnTo>
                    <a:pt x="2563" y="2910"/>
                  </a:lnTo>
                  <a:lnTo>
                    <a:pt x="2556" y="2779"/>
                  </a:lnTo>
                  <a:lnTo>
                    <a:pt x="2543" y="2649"/>
                  </a:lnTo>
                  <a:lnTo>
                    <a:pt x="2523" y="2520"/>
                  </a:lnTo>
                  <a:lnTo>
                    <a:pt x="2497" y="2395"/>
                  </a:lnTo>
                  <a:lnTo>
                    <a:pt x="2465" y="2271"/>
                  </a:lnTo>
                  <a:lnTo>
                    <a:pt x="2428" y="2150"/>
                  </a:lnTo>
                  <a:lnTo>
                    <a:pt x="2384" y="2031"/>
                  </a:lnTo>
                  <a:lnTo>
                    <a:pt x="2335" y="1915"/>
                  </a:lnTo>
                  <a:lnTo>
                    <a:pt x="2280" y="1802"/>
                  </a:lnTo>
                  <a:lnTo>
                    <a:pt x="2220" y="1692"/>
                  </a:lnTo>
                  <a:lnTo>
                    <a:pt x="2156" y="1585"/>
                  </a:lnTo>
                  <a:lnTo>
                    <a:pt x="2086" y="1481"/>
                  </a:lnTo>
                  <a:lnTo>
                    <a:pt x="2012" y="1382"/>
                  </a:lnTo>
                  <a:lnTo>
                    <a:pt x="1933" y="1285"/>
                  </a:lnTo>
                  <a:lnTo>
                    <a:pt x="1849" y="1193"/>
                  </a:lnTo>
                  <a:lnTo>
                    <a:pt x="1760" y="1104"/>
                  </a:lnTo>
                  <a:lnTo>
                    <a:pt x="1669" y="1020"/>
                  </a:lnTo>
                  <a:lnTo>
                    <a:pt x="1572" y="941"/>
                  </a:lnTo>
                  <a:lnTo>
                    <a:pt x="1473" y="867"/>
                  </a:lnTo>
                  <a:lnTo>
                    <a:pt x="1370" y="796"/>
                  </a:lnTo>
                  <a:lnTo>
                    <a:pt x="1263" y="731"/>
                  </a:lnTo>
                  <a:lnTo>
                    <a:pt x="1152" y="671"/>
                  </a:lnTo>
                  <a:lnTo>
                    <a:pt x="1039" y="616"/>
                  </a:lnTo>
                  <a:lnTo>
                    <a:pt x="922" y="566"/>
                  </a:lnTo>
                  <a:lnTo>
                    <a:pt x="803" y="522"/>
                  </a:lnTo>
                  <a:lnTo>
                    <a:pt x="682" y="484"/>
                  </a:lnTo>
                  <a:lnTo>
                    <a:pt x="557" y="452"/>
                  </a:lnTo>
                  <a:lnTo>
                    <a:pt x="430" y="426"/>
                  </a:lnTo>
                  <a:lnTo>
                    <a:pt x="301" y="406"/>
                  </a:lnTo>
                  <a:lnTo>
                    <a:pt x="170" y="392"/>
                  </a:lnTo>
                  <a:lnTo>
                    <a:pt x="37" y="386"/>
                  </a:lnTo>
                  <a:lnTo>
                    <a:pt x="28" y="385"/>
                  </a:lnTo>
                  <a:lnTo>
                    <a:pt x="18" y="385"/>
                  </a:lnTo>
                  <a:lnTo>
                    <a:pt x="9" y="385"/>
                  </a:lnTo>
                  <a:lnTo>
                    <a:pt x="0" y="385"/>
                  </a:lnTo>
                  <a:lnTo>
                    <a:pt x="9" y="0"/>
                  </a:lnTo>
                  <a:lnTo>
                    <a:pt x="18" y="0"/>
                  </a:lnTo>
                  <a:lnTo>
                    <a:pt x="28" y="0"/>
                  </a:lnTo>
                  <a:lnTo>
                    <a:pt x="37" y="0"/>
                  </a:lnTo>
                  <a:lnTo>
                    <a:pt x="47" y="0"/>
                  </a:lnTo>
                  <a:lnTo>
                    <a:pt x="200" y="8"/>
                  </a:lnTo>
                  <a:lnTo>
                    <a:pt x="350" y="24"/>
                  </a:lnTo>
                  <a:lnTo>
                    <a:pt x="498" y="47"/>
                  </a:lnTo>
                  <a:lnTo>
                    <a:pt x="644" y="77"/>
                  </a:lnTo>
                  <a:lnTo>
                    <a:pt x="786" y="113"/>
                  </a:lnTo>
                  <a:lnTo>
                    <a:pt x="927" y="158"/>
                  </a:lnTo>
                  <a:lnTo>
                    <a:pt x="1064" y="208"/>
                  </a:lnTo>
                  <a:lnTo>
                    <a:pt x="1198" y="265"/>
                  </a:lnTo>
                  <a:lnTo>
                    <a:pt x="1327" y="328"/>
                  </a:lnTo>
                  <a:lnTo>
                    <a:pt x="1455" y="396"/>
                  </a:lnTo>
                  <a:lnTo>
                    <a:pt x="1578" y="472"/>
                  </a:lnTo>
                  <a:lnTo>
                    <a:pt x="1696" y="552"/>
                  </a:lnTo>
                  <a:lnTo>
                    <a:pt x="1811" y="638"/>
                  </a:lnTo>
                  <a:lnTo>
                    <a:pt x="1921" y="730"/>
                  </a:lnTo>
                  <a:lnTo>
                    <a:pt x="2027" y="826"/>
                  </a:lnTo>
                  <a:lnTo>
                    <a:pt x="2128" y="928"/>
                  </a:lnTo>
                  <a:lnTo>
                    <a:pt x="2224" y="1034"/>
                  </a:lnTo>
                  <a:lnTo>
                    <a:pt x="2315" y="1144"/>
                  </a:lnTo>
                  <a:lnTo>
                    <a:pt x="2401" y="1259"/>
                  </a:lnTo>
                  <a:lnTo>
                    <a:pt x="2481" y="1377"/>
                  </a:lnTo>
                  <a:lnTo>
                    <a:pt x="2556" y="1501"/>
                  </a:lnTo>
                  <a:lnTo>
                    <a:pt x="2624" y="1626"/>
                  </a:lnTo>
                  <a:lnTo>
                    <a:pt x="2686" y="1757"/>
                  </a:lnTo>
                  <a:lnTo>
                    <a:pt x="2742" y="1890"/>
                  </a:lnTo>
                  <a:lnTo>
                    <a:pt x="2793" y="2027"/>
                  </a:lnTo>
                  <a:lnTo>
                    <a:pt x="2836" y="2166"/>
                  </a:lnTo>
                  <a:lnTo>
                    <a:pt x="2873" y="2308"/>
                  </a:lnTo>
                  <a:lnTo>
                    <a:pt x="2902" y="2453"/>
                  </a:lnTo>
                  <a:lnTo>
                    <a:pt x="2925" y="2600"/>
                  </a:lnTo>
                  <a:lnTo>
                    <a:pt x="2941" y="2748"/>
                  </a:lnTo>
                  <a:lnTo>
                    <a:pt x="2948" y="2900"/>
                  </a:lnTo>
                  <a:lnTo>
                    <a:pt x="2948" y="3053"/>
                  </a:lnTo>
                  <a:close/>
                </a:path>
              </a:pathLst>
            </a:custGeom>
            <a:solidFill>
              <a:srgbClr val="96959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71" name="Freeform 65"/>
            <p:cNvSpPr>
              <a:spLocks noEditPoints="1"/>
            </p:cNvSpPr>
            <p:nvPr/>
          </p:nvSpPr>
          <p:spPr bwMode="auto">
            <a:xfrm>
              <a:off x="3475038" y="4760913"/>
              <a:ext cx="1076325" cy="715962"/>
            </a:xfrm>
            <a:custGeom>
              <a:avLst/>
              <a:gdLst/>
              <a:ahLst/>
              <a:cxnLst>
                <a:cxn ang="0">
                  <a:pos x="13800" y="1"/>
                </a:cxn>
                <a:cxn ang="0">
                  <a:pos x="13870" y="11"/>
                </a:cxn>
                <a:cxn ang="0">
                  <a:pos x="13938" y="29"/>
                </a:cxn>
                <a:cxn ang="0">
                  <a:pos x="14000" y="58"/>
                </a:cxn>
                <a:cxn ang="0">
                  <a:pos x="14057" y="95"/>
                </a:cxn>
                <a:cxn ang="0">
                  <a:pos x="14109" y="139"/>
                </a:cxn>
                <a:cxn ang="0">
                  <a:pos x="14154" y="190"/>
                </a:cxn>
                <a:cxn ang="0">
                  <a:pos x="14190" y="248"/>
                </a:cxn>
                <a:cxn ang="0">
                  <a:pos x="14219" y="311"/>
                </a:cxn>
                <a:cxn ang="0">
                  <a:pos x="14238" y="378"/>
                </a:cxn>
                <a:cxn ang="0">
                  <a:pos x="14247" y="449"/>
                </a:cxn>
                <a:cxn ang="0">
                  <a:pos x="14247" y="9034"/>
                </a:cxn>
                <a:cxn ang="0">
                  <a:pos x="14238" y="9104"/>
                </a:cxn>
                <a:cxn ang="0">
                  <a:pos x="14219" y="9171"/>
                </a:cxn>
                <a:cxn ang="0">
                  <a:pos x="14190" y="9234"/>
                </a:cxn>
                <a:cxn ang="0">
                  <a:pos x="14154" y="9291"/>
                </a:cxn>
                <a:cxn ang="0">
                  <a:pos x="14109" y="9343"/>
                </a:cxn>
                <a:cxn ang="0">
                  <a:pos x="14057" y="9387"/>
                </a:cxn>
                <a:cxn ang="0">
                  <a:pos x="14000" y="9424"/>
                </a:cxn>
                <a:cxn ang="0">
                  <a:pos x="13938" y="9452"/>
                </a:cxn>
                <a:cxn ang="0">
                  <a:pos x="13870" y="9472"/>
                </a:cxn>
                <a:cxn ang="0">
                  <a:pos x="13800" y="9480"/>
                </a:cxn>
                <a:cxn ang="0">
                  <a:pos x="447" y="9480"/>
                </a:cxn>
                <a:cxn ang="0">
                  <a:pos x="377" y="9472"/>
                </a:cxn>
                <a:cxn ang="0">
                  <a:pos x="309" y="9452"/>
                </a:cxn>
                <a:cxn ang="0">
                  <a:pos x="247" y="9424"/>
                </a:cxn>
                <a:cxn ang="0">
                  <a:pos x="190" y="9387"/>
                </a:cxn>
                <a:cxn ang="0">
                  <a:pos x="138" y="9343"/>
                </a:cxn>
                <a:cxn ang="0">
                  <a:pos x="93" y="9291"/>
                </a:cxn>
                <a:cxn ang="0">
                  <a:pos x="57" y="9234"/>
                </a:cxn>
                <a:cxn ang="0">
                  <a:pos x="29" y="9171"/>
                </a:cxn>
                <a:cxn ang="0">
                  <a:pos x="9" y="9104"/>
                </a:cxn>
                <a:cxn ang="0">
                  <a:pos x="1" y="9034"/>
                </a:cxn>
                <a:cxn ang="0">
                  <a:pos x="1" y="449"/>
                </a:cxn>
                <a:cxn ang="0">
                  <a:pos x="9" y="378"/>
                </a:cxn>
                <a:cxn ang="0">
                  <a:pos x="29" y="311"/>
                </a:cxn>
                <a:cxn ang="0">
                  <a:pos x="57" y="248"/>
                </a:cxn>
                <a:cxn ang="0">
                  <a:pos x="93" y="190"/>
                </a:cxn>
                <a:cxn ang="0">
                  <a:pos x="138" y="139"/>
                </a:cxn>
                <a:cxn ang="0">
                  <a:pos x="190" y="95"/>
                </a:cxn>
                <a:cxn ang="0">
                  <a:pos x="247" y="58"/>
                </a:cxn>
                <a:cxn ang="0">
                  <a:pos x="309" y="29"/>
                </a:cxn>
                <a:cxn ang="0">
                  <a:pos x="377" y="11"/>
                </a:cxn>
                <a:cxn ang="0">
                  <a:pos x="447" y="1"/>
                </a:cxn>
                <a:cxn ang="0">
                  <a:pos x="12797" y="1205"/>
                </a:cxn>
                <a:cxn ang="0">
                  <a:pos x="1451" y="1205"/>
                </a:cxn>
              </a:cxnLst>
              <a:rect l="0" t="0" r="r" b="b"/>
              <a:pathLst>
                <a:path w="14247" h="9481">
                  <a:moveTo>
                    <a:pt x="471" y="0"/>
                  </a:moveTo>
                  <a:lnTo>
                    <a:pt x="13776" y="0"/>
                  </a:lnTo>
                  <a:lnTo>
                    <a:pt x="13800" y="1"/>
                  </a:lnTo>
                  <a:lnTo>
                    <a:pt x="13823" y="3"/>
                  </a:lnTo>
                  <a:lnTo>
                    <a:pt x="13847" y="7"/>
                  </a:lnTo>
                  <a:lnTo>
                    <a:pt x="13870" y="11"/>
                  </a:lnTo>
                  <a:lnTo>
                    <a:pt x="13893" y="16"/>
                  </a:lnTo>
                  <a:lnTo>
                    <a:pt x="13916" y="22"/>
                  </a:lnTo>
                  <a:lnTo>
                    <a:pt x="13938" y="29"/>
                  </a:lnTo>
                  <a:lnTo>
                    <a:pt x="13958" y="38"/>
                  </a:lnTo>
                  <a:lnTo>
                    <a:pt x="13979" y="47"/>
                  </a:lnTo>
                  <a:lnTo>
                    <a:pt x="14000" y="58"/>
                  </a:lnTo>
                  <a:lnTo>
                    <a:pt x="14020" y="70"/>
                  </a:lnTo>
                  <a:lnTo>
                    <a:pt x="14038" y="81"/>
                  </a:lnTo>
                  <a:lnTo>
                    <a:pt x="14057" y="95"/>
                  </a:lnTo>
                  <a:lnTo>
                    <a:pt x="14075" y="109"/>
                  </a:lnTo>
                  <a:lnTo>
                    <a:pt x="14092" y="124"/>
                  </a:lnTo>
                  <a:lnTo>
                    <a:pt x="14109" y="139"/>
                  </a:lnTo>
                  <a:lnTo>
                    <a:pt x="14125" y="156"/>
                  </a:lnTo>
                  <a:lnTo>
                    <a:pt x="14139" y="173"/>
                  </a:lnTo>
                  <a:lnTo>
                    <a:pt x="14154" y="190"/>
                  </a:lnTo>
                  <a:lnTo>
                    <a:pt x="14166" y="209"/>
                  </a:lnTo>
                  <a:lnTo>
                    <a:pt x="14179" y="229"/>
                  </a:lnTo>
                  <a:lnTo>
                    <a:pt x="14190" y="248"/>
                  </a:lnTo>
                  <a:lnTo>
                    <a:pt x="14200" y="268"/>
                  </a:lnTo>
                  <a:lnTo>
                    <a:pt x="14210" y="289"/>
                  </a:lnTo>
                  <a:lnTo>
                    <a:pt x="14219" y="311"/>
                  </a:lnTo>
                  <a:lnTo>
                    <a:pt x="14226" y="333"/>
                  </a:lnTo>
                  <a:lnTo>
                    <a:pt x="14233" y="355"/>
                  </a:lnTo>
                  <a:lnTo>
                    <a:pt x="14238" y="378"/>
                  </a:lnTo>
                  <a:lnTo>
                    <a:pt x="14242" y="401"/>
                  </a:lnTo>
                  <a:lnTo>
                    <a:pt x="14245" y="425"/>
                  </a:lnTo>
                  <a:lnTo>
                    <a:pt x="14247" y="449"/>
                  </a:lnTo>
                  <a:lnTo>
                    <a:pt x="14247" y="473"/>
                  </a:lnTo>
                  <a:lnTo>
                    <a:pt x="14247" y="9010"/>
                  </a:lnTo>
                  <a:lnTo>
                    <a:pt x="14247" y="9034"/>
                  </a:lnTo>
                  <a:lnTo>
                    <a:pt x="14245" y="9058"/>
                  </a:lnTo>
                  <a:lnTo>
                    <a:pt x="14242" y="9081"/>
                  </a:lnTo>
                  <a:lnTo>
                    <a:pt x="14238" y="9104"/>
                  </a:lnTo>
                  <a:lnTo>
                    <a:pt x="14233" y="9127"/>
                  </a:lnTo>
                  <a:lnTo>
                    <a:pt x="14226" y="9149"/>
                  </a:lnTo>
                  <a:lnTo>
                    <a:pt x="14219" y="9171"/>
                  </a:lnTo>
                  <a:lnTo>
                    <a:pt x="14210" y="9192"/>
                  </a:lnTo>
                  <a:lnTo>
                    <a:pt x="14200" y="9213"/>
                  </a:lnTo>
                  <a:lnTo>
                    <a:pt x="14190" y="9234"/>
                  </a:lnTo>
                  <a:lnTo>
                    <a:pt x="14179" y="9254"/>
                  </a:lnTo>
                  <a:lnTo>
                    <a:pt x="14166" y="9272"/>
                  </a:lnTo>
                  <a:lnTo>
                    <a:pt x="14154" y="9291"/>
                  </a:lnTo>
                  <a:lnTo>
                    <a:pt x="14139" y="9309"/>
                  </a:lnTo>
                  <a:lnTo>
                    <a:pt x="14125" y="9326"/>
                  </a:lnTo>
                  <a:lnTo>
                    <a:pt x="14109" y="9343"/>
                  </a:lnTo>
                  <a:lnTo>
                    <a:pt x="14092" y="9359"/>
                  </a:lnTo>
                  <a:lnTo>
                    <a:pt x="14075" y="9373"/>
                  </a:lnTo>
                  <a:lnTo>
                    <a:pt x="14057" y="9387"/>
                  </a:lnTo>
                  <a:lnTo>
                    <a:pt x="14038" y="9400"/>
                  </a:lnTo>
                  <a:lnTo>
                    <a:pt x="14020" y="9412"/>
                  </a:lnTo>
                  <a:lnTo>
                    <a:pt x="14000" y="9424"/>
                  </a:lnTo>
                  <a:lnTo>
                    <a:pt x="13979" y="9434"/>
                  </a:lnTo>
                  <a:lnTo>
                    <a:pt x="13958" y="9444"/>
                  </a:lnTo>
                  <a:lnTo>
                    <a:pt x="13938" y="9452"/>
                  </a:lnTo>
                  <a:lnTo>
                    <a:pt x="13916" y="9460"/>
                  </a:lnTo>
                  <a:lnTo>
                    <a:pt x="13893" y="9466"/>
                  </a:lnTo>
                  <a:lnTo>
                    <a:pt x="13870" y="9472"/>
                  </a:lnTo>
                  <a:lnTo>
                    <a:pt x="13847" y="9476"/>
                  </a:lnTo>
                  <a:lnTo>
                    <a:pt x="13823" y="9479"/>
                  </a:lnTo>
                  <a:lnTo>
                    <a:pt x="13800" y="9480"/>
                  </a:lnTo>
                  <a:lnTo>
                    <a:pt x="13776" y="9481"/>
                  </a:lnTo>
                  <a:lnTo>
                    <a:pt x="471" y="9481"/>
                  </a:lnTo>
                  <a:lnTo>
                    <a:pt x="447" y="9480"/>
                  </a:lnTo>
                  <a:lnTo>
                    <a:pt x="424" y="9479"/>
                  </a:lnTo>
                  <a:lnTo>
                    <a:pt x="400" y="9476"/>
                  </a:lnTo>
                  <a:lnTo>
                    <a:pt x="377" y="9472"/>
                  </a:lnTo>
                  <a:lnTo>
                    <a:pt x="354" y="9466"/>
                  </a:lnTo>
                  <a:lnTo>
                    <a:pt x="332" y="9460"/>
                  </a:lnTo>
                  <a:lnTo>
                    <a:pt x="309" y="9452"/>
                  </a:lnTo>
                  <a:lnTo>
                    <a:pt x="289" y="9444"/>
                  </a:lnTo>
                  <a:lnTo>
                    <a:pt x="268" y="9434"/>
                  </a:lnTo>
                  <a:lnTo>
                    <a:pt x="247" y="9424"/>
                  </a:lnTo>
                  <a:lnTo>
                    <a:pt x="227" y="9412"/>
                  </a:lnTo>
                  <a:lnTo>
                    <a:pt x="209" y="9400"/>
                  </a:lnTo>
                  <a:lnTo>
                    <a:pt x="190" y="9387"/>
                  </a:lnTo>
                  <a:lnTo>
                    <a:pt x="172" y="9373"/>
                  </a:lnTo>
                  <a:lnTo>
                    <a:pt x="155" y="9359"/>
                  </a:lnTo>
                  <a:lnTo>
                    <a:pt x="138" y="9343"/>
                  </a:lnTo>
                  <a:lnTo>
                    <a:pt x="123" y="9326"/>
                  </a:lnTo>
                  <a:lnTo>
                    <a:pt x="108" y="9309"/>
                  </a:lnTo>
                  <a:lnTo>
                    <a:pt x="93" y="9291"/>
                  </a:lnTo>
                  <a:lnTo>
                    <a:pt x="81" y="9272"/>
                  </a:lnTo>
                  <a:lnTo>
                    <a:pt x="69" y="9254"/>
                  </a:lnTo>
                  <a:lnTo>
                    <a:pt x="57" y="9234"/>
                  </a:lnTo>
                  <a:lnTo>
                    <a:pt x="47" y="9213"/>
                  </a:lnTo>
                  <a:lnTo>
                    <a:pt x="37" y="9192"/>
                  </a:lnTo>
                  <a:lnTo>
                    <a:pt x="29" y="9171"/>
                  </a:lnTo>
                  <a:lnTo>
                    <a:pt x="21" y="9149"/>
                  </a:lnTo>
                  <a:lnTo>
                    <a:pt x="15" y="9127"/>
                  </a:lnTo>
                  <a:lnTo>
                    <a:pt x="9" y="9104"/>
                  </a:lnTo>
                  <a:lnTo>
                    <a:pt x="5" y="9081"/>
                  </a:lnTo>
                  <a:lnTo>
                    <a:pt x="2" y="9058"/>
                  </a:lnTo>
                  <a:lnTo>
                    <a:pt x="1" y="9034"/>
                  </a:lnTo>
                  <a:lnTo>
                    <a:pt x="0" y="9010"/>
                  </a:lnTo>
                  <a:lnTo>
                    <a:pt x="0" y="473"/>
                  </a:lnTo>
                  <a:lnTo>
                    <a:pt x="1" y="449"/>
                  </a:lnTo>
                  <a:lnTo>
                    <a:pt x="2" y="425"/>
                  </a:lnTo>
                  <a:lnTo>
                    <a:pt x="5" y="401"/>
                  </a:lnTo>
                  <a:lnTo>
                    <a:pt x="9" y="378"/>
                  </a:lnTo>
                  <a:lnTo>
                    <a:pt x="15" y="355"/>
                  </a:lnTo>
                  <a:lnTo>
                    <a:pt x="21" y="333"/>
                  </a:lnTo>
                  <a:lnTo>
                    <a:pt x="29" y="311"/>
                  </a:lnTo>
                  <a:lnTo>
                    <a:pt x="37" y="289"/>
                  </a:lnTo>
                  <a:lnTo>
                    <a:pt x="47" y="268"/>
                  </a:lnTo>
                  <a:lnTo>
                    <a:pt x="57" y="248"/>
                  </a:lnTo>
                  <a:lnTo>
                    <a:pt x="69" y="229"/>
                  </a:lnTo>
                  <a:lnTo>
                    <a:pt x="81" y="209"/>
                  </a:lnTo>
                  <a:lnTo>
                    <a:pt x="93" y="190"/>
                  </a:lnTo>
                  <a:lnTo>
                    <a:pt x="108" y="173"/>
                  </a:lnTo>
                  <a:lnTo>
                    <a:pt x="123" y="156"/>
                  </a:lnTo>
                  <a:lnTo>
                    <a:pt x="138" y="139"/>
                  </a:lnTo>
                  <a:lnTo>
                    <a:pt x="155" y="124"/>
                  </a:lnTo>
                  <a:lnTo>
                    <a:pt x="172" y="109"/>
                  </a:lnTo>
                  <a:lnTo>
                    <a:pt x="190" y="95"/>
                  </a:lnTo>
                  <a:lnTo>
                    <a:pt x="209" y="81"/>
                  </a:lnTo>
                  <a:lnTo>
                    <a:pt x="227" y="70"/>
                  </a:lnTo>
                  <a:lnTo>
                    <a:pt x="247" y="58"/>
                  </a:lnTo>
                  <a:lnTo>
                    <a:pt x="268" y="47"/>
                  </a:lnTo>
                  <a:lnTo>
                    <a:pt x="289" y="38"/>
                  </a:lnTo>
                  <a:lnTo>
                    <a:pt x="309" y="29"/>
                  </a:lnTo>
                  <a:lnTo>
                    <a:pt x="332" y="22"/>
                  </a:lnTo>
                  <a:lnTo>
                    <a:pt x="354" y="16"/>
                  </a:lnTo>
                  <a:lnTo>
                    <a:pt x="377" y="11"/>
                  </a:lnTo>
                  <a:lnTo>
                    <a:pt x="400" y="7"/>
                  </a:lnTo>
                  <a:lnTo>
                    <a:pt x="424" y="3"/>
                  </a:lnTo>
                  <a:lnTo>
                    <a:pt x="447" y="1"/>
                  </a:lnTo>
                  <a:lnTo>
                    <a:pt x="471" y="0"/>
                  </a:lnTo>
                  <a:close/>
                  <a:moveTo>
                    <a:pt x="1451" y="1205"/>
                  </a:moveTo>
                  <a:lnTo>
                    <a:pt x="12797" y="1205"/>
                  </a:lnTo>
                  <a:lnTo>
                    <a:pt x="12797" y="8276"/>
                  </a:lnTo>
                  <a:lnTo>
                    <a:pt x="1451" y="8276"/>
                  </a:lnTo>
                  <a:lnTo>
                    <a:pt x="1451" y="1205"/>
                  </a:lnTo>
                  <a:close/>
                </a:path>
              </a:pathLst>
            </a:custGeom>
            <a:solidFill>
              <a:srgbClr val="848282"/>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72" name="Freeform 66"/>
            <p:cNvSpPr>
              <a:spLocks noEditPoints="1"/>
            </p:cNvSpPr>
            <p:nvPr/>
          </p:nvSpPr>
          <p:spPr bwMode="auto">
            <a:xfrm>
              <a:off x="3870325" y="4976813"/>
              <a:ext cx="149225" cy="222250"/>
            </a:xfrm>
            <a:custGeom>
              <a:avLst/>
              <a:gdLst/>
              <a:ahLst/>
              <a:cxnLst>
                <a:cxn ang="0">
                  <a:pos x="1143" y="12"/>
                </a:cxn>
                <a:cxn ang="0">
                  <a:pos x="1333" y="61"/>
                </a:cxn>
                <a:cxn ang="0">
                  <a:pos x="1506" y="145"/>
                </a:cxn>
                <a:cxn ang="0">
                  <a:pos x="1659" y="259"/>
                </a:cxn>
                <a:cxn ang="0">
                  <a:pos x="1787" y="399"/>
                </a:cxn>
                <a:cxn ang="0">
                  <a:pos x="1887" y="563"/>
                </a:cxn>
                <a:cxn ang="0">
                  <a:pos x="1953" y="745"/>
                </a:cxn>
                <a:cxn ang="0">
                  <a:pos x="1983" y="942"/>
                </a:cxn>
                <a:cxn ang="0">
                  <a:pos x="1977" y="1112"/>
                </a:cxn>
                <a:cxn ang="0">
                  <a:pos x="1946" y="1265"/>
                </a:cxn>
                <a:cxn ang="0">
                  <a:pos x="1893" y="1408"/>
                </a:cxn>
                <a:cxn ang="0">
                  <a:pos x="1818" y="1540"/>
                </a:cxn>
                <a:cxn ang="0">
                  <a:pos x="202" y="1591"/>
                </a:cxn>
                <a:cxn ang="0">
                  <a:pos x="118" y="1458"/>
                </a:cxn>
                <a:cxn ang="0">
                  <a:pos x="53" y="1312"/>
                </a:cxn>
                <a:cxn ang="0">
                  <a:pos x="14" y="1157"/>
                </a:cxn>
                <a:cxn ang="0">
                  <a:pos x="0" y="993"/>
                </a:cxn>
                <a:cxn ang="0">
                  <a:pos x="20" y="792"/>
                </a:cxn>
                <a:cxn ang="0">
                  <a:pos x="78" y="607"/>
                </a:cxn>
                <a:cxn ang="0">
                  <a:pos x="170" y="438"/>
                </a:cxn>
                <a:cxn ang="0">
                  <a:pos x="291" y="291"/>
                </a:cxn>
                <a:cxn ang="0">
                  <a:pos x="438" y="170"/>
                </a:cxn>
                <a:cxn ang="0">
                  <a:pos x="607" y="78"/>
                </a:cxn>
                <a:cxn ang="0">
                  <a:pos x="792" y="20"/>
                </a:cxn>
                <a:cxn ang="0">
                  <a:pos x="993" y="0"/>
                </a:cxn>
                <a:cxn ang="0">
                  <a:pos x="1079" y="428"/>
                </a:cxn>
                <a:cxn ang="0">
                  <a:pos x="1188" y="456"/>
                </a:cxn>
                <a:cxn ang="0">
                  <a:pos x="1289" y="504"/>
                </a:cxn>
                <a:cxn ang="0">
                  <a:pos x="1376" y="570"/>
                </a:cxn>
                <a:cxn ang="0">
                  <a:pos x="1450" y="651"/>
                </a:cxn>
                <a:cxn ang="0">
                  <a:pos x="1507" y="745"/>
                </a:cxn>
                <a:cxn ang="0">
                  <a:pos x="1545" y="850"/>
                </a:cxn>
                <a:cxn ang="0">
                  <a:pos x="1563" y="963"/>
                </a:cxn>
                <a:cxn ang="0">
                  <a:pos x="1557" y="1079"/>
                </a:cxn>
                <a:cxn ang="0">
                  <a:pos x="1529" y="1188"/>
                </a:cxn>
                <a:cxn ang="0">
                  <a:pos x="1481" y="1289"/>
                </a:cxn>
                <a:cxn ang="0">
                  <a:pos x="1415" y="1376"/>
                </a:cxn>
                <a:cxn ang="0">
                  <a:pos x="1333" y="1449"/>
                </a:cxn>
                <a:cxn ang="0">
                  <a:pos x="1240" y="1507"/>
                </a:cxn>
                <a:cxn ang="0">
                  <a:pos x="1135" y="1545"/>
                </a:cxn>
                <a:cxn ang="0">
                  <a:pos x="1022" y="1563"/>
                </a:cxn>
                <a:cxn ang="0">
                  <a:pos x="906" y="1556"/>
                </a:cxn>
                <a:cxn ang="0">
                  <a:pos x="797" y="1528"/>
                </a:cxn>
                <a:cxn ang="0">
                  <a:pos x="697" y="1481"/>
                </a:cxn>
                <a:cxn ang="0">
                  <a:pos x="609" y="1415"/>
                </a:cxn>
                <a:cxn ang="0">
                  <a:pos x="535" y="1334"/>
                </a:cxn>
                <a:cxn ang="0">
                  <a:pos x="478" y="1240"/>
                </a:cxn>
                <a:cxn ang="0">
                  <a:pos x="440" y="1135"/>
                </a:cxn>
                <a:cxn ang="0">
                  <a:pos x="422" y="1022"/>
                </a:cxn>
                <a:cxn ang="0">
                  <a:pos x="428" y="906"/>
                </a:cxn>
                <a:cxn ang="0">
                  <a:pos x="456" y="797"/>
                </a:cxn>
                <a:cxn ang="0">
                  <a:pos x="504" y="697"/>
                </a:cxn>
                <a:cxn ang="0">
                  <a:pos x="570" y="609"/>
                </a:cxn>
                <a:cxn ang="0">
                  <a:pos x="651" y="535"/>
                </a:cxn>
                <a:cxn ang="0">
                  <a:pos x="745" y="478"/>
                </a:cxn>
                <a:cxn ang="0">
                  <a:pos x="850" y="440"/>
                </a:cxn>
                <a:cxn ang="0">
                  <a:pos x="963" y="422"/>
                </a:cxn>
              </a:cxnLst>
              <a:rect l="0" t="0" r="r" b="b"/>
              <a:pathLst>
                <a:path w="1984" h="2926">
                  <a:moveTo>
                    <a:pt x="993" y="0"/>
                  </a:moveTo>
                  <a:lnTo>
                    <a:pt x="1044" y="2"/>
                  </a:lnTo>
                  <a:lnTo>
                    <a:pt x="1094" y="6"/>
                  </a:lnTo>
                  <a:lnTo>
                    <a:pt x="1143" y="12"/>
                  </a:lnTo>
                  <a:lnTo>
                    <a:pt x="1192" y="20"/>
                  </a:lnTo>
                  <a:lnTo>
                    <a:pt x="1240" y="32"/>
                  </a:lnTo>
                  <a:lnTo>
                    <a:pt x="1287" y="45"/>
                  </a:lnTo>
                  <a:lnTo>
                    <a:pt x="1333" y="61"/>
                  </a:lnTo>
                  <a:lnTo>
                    <a:pt x="1378" y="78"/>
                  </a:lnTo>
                  <a:lnTo>
                    <a:pt x="1422" y="98"/>
                  </a:lnTo>
                  <a:lnTo>
                    <a:pt x="1464" y="121"/>
                  </a:lnTo>
                  <a:lnTo>
                    <a:pt x="1506" y="145"/>
                  </a:lnTo>
                  <a:lnTo>
                    <a:pt x="1546" y="170"/>
                  </a:lnTo>
                  <a:lnTo>
                    <a:pt x="1586" y="198"/>
                  </a:lnTo>
                  <a:lnTo>
                    <a:pt x="1623" y="228"/>
                  </a:lnTo>
                  <a:lnTo>
                    <a:pt x="1659" y="259"/>
                  </a:lnTo>
                  <a:lnTo>
                    <a:pt x="1694" y="291"/>
                  </a:lnTo>
                  <a:lnTo>
                    <a:pt x="1727" y="326"/>
                  </a:lnTo>
                  <a:lnTo>
                    <a:pt x="1758" y="362"/>
                  </a:lnTo>
                  <a:lnTo>
                    <a:pt x="1787" y="399"/>
                  </a:lnTo>
                  <a:lnTo>
                    <a:pt x="1815" y="438"/>
                  </a:lnTo>
                  <a:lnTo>
                    <a:pt x="1841" y="479"/>
                  </a:lnTo>
                  <a:lnTo>
                    <a:pt x="1865" y="520"/>
                  </a:lnTo>
                  <a:lnTo>
                    <a:pt x="1887" y="563"/>
                  </a:lnTo>
                  <a:lnTo>
                    <a:pt x="1906" y="607"/>
                  </a:lnTo>
                  <a:lnTo>
                    <a:pt x="1924" y="652"/>
                  </a:lnTo>
                  <a:lnTo>
                    <a:pt x="1940" y="698"/>
                  </a:lnTo>
                  <a:lnTo>
                    <a:pt x="1953" y="745"/>
                  </a:lnTo>
                  <a:lnTo>
                    <a:pt x="1965" y="792"/>
                  </a:lnTo>
                  <a:lnTo>
                    <a:pt x="1973" y="841"/>
                  </a:lnTo>
                  <a:lnTo>
                    <a:pt x="1979" y="891"/>
                  </a:lnTo>
                  <a:lnTo>
                    <a:pt x="1983" y="942"/>
                  </a:lnTo>
                  <a:lnTo>
                    <a:pt x="1984" y="993"/>
                  </a:lnTo>
                  <a:lnTo>
                    <a:pt x="1984" y="1032"/>
                  </a:lnTo>
                  <a:lnTo>
                    <a:pt x="1981" y="1073"/>
                  </a:lnTo>
                  <a:lnTo>
                    <a:pt x="1977" y="1112"/>
                  </a:lnTo>
                  <a:lnTo>
                    <a:pt x="1972" y="1151"/>
                  </a:lnTo>
                  <a:lnTo>
                    <a:pt x="1965" y="1189"/>
                  </a:lnTo>
                  <a:lnTo>
                    <a:pt x="1956" y="1227"/>
                  </a:lnTo>
                  <a:lnTo>
                    <a:pt x="1946" y="1265"/>
                  </a:lnTo>
                  <a:lnTo>
                    <a:pt x="1936" y="1301"/>
                  </a:lnTo>
                  <a:lnTo>
                    <a:pt x="1922" y="1337"/>
                  </a:lnTo>
                  <a:lnTo>
                    <a:pt x="1909" y="1373"/>
                  </a:lnTo>
                  <a:lnTo>
                    <a:pt x="1893" y="1408"/>
                  </a:lnTo>
                  <a:lnTo>
                    <a:pt x="1876" y="1442"/>
                  </a:lnTo>
                  <a:lnTo>
                    <a:pt x="1859" y="1475"/>
                  </a:lnTo>
                  <a:lnTo>
                    <a:pt x="1839" y="1508"/>
                  </a:lnTo>
                  <a:lnTo>
                    <a:pt x="1818" y="1540"/>
                  </a:lnTo>
                  <a:lnTo>
                    <a:pt x="1797" y="1571"/>
                  </a:lnTo>
                  <a:lnTo>
                    <a:pt x="1023" y="2926"/>
                  </a:lnTo>
                  <a:lnTo>
                    <a:pt x="199" y="1591"/>
                  </a:lnTo>
                  <a:lnTo>
                    <a:pt x="202" y="1591"/>
                  </a:lnTo>
                  <a:lnTo>
                    <a:pt x="179" y="1558"/>
                  </a:lnTo>
                  <a:lnTo>
                    <a:pt x="157" y="1526"/>
                  </a:lnTo>
                  <a:lnTo>
                    <a:pt x="136" y="1492"/>
                  </a:lnTo>
                  <a:lnTo>
                    <a:pt x="118" y="1458"/>
                  </a:lnTo>
                  <a:lnTo>
                    <a:pt x="99" y="1422"/>
                  </a:lnTo>
                  <a:lnTo>
                    <a:pt x="82" y="1387"/>
                  </a:lnTo>
                  <a:lnTo>
                    <a:pt x="68" y="1351"/>
                  </a:lnTo>
                  <a:lnTo>
                    <a:pt x="53" y="1312"/>
                  </a:lnTo>
                  <a:lnTo>
                    <a:pt x="42" y="1275"/>
                  </a:lnTo>
                  <a:lnTo>
                    <a:pt x="30" y="1237"/>
                  </a:lnTo>
                  <a:lnTo>
                    <a:pt x="21" y="1197"/>
                  </a:lnTo>
                  <a:lnTo>
                    <a:pt x="14" y="1157"/>
                  </a:lnTo>
                  <a:lnTo>
                    <a:pt x="8" y="1116"/>
                  </a:lnTo>
                  <a:lnTo>
                    <a:pt x="3" y="1076"/>
                  </a:lnTo>
                  <a:lnTo>
                    <a:pt x="1" y="1034"/>
                  </a:lnTo>
                  <a:lnTo>
                    <a:pt x="0" y="993"/>
                  </a:lnTo>
                  <a:lnTo>
                    <a:pt x="1" y="942"/>
                  </a:lnTo>
                  <a:lnTo>
                    <a:pt x="6" y="891"/>
                  </a:lnTo>
                  <a:lnTo>
                    <a:pt x="12" y="841"/>
                  </a:lnTo>
                  <a:lnTo>
                    <a:pt x="20" y="792"/>
                  </a:lnTo>
                  <a:lnTo>
                    <a:pt x="31" y="745"/>
                  </a:lnTo>
                  <a:lnTo>
                    <a:pt x="45" y="698"/>
                  </a:lnTo>
                  <a:lnTo>
                    <a:pt x="61" y="652"/>
                  </a:lnTo>
                  <a:lnTo>
                    <a:pt x="78" y="607"/>
                  </a:lnTo>
                  <a:lnTo>
                    <a:pt x="98" y="563"/>
                  </a:lnTo>
                  <a:lnTo>
                    <a:pt x="120" y="520"/>
                  </a:lnTo>
                  <a:lnTo>
                    <a:pt x="144" y="479"/>
                  </a:lnTo>
                  <a:lnTo>
                    <a:pt x="170" y="438"/>
                  </a:lnTo>
                  <a:lnTo>
                    <a:pt x="198" y="399"/>
                  </a:lnTo>
                  <a:lnTo>
                    <a:pt x="228" y="362"/>
                  </a:lnTo>
                  <a:lnTo>
                    <a:pt x="259" y="326"/>
                  </a:lnTo>
                  <a:lnTo>
                    <a:pt x="291" y="291"/>
                  </a:lnTo>
                  <a:lnTo>
                    <a:pt x="326" y="259"/>
                  </a:lnTo>
                  <a:lnTo>
                    <a:pt x="362" y="228"/>
                  </a:lnTo>
                  <a:lnTo>
                    <a:pt x="399" y="198"/>
                  </a:lnTo>
                  <a:lnTo>
                    <a:pt x="438" y="170"/>
                  </a:lnTo>
                  <a:lnTo>
                    <a:pt x="479" y="145"/>
                  </a:lnTo>
                  <a:lnTo>
                    <a:pt x="520" y="121"/>
                  </a:lnTo>
                  <a:lnTo>
                    <a:pt x="563" y="98"/>
                  </a:lnTo>
                  <a:lnTo>
                    <a:pt x="607" y="78"/>
                  </a:lnTo>
                  <a:lnTo>
                    <a:pt x="651" y="61"/>
                  </a:lnTo>
                  <a:lnTo>
                    <a:pt x="698" y="45"/>
                  </a:lnTo>
                  <a:lnTo>
                    <a:pt x="745" y="32"/>
                  </a:lnTo>
                  <a:lnTo>
                    <a:pt x="792" y="20"/>
                  </a:lnTo>
                  <a:lnTo>
                    <a:pt x="841" y="12"/>
                  </a:lnTo>
                  <a:lnTo>
                    <a:pt x="891" y="6"/>
                  </a:lnTo>
                  <a:lnTo>
                    <a:pt x="942" y="2"/>
                  </a:lnTo>
                  <a:lnTo>
                    <a:pt x="993" y="0"/>
                  </a:lnTo>
                  <a:close/>
                  <a:moveTo>
                    <a:pt x="993" y="421"/>
                  </a:moveTo>
                  <a:lnTo>
                    <a:pt x="1022" y="422"/>
                  </a:lnTo>
                  <a:lnTo>
                    <a:pt x="1051" y="424"/>
                  </a:lnTo>
                  <a:lnTo>
                    <a:pt x="1079" y="428"/>
                  </a:lnTo>
                  <a:lnTo>
                    <a:pt x="1107" y="433"/>
                  </a:lnTo>
                  <a:lnTo>
                    <a:pt x="1135" y="440"/>
                  </a:lnTo>
                  <a:lnTo>
                    <a:pt x="1162" y="447"/>
                  </a:lnTo>
                  <a:lnTo>
                    <a:pt x="1188" y="456"/>
                  </a:lnTo>
                  <a:lnTo>
                    <a:pt x="1214" y="467"/>
                  </a:lnTo>
                  <a:lnTo>
                    <a:pt x="1240" y="478"/>
                  </a:lnTo>
                  <a:lnTo>
                    <a:pt x="1264" y="490"/>
                  </a:lnTo>
                  <a:lnTo>
                    <a:pt x="1289" y="504"/>
                  </a:lnTo>
                  <a:lnTo>
                    <a:pt x="1312" y="518"/>
                  </a:lnTo>
                  <a:lnTo>
                    <a:pt x="1333" y="535"/>
                  </a:lnTo>
                  <a:lnTo>
                    <a:pt x="1355" y="552"/>
                  </a:lnTo>
                  <a:lnTo>
                    <a:pt x="1376" y="570"/>
                  </a:lnTo>
                  <a:lnTo>
                    <a:pt x="1396" y="589"/>
                  </a:lnTo>
                  <a:lnTo>
                    <a:pt x="1415" y="609"/>
                  </a:lnTo>
                  <a:lnTo>
                    <a:pt x="1433" y="629"/>
                  </a:lnTo>
                  <a:lnTo>
                    <a:pt x="1450" y="651"/>
                  </a:lnTo>
                  <a:lnTo>
                    <a:pt x="1466" y="673"/>
                  </a:lnTo>
                  <a:lnTo>
                    <a:pt x="1481" y="697"/>
                  </a:lnTo>
                  <a:lnTo>
                    <a:pt x="1494" y="721"/>
                  </a:lnTo>
                  <a:lnTo>
                    <a:pt x="1507" y="745"/>
                  </a:lnTo>
                  <a:lnTo>
                    <a:pt x="1518" y="771"/>
                  </a:lnTo>
                  <a:lnTo>
                    <a:pt x="1529" y="797"/>
                  </a:lnTo>
                  <a:lnTo>
                    <a:pt x="1538" y="823"/>
                  </a:lnTo>
                  <a:lnTo>
                    <a:pt x="1545" y="850"/>
                  </a:lnTo>
                  <a:lnTo>
                    <a:pt x="1552" y="878"/>
                  </a:lnTo>
                  <a:lnTo>
                    <a:pt x="1557" y="906"/>
                  </a:lnTo>
                  <a:lnTo>
                    <a:pt x="1561" y="934"/>
                  </a:lnTo>
                  <a:lnTo>
                    <a:pt x="1563" y="963"/>
                  </a:lnTo>
                  <a:lnTo>
                    <a:pt x="1564" y="993"/>
                  </a:lnTo>
                  <a:lnTo>
                    <a:pt x="1563" y="1022"/>
                  </a:lnTo>
                  <a:lnTo>
                    <a:pt x="1561" y="1051"/>
                  </a:lnTo>
                  <a:lnTo>
                    <a:pt x="1557" y="1079"/>
                  </a:lnTo>
                  <a:lnTo>
                    <a:pt x="1552" y="1107"/>
                  </a:lnTo>
                  <a:lnTo>
                    <a:pt x="1545" y="1135"/>
                  </a:lnTo>
                  <a:lnTo>
                    <a:pt x="1538" y="1162"/>
                  </a:lnTo>
                  <a:lnTo>
                    <a:pt x="1529" y="1188"/>
                  </a:lnTo>
                  <a:lnTo>
                    <a:pt x="1518" y="1214"/>
                  </a:lnTo>
                  <a:lnTo>
                    <a:pt x="1507" y="1240"/>
                  </a:lnTo>
                  <a:lnTo>
                    <a:pt x="1494" y="1265"/>
                  </a:lnTo>
                  <a:lnTo>
                    <a:pt x="1481" y="1289"/>
                  </a:lnTo>
                  <a:lnTo>
                    <a:pt x="1466" y="1311"/>
                  </a:lnTo>
                  <a:lnTo>
                    <a:pt x="1450" y="1334"/>
                  </a:lnTo>
                  <a:lnTo>
                    <a:pt x="1433" y="1355"/>
                  </a:lnTo>
                  <a:lnTo>
                    <a:pt x="1415" y="1376"/>
                  </a:lnTo>
                  <a:lnTo>
                    <a:pt x="1396" y="1395"/>
                  </a:lnTo>
                  <a:lnTo>
                    <a:pt x="1376" y="1415"/>
                  </a:lnTo>
                  <a:lnTo>
                    <a:pt x="1355" y="1433"/>
                  </a:lnTo>
                  <a:lnTo>
                    <a:pt x="1333" y="1449"/>
                  </a:lnTo>
                  <a:lnTo>
                    <a:pt x="1312" y="1466"/>
                  </a:lnTo>
                  <a:lnTo>
                    <a:pt x="1289" y="1481"/>
                  </a:lnTo>
                  <a:lnTo>
                    <a:pt x="1264" y="1494"/>
                  </a:lnTo>
                  <a:lnTo>
                    <a:pt x="1240" y="1507"/>
                  </a:lnTo>
                  <a:lnTo>
                    <a:pt x="1214" y="1518"/>
                  </a:lnTo>
                  <a:lnTo>
                    <a:pt x="1188" y="1528"/>
                  </a:lnTo>
                  <a:lnTo>
                    <a:pt x="1162" y="1538"/>
                  </a:lnTo>
                  <a:lnTo>
                    <a:pt x="1135" y="1545"/>
                  </a:lnTo>
                  <a:lnTo>
                    <a:pt x="1107" y="1552"/>
                  </a:lnTo>
                  <a:lnTo>
                    <a:pt x="1079" y="1556"/>
                  </a:lnTo>
                  <a:lnTo>
                    <a:pt x="1051" y="1561"/>
                  </a:lnTo>
                  <a:lnTo>
                    <a:pt x="1022" y="1563"/>
                  </a:lnTo>
                  <a:lnTo>
                    <a:pt x="993" y="1564"/>
                  </a:lnTo>
                  <a:lnTo>
                    <a:pt x="963" y="1563"/>
                  </a:lnTo>
                  <a:lnTo>
                    <a:pt x="934" y="1561"/>
                  </a:lnTo>
                  <a:lnTo>
                    <a:pt x="906" y="1556"/>
                  </a:lnTo>
                  <a:lnTo>
                    <a:pt x="878" y="1552"/>
                  </a:lnTo>
                  <a:lnTo>
                    <a:pt x="850" y="1545"/>
                  </a:lnTo>
                  <a:lnTo>
                    <a:pt x="823" y="1538"/>
                  </a:lnTo>
                  <a:lnTo>
                    <a:pt x="797" y="1528"/>
                  </a:lnTo>
                  <a:lnTo>
                    <a:pt x="771" y="1518"/>
                  </a:lnTo>
                  <a:lnTo>
                    <a:pt x="745" y="1507"/>
                  </a:lnTo>
                  <a:lnTo>
                    <a:pt x="721" y="1494"/>
                  </a:lnTo>
                  <a:lnTo>
                    <a:pt x="697" y="1481"/>
                  </a:lnTo>
                  <a:lnTo>
                    <a:pt x="673" y="1466"/>
                  </a:lnTo>
                  <a:lnTo>
                    <a:pt x="651" y="1449"/>
                  </a:lnTo>
                  <a:lnTo>
                    <a:pt x="629" y="1433"/>
                  </a:lnTo>
                  <a:lnTo>
                    <a:pt x="609" y="1415"/>
                  </a:lnTo>
                  <a:lnTo>
                    <a:pt x="589" y="1395"/>
                  </a:lnTo>
                  <a:lnTo>
                    <a:pt x="570" y="1376"/>
                  </a:lnTo>
                  <a:lnTo>
                    <a:pt x="552" y="1355"/>
                  </a:lnTo>
                  <a:lnTo>
                    <a:pt x="535" y="1334"/>
                  </a:lnTo>
                  <a:lnTo>
                    <a:pt x="519" y="1311"/>
                  </a:lnTo>
                  <a:lnTo>
                    <a:pt x="504" y="1289"/>
                  </a:lnTo>
                  <a:lnTo>
                    <a:pt x="490" y="1265"/>
                  </a:lnTo>
                  <a:lnTo>
                    <a:pt x="478" y="1240"/>
                  </a:lnTo>
                  <a:lnTo>
                    <a:pt x="466" y="1214"/>
                  </a:lnTo>
                  <a:lnTo>
                    <a:pt x="456" y="1188"/>
                  </a:lnTo>
                  <a:lnTo>
                    <a:pt x="447" y="1162"/>
                  </a:lnTo>
                  <a:lnTo>
                    <a:pt x="440" y="1135"/>
                  </a:lnTo>
                  <a:lnTo>
                    <a:pt x="433" y="1107"/>
                  </a:lnTo>
                  <a:lnTo>
                    <a:pt x="428" y="1079"/>
                  </a:lnTo>
                  <a:lnTo>
                    <a:pt x="424" y="1051"/>
                  </a:lnTo>
                  <a:lnTo>
                    <a:pt x="422" y="1022"/>
                  </a:lnTo>
                  <a:lnTo>
                    <a:pt x="422" y="993"/>
                  </a:lnTo>
                  <a:lnTo>
                    <a:pt x="422" y="963"/>
                  </a:lnTo>
                  <a:lnTo>
                    <a:pt x="424" y="934"/>
                  </a:lnTo>
                  <a:lnTo>
                    <a:pt x="428" y="906"/>
                  </a:lnTo>
                  <a:lnTo>
                    <a:pt x="433" y="878"/>
                  </a:lnTo>
                  <a:lnTo>
                    <a:pt x="440" y="850"/>
                  </a:lnTo>
                  <a:lnTo>
                    <a:pt x="447" y="823"/>
                  </a:lnTo>
                  <a:lnTo>
                    <a:pt x="456" y="797"/>
                  </a:lnTo>
                  <a:lnTo>
                    <a:pt x="466" y="771"/>
                  </a:lnTo>
                  <a:lnTo>
                    <a:pt x="478" y="745"/>
                  </a:lnTo>
                  <a:lnTo>
                    <a:pt x="490" y="721"/>
                  </a:lnTo>
                  <a:lnTo>
                    <a:pt x="504" y="697"/>
                  </a:lnTo>
                  <a:lnTo>
                    <a:pt x="519" y="673"/>
                  </a:lnTo>
                  <a:lnTo>
                    <a:pt x="535" y="651"/>
                  </a:lnTo>
                  <a:lnTo>
                    <a:pt x="552" y="629"/>
                  </a:lnTo>
                  <a:lnTo>
                    <a:pt x="570" y="609"/>
                  </a:lnTo>
                  <a:lnTo>
                    <a:pt x="589" y="589"/>
                  </a:lnTo>
                  <a:lnTo>
                    <a:pt x="609" y="570"/>
                  </a:lnTo>
                  <a:lnTo>
                    <a:pt x="629" y="552"/>
                  </a:lnTo>
                  <a:lnTo>
                    <a:pt x="651" y="535"/>
                  </a:lnTo>
                  <a:lnTo>
                    <a:pt x="673" y="518"/>
                  </a:lnTo>
                  <a:lnTo>
                    <a:pt x="697" y="504"/>
                  </a:lnTo>
                  <a:lnTo>
                    <a:pt x="721" y="490"/>
                  </a:lnTo>
                  <a:lnTo>
                    <a:pt x="745" y="478"/>
                  </a:lnTo>
                  <a:lnTo>
                    <a:pt x="771" y="467"/>
                  </a:lnTo>
                  <a:lnTo>
                    <a:pt x="797" y="456"/>
                  </a:lnTo>
                  <a:lnTo>
                    <a:pt x="823" y="447"/>
                  </a:lnTo>
                  <a:lnTo>
                    <a:pt x="850" y="440"/>
                  </a:lnTo>
                  <a:lnTo>
                    <a:pt x="878" y="433"/>
                  </a:lnTo>
                  <a:lnTo>
                    <a:pt x="906" y="428"/>
                  </a:lnTo>
                  <a:lnTo>
                    <a:pt x="934" y="424"/>
                  </a:lnTo>
                  <a:lnTo>
                    <a:pt x="963" y="422"/>
                  </a:lnTo>
                  <a:lnTo>
                    <a:pt x="993" y="421"/>
                  </a:lnTo>
                  <a:close/>
                </a:path>
              </a:pathLst>
            </a:custGeom>
            <a:solidFill>
              <a:srgbClr val="AAA9A9"/>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75" name="组合 168"/>
          <p:cNvGrpSpPr>
            <a:grpSpLocks noChangeAspect="1"/>
          </p:cNvGrpSpPr>
          <p:nvPr/>
        </p:nvGrpSpPr>
        <p:grpSpPr>
          <a:xfrm>
            <a:off x="1297048" y="3231126"/>
            <a:ext cx="633352" cy="335890"/>
            <a:chOff x="4542972" y="5175477"/>
            <a:chExt cx="706438" cy="374650"/>
          </a:xfrm>
        </p:grpSpPr>
        <p:sp>
          <p:nvSpPr>
            <p:cNvPr id="78" name="Freeform 156"/>
            <p:cNvSpPr>
              <a:spLocks/>
            </p:cNvSpPr>
            <p:nvPr/>
          </p:nvSpPr>
          <p:spPr bwMode="auto">
            <a:xfrm>
              <a:off x="4542972" y="5175477"/>
              <a:ext cx="619125" cy="374650"/>
            </a:xfrm>
            <a:custGeom>
              <a:avLst/>
              <a:gdLst/>
              <a:ahLst/>
              <a:cxnLst>
                <a:cxn ang="0">
                  <a:pos x="8726" y="4600"/>
                </a:cxn>
                <a:cxn ang="0">
                  <a:pos x="8726" y="5013"/>
                </a:cxn>
                <a:cxn ang="0">
                  <a:pos x="650" y="5013"/>
                </a:cxn>
                <a:cxn ang="0">
                  <a:pos x="650" y="3165"/>
                </a:cxn>
                <a:cxn ang="0">
                  <a:pos x="2477" y="3165"/>
                </a:cxn>
                <a:cxn ang="0">
                  <a:pos x="2614" y="3144"/>
                </a:cxn>
                <a:cxn ang="0">
                  <a:pos x="2752" y="3106"/>
                </a:cxn>
                <a:cxn ang="0">
                  <a:pos x="2850" y="3047"/>
                </a:cxn>
                <a:cxn ang="0">
                  <a:pos x="2948" y="2968"/>
                </a:cxn>
                <a:cxn ang="0">
                  <a:pos x="3046" y="2870"/>
                </a:cxn>
                <a:cxn ang="0">
                  <a:pos x="3106" y="2752"/>
                </a:cxn>
                <a:cxn ang="0">
                  <a:pos x="3145" y="2633"/>
                </a:cxn>
                <a:cxn ang="0">
                  <a:pos x="3145" y="2496"/>
                </a:cxn>
                <a:cxn ang="0">
                  <a:pos x="3145" y="649"/>
                </a:cxn>
                <a:cxn ang="0">
                  <a:pos x="8726" y="649"/>
                </a:cxn>
                <a:cxn ang="0">
                  <a:pos x="8726" y="1199"/>
                </a:cxn>
                <a:cxn ang="0">
                  <a:pos x="9040" y="1199"/>
                </a:cxn>
                <a:cxn ang="0">
                  <a:pos x="9354" y="1199"/>
                </a:cxn>
                <a:cxn ang="0">
                  <a:pos x="9354" y="78"/>
                </a:cxn>
                <a:cxn ang="0">
                  <a:pos x="9334" y="20"/>
                </a:cxn>
                <a:cxn ang="0">
                  <a:pos x="9295" y="0"/>
                </a:cxn>
                <a:cxn ang="0">
                  <a:pos x="2595" y="0"/>
                </a:cxn>
                <a:cxn ang="0">
                  <a:pos x="2516" y="20"/>
                </a:cxn>
                <a:cxn ang="0">
                  <a:pos x="2477" y="59"/>
                </a:cxn>
                <a:cxn ang="0">
                  <a:pos x="60" y="2477"/>
                </a:cxn>
                <a:cxn ang="0">
                  <a:pos x="21" y="2535"/>
                </a:cxn>
                <a:cxn ang="0">
                  <a:pos x="0" y="2595"/>
                </a:cxn>
                <a:cxn ang="0">
                  <a:pos x="0" y="5582"/>
                </a:cxn>
                <a:cxn ang="0">
                  <a:pos x="21" y="5641"/>
                </a:cxn>
                <a:cxn ang="0">
                  <a:pos x="79" y="5661"/>
                </a:cxn>
                <a:cxn ang="0">
                  <a:pos x="9295" y="5661"/>
                </a:cxn>
                <a:cxn ang="0">
                  <a:pos x="9334" y="5641"/>
                </a:cxn>
                <a:cxn ang="0">
                  <a:pos x="9354" y="5582"/>
                </a:cxn>
                <a:cxn ang="0">
                  <a:pos x="9354" y="4600"/>
                </a:cxn>
                <a:cxn ang="0">
                  <a:pos x="9040" y="4600"/>
                </a:cxn>
                <a:cxn ang="0">
                  <a:pos x="8726" y="4600"/>
                </a:cxn>
              </a:cxnLst>
              <a:rect l="0" t="0" r="r" b="b"/>
              <a:pathLst>
                <a:path w="9354" h="5661">
                  <a:moveTo>
                    <a:pt x="8726" y="4600"/>
                  </a:moveTo>
                  <a:lnTo>
                    <a:pt x="8726" y="5013"/>
                  </a:lnTo>
                  <a:lnTo>
                    <a:pt x="650" y="5013"/>
                  </a:lnTo>
                  <a:lnTo>
                    <a:pt x="650" y="3165"/>
                  </a:lnTo>
                  <a:lnTo>
                    <a:pt x="2477" y="3165"/>
                  </a:lnTo>
                  <a:lnTo>
                    <a:pt x="2614" y="3144"/>
                  </a:lnTo>
                  <a:lnTo>
                    <a:pt x="2752" y="3106"/>
                  </a:lnTo>
                  <a:lnTo>
                    <a:pt x="2850" y="3047"/>
                  </a:lnTo>
                  <a:lnTo>
                    <a:pt x="2948" y="2968"/>
                  </a:lnTo>
                  <a:lnTo>
                    <a:pt x="3046" y="2870"/>
                  </a:lnTo>
                  <a:lnTo>
                    <a:pt x="3106" y="2752"/>
                  </a:lnTo>
                  <a:lnTo>
                    <a:pt x="3145" y="2633"/>
                  </a:lnTo>
                  <a:lnTo>
                    <a:pt x="3145" y="2496"/>
                  </a:lnTo>
                  <a:lnTo>
                    <a:pt x="3145" y="649"/>
                  </a:lnTo>
                  <a:lnTo>
                    <a:pt x="8726" y="649"/>
                  </a:lnTo>
                  <a:lnTo>
                    <a:pt x="8726" y="1199"/>
                  </a:lnTo>
                  <a:lnTo>
                    <a:pt x="9040" y="1199"/>
                  </a:lnTo>
                  <a:lnTo>
                    <a:pt x="9354" y="1199"/>
                  </a:lnTo>
                  <a:lnTo>
                    <a:pt x="9354" y="78"/>
                  </a:lnTo>
                  <a:lnTo>
                    <a:pt x="9334" y="20"/>
                  </a:lnTo>
                  <a:lnTo>
                    <a:pt x="9295" y="0"/>
                  </a:lnTo>
                  <a:lnTo>
                    <a:pt x="2595" y="0"/>
                  </a:lnTo>
                  <a:lnTo>
                    <a:pt x="2516" y="20"/>
                  </a:lnTo>
                  <a:lnTo>
                    <a:pt x="2477" y="59"/>
                  </a:lnTo>
                  <a:lnTo>
                    <a:pt x="60" y="2477"/>
                  </a:lnTo>
                  <a:lnTo>
                    <a:pt x="21" y="2535"/>
                  </a:lnTo>
                  <a:lnTo>
                    <a:pt x="0" y="2595"/>
                  </a:lnTo>
                  <a:lnTo>
                    <a:pt x="0" y="5582"/>
                  </a:lnTo>
                  <a:lnTo>
                    <a:pt x="21" y="5641"/>
                  </a:lnTo>
                  <a:lnTo>
                    <a:pt x="79" y="5661"/>
                  </a:lnTo>
                  <a:lnTo>
                    <a:pt x="9295" y="5661"/>
                  </a:lnTo>
                  <a:lnTo>
                    <a:pt x="9334" y="5641"/>
                  </a:lnTo>
                  <a:lnTo>
                    <a:pt x="9354" y="5582"/>
                  </a:lnTo>
                  <a:lnTo>
                    <a:pt x="9354" y="4600"/>
                  </a:lnTo>
                  <a:lnTo>
                    <a:pt x="9040" y="4600"/>
                  </a:lnTo>
                  <a:lnTo>
                    <a:pt x="8726" y="460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79" name="Freeform 157"/>
            <p:cNvSpPr>
              <a:spLocks noEditPoints="1"/>
            </p:cNvSpPr>
            <p:nvPr/>
          </p:nvSpPr>
          <p:spPr bwMode="auto">
            <a:xfrm>
              <a:off x="4803322" y="5272314"/>
              <a:ext cx="446088" cy="188913"/>
            </a:xfrm>
            <a:custGeom>
              <a:avLst/>
              <a:gdLst/>
              <a:ahLst/>
              <a:cxnLst>
                <a:cxn ang="0">
                  <a:pos x="5424" y="0"/>
                </a:cxn>
                <a:cxn ang="0">
                  <a:pos x="4796" y="0"/>
                </a:cxn>
                <a:cxn ang="0">
                  <a:pos x="178" y="39"/>
                </a:cxn>
                <a:cxn ang="0">
                  <a:pos x="21" y="177"/>
                </a:cxn>
                <a:cxn ang="0">
                  <a:pos x="0" y="2575"/>
                </a:cxn>
                <a:cxn ang="0">
                  <a:pos x="79" y="2771"/>
                </a:cxn>
                <a:cxn ang="0">
                  <a:pos x="295" y="2850"/>
                </a:cxn>
                <a:cxn ang="0">
                  <a:pos x="5110" y="2850"/>
                </a:cxn>
                <a:cxn ang="0">
                  <a:pos x="6446" y="2850"/>
                </a:cxn>
                <a:cxn ang="0">
                  <a:pos x="6642" y="2771"/>
                </a:cxn>
                <a:cxn ang="0">
                  <a:pos x="6741" y="2575"/>
                </a:cxn>
                <a:cxn ang="0">
                  <a:pos x="6701" y="177"/>
                </a:cxn>
                <a:cxn ang="0">
                  <a:pos x="6564" y="39"/>
                </a:cxn>
                <a:cxn ang="0">
                  <a:pos x="2163" y="1553"/>
                </a:cxn>
                <a:cxn ang="0">
                  <a:pos x="1887" y="1710"/>
                </a:cxn>
                <a:cxn ang="0">
                  <a:pos x="1553" y="1749"/>
                </a:cxn>
                <a:cxn ang="0">
                  <a:pos x="1396" y="2418"/>
                </a:cxn>
                <a:cxn ang="0">
                  <a:pos x="963" y="550"/>
                </a:cxn>
                <a:cxn ang="0">
                  <a:pos x="1553" y="511"/>
                </a:cxn>
                <a:cxn ang="0">
                  <a:pos x="1887" y="550"/>
                </a:cxn>
                <a:cxn ang="0">
                  <a:pos x="2143" y="669"/>
                </a:cxn>
                <a:cxn ang="0">
                  <a:pos x="2280" y="845"/>
                </a:cxn>
                <a:cxn ang="0">
                  <a:pos x="2339" y="1101"/>
                </a:cxn>
                <a:cxn ang="0">
                  <a:pos x="2300" y="1356"/>
                </a:cxn>
                <a:cxn ang="0">
                  <a:pos x="2163" y="1553"/>
                </a:cxn>
                <a:cxn ang="0">
                  <a:pos x="3891" y="2260"/>
                </a:cxn>
                <a:cxn ang="0">
                  <a:pos x="3596" y="2378"/>
                </a:cxn>
                <a:cxn ang="0">
                  <a:pos x="3106" y="2438"/>
                </a:cxn>
                <a:cxn ang="0">
                  <a:pos x="2614" y="2418"/>
                </a:cxn>
                <a:cxn ang="0">
                  <a:pos x="2869" y="511"/>
                </a:cxn>
                <a:cxn ang="0">
                  <a:pos x="3440" y="511"/>
                </a:cxn>
                <a:cxn ang="0">
                  <a:pos x="3813" y="629"/>
                </a:cxn>
                <a:cxn ang="0">
                  <a:pos x="4108" y="845"/>
                </a:cxn>
                <a:cxn ang="0">
                  <a:pos x="4206" y="1003"/>
                </a:cxn>
                <a:cxn ang="0">
                  <a:pos x="4265" y="1199"/>
                </a:cxn>
                <a:cxn ang="0">
                  <a:pos x="4285" y="1435"/>
                </a:cxn>
                <a:cxn ang="0">
                  <a:pos x="4265" y="1670"/>
                </a:cxn>
                <a:cxn ang="0">
                  <a:pos x="4206" y="1888"/>
                </a:cxn>
                <a:cxn ang="0">
                  <a:pos x="3970" y="2202"/>
                </a:cxn>
                <a:cxn ang="0">
                  <a:pos x="5424" y="865"/>
                </a:cxn>
                <a:cxn ang="0">
                  <a:pos x="5012" y="865"/>
                </a:cxn>
                <a:cxn ang="0">
                  <a:pos x="5110" y="1317"/>
                </a:cxn>
                <a:cxn ang="0">
                  <a:pos x="5680" y="1317"/>
                </a:cxn>
                <a:cxn ang="0">
                  <a:pos x="5424" y="1651"/>
                </a:cxn>
                <a:cxn ang="0">
                  <a:pos x="5012" y="1651"/>
                </a:cxn>
                <a:cxn ang="0">
                  <a:pos x="4796" y="2418"/>
                </a:cxn>
                <a:cxn ang="0">
                  <a:pos x="4580" y="511"/>
                </a:cxn>
                <a:cxn ang="0">
                  <a:pos x="5110" y="511"/>
                </a:cxn>
                <a:cxn ang="0">
                  <a:pos x="5738" y="511"/>
                </a:cxn>
              </a:cxnLst>
              <a:rect l="0" t="0" r="r" b="b"/>
              <a:pathLst>
                <a:path w="6741" h="2850">
                  <a:moveTo>
                    <a:pt x="6446" y="0"/>
                  </a:moveTo>
                  <a:lnTo>
                    <a:pt x="5424" y="0"/>
                  </a:lnTo>
                  <a:lnTo>
                    <a:pt x="5110" y="0"/>
                  </a:lnTo>
                  <a:lnTo>
                    <a:pt x="4796" y="0"/>
                  </a:lnTo>
                  <a:lnTo>
                    <a:pt x="295" y="0"/>
                  </a:lnTo>
                  <a:lnTo>
                    <a:pt x="178" y="39"/>
                  </a:lnTo>
                  <a:lnTo>
                    <a:pt x="79" y="98"/>
                  </a:lnTo>
                  <a:lnTo>
                    <a:pt x="21" y="177"/>
                  </a:lnTo>
                  <a:lnTo>
                    <a:pt x="0" y="295"/>
                  </a:lnTo>
                  <a:lnTo>
                    <a:pt x="0" y="2575"/>
                  </a:lnTo>
                  <a:lnTo>
                    <a:pt x="21" y="2673"/>
                  </a:lnTo>
                  <a:lnTo>
                    <a:pt x="79" y="2771"/>
                  </a:lnTo>
                  <a:lnTo>
                    <a:pt x="178" y="2831"/>
                  </a:lnTo>
                  <a:lnTo>
                    <a:pt x="295" y="2850"/>
                  </a:lnTo>
                  <a:lnTo>
                    <a:pt x="4796" y="2850"/>
                  </a:lnTo>
                  <a:lnTo>
                    <a:pt x="5110" y="2850"/>
                  </a:lnTo>
                  <a:lnTo>
                    <a:pt x="5424" y="2850"/>
                  </a:lnTo>
                  <a:lnTo>
                    <a:pt x="6446" y="2850"/>
                  </a:lnTo>
                  <a:lnTo>
                    <a:pt x="6564" y="2831"/>
                  </a:lnTo>
                  <a:lnTo>
                    <a:pt x="6642" y="2771"/>
                  </a:lnTo>
                  <a:lnTo>
                    <a:pt x="6701" y="2673"/>
                  </a:lnTo>
                  <a:lnTo>
                    <a:pt x="6741" y="2575"/>
                  </a:lnTo>
                  <a:lnTo>
                    <a:pt x="6741" y="295"/>
                  </a:lnTo>
                  <a:lnTo>
                    <a:pt x="6701" y="177"/>
                  </a:lnTo>
                  <a:lnTo>
                    <a:pt x="6642" y="98"/>
                  </a:lnTo>
                  <a:lnTo>
                    <a:pt x="6564" y="39"/>
                  </a:lnTo>
                  <a:lnTo>
                    <a:pt x="6446" y="0"/>
                  </a:lnTo>
                  <a:close/>
                  <a:moveTo>
                    <a:pt x="2163" y="1553"/>
                  </a:moveTo>
                  <a:lnTo>
                    <a:pt x="2045" y="1632"/>
                  </a:lnTo>
                  <a:lnTo>
                    <a:pt x="1887" y="1710"/>
                  </a:lnTo>
                  <a:lnTo>
                    <a:pt x="1730" y="1730"/>
                  </a:lnTo>
                  <a:lnTo>
                    <a:pt x="1553" y="1749"/>
                  </a:lnTo>
                  <a:lnTo>
                    <a:pt x="1396" y="1730"/>
                  </a:lnTo>
                  <a:lnTo>
                    <a:pt x="1396" y="2418"/>
                  </a:lnTo>
                  <a:lnTo>
                    <a:pt x="963" y="2418"/>
                  </a:lnTo>
                  <a:lnTo>
                    <a:pt x="963" y="550"/>
                  </a:lnTo>
                  <a:lnTo>
                    <a:pt x="1219" y="511"/>
                  </a:lnTo>
                  <a:lnTo>
                    <a:pt x="1553" y="511"/>
                  </a:lnTo>
                  <a:lnTo>
                    <a:pt x="1730" y="511"/>
                  </a:lnTo>
                  <a:lnTo>
                    <a:pt x="1887" y="550"/>
                  </a:lnTo>
                  <a:lnTo>
                    <a:pt x="2024" y="590"/>
                  </a:lnTo>
                  <a:lnTo>
                    <a:pt x="2143" y="669"/>
                  </a:lnTo>
                  <a:lnTo>
                    <a:pt x="2221" y="747"/>
                  </a:lnTo>
                  <a:lnTo>
                    <a:pt x="2280" y="845"/>
                  </a:lnTo>
                  <a:lnTo>
                    <a:pt x="2319" y="964"/>
                  </a:lnTo>
                  <a:lnTo>
                    <a:pt x="2339" y="1101"/>
                  </a:lnTo>
                  <a:lnTo>
                    <a:pt x="2319" y="1238"/>
                  </a:lnTo>
                  <a:lnTo>
                    <a:pt x="2300" y="1356"/>
                  </a:lnTo>
                  <a:lnTo>
                    <a:pt x="2241" y="1454"/>
                  </a:lnTo>
                  <a:lnTo>
                    <a:pt x="2163" y="1553"/>
                  </a:lnTo>
                  <a:close/>
                  <a:moveTo>
                    <a:pt x="3970" y="2202"/>
                  </a:moveTo>
                  <a:lnTo>
                    <a:pt x="3891" y="2260"/>
                  </a:lnTo>
                  <a:lnTo>
                    <a:pt x="3813" y="2300"/>
                  </a:lnTo>
                  <a:lnTo>
                    <a:pt x="3596" y="2378"/>
                  </a:lnTo>
                  <a:lnTo>
                    <a:pt x="3361" y="2418"/>
                  </a:lnTo>
                  <a:lnTo>
                    <a:pt x="3106" y="2438"/>
                  </a:lnTo>
                  <a:lnTo>
                    <a:pt x="2811" y="2438"/>
                  </a:lnTo>
                  <a:lnTo>
                    <a:pt x="2614" y="2418"/>
                  </a:lnTo>
                  <a:lnTo>
                    <a:pt x="2614" y="550"/>
                  </a:lnTo>
                  <a:lnTo>
                    <a:pt x="2869" y="511"/>
                  </a:lnTo>
                  <a:lnTo>
                    <a:pt x="3184" y="511"/>
                  </a:lnTo>
                  <a:lnTo>
                    <a:pt x="3440" y="511"/>
                  </a:lnTo>
                  <a:lnTo>
                    <a:pt x="3656" y="550"/>
                  </a:lnTo>
                  <a:lnTo>
                    <a:pt x="3813" y="629"/>
                  </a:lnTo>
                  <a:lnTo>
                    <a:pt x="3970" y="708"/>
                  </a:lnTo>
                  <a:lnTo>
                    <a:pt x="4108" y="845"/>
                  </a:lnTo>
                  <a:lnTo>
                    <a:pt x="4167" y="904"/>
                  </a:lnTo>
                  <a:lnTo>
                    <a:pt x="4206" y="1003"/>
                  </a:lnTo>
                  <a:lnTo>
                    <a:pt x="4245" y="1082"/>
                  </a:lnTo>
                  <a:lnTo>
                    <a:pt x="4265" y="1199"/>
                  </a:lnTo>
                  <a:lnTo>
                    <a:pt x="4285" y="1298"/>
                  </a:lnTo>
                  <a:lnTo>
                    <a:pt x="4285" y="1435"/>
                  </a:lnTo>
                  <a:lnTo>
                    <a:pt x="4285" y="1553"/>
                  </a:lnTo>
                  <a:lnTo>
                    <a:pt x="4265" y="1670"/>
                  </a:lnTo>
                  <a:lnTo>
                    <a:pt x="4245" y="1789"/>
                  </a:lnTo>
                  <a:lnTo>
                    <a:pt x="4206" y="1888"/>
                  </a:lnTo>
                  <a:lnTo>
                    <a:pt x="4108" y="2064"/>
                  </a:lnTo>
                  <a:lnTo>
                    <a:pt x="3970" y="2202"/>
                  </a:lnTo>
                  <a:close/>
                  <a:moveTo>
                    <a:pt x="5738" y="865"/>
                  </a:moveTo>
                  <a:lnTo>
                    <a:pt x="5424" y="865"/>
                  </a:lnTo>
                  <a:lnTo>
                    <a:pt x="5110" y="865"/>
                  </a:lnTo>
                  <a:lnTo>
                    <a:pt x="5012" y="865"/>
                  </a:lnTo>
                  <a:lnTo>
                    <a:pt x="5012" y="1317"/>
                  </a:lnTo>
                  <a:lnTo>
                    <a:pt x="5110" y="1317"/>
                  </a:lnTo>
                  <a:lnTo>
                    <a:pt x="5424" y="1317"/>
                  </a:lnTo>
                  <a:lnTo>
                    <a:pt x="5680" y="1317"/>
                  </a:lnTo>
                  <a:lnTo>
                    <a:pt x="5680" y="1651"/>
                  </a:lnTo>
                  <a:lnTo>
                    <a:pt x="5424" y="1651"/>
                  </a:lnTo>
                  <a:lnTo>
                    <a:pt x="5110" y="1651"/>
                  </a:lnTo>
                  <a:lnTo>
                    <a:pt x="5012" y="1651"/>
                  </a:lnTo>
                  <a:lnTo>
                    <a:pt x="5012" y="2418"/>
                  </a:lnTo>
                  <a:lnTo>
                    <a:pt x="4796" y="2418"/>
                  </a:lnTo>
                  <a:lnTo>
                    <a:pt x="4580" y="2418"/>
                  </a:lnTo>
                  <a:lnTo>
                    <a:pt x="4580" y="511"/>
                  </a:lnTo>
                  <a:lnTo>
                    <a:pt x="4796" y="511"/>
                  </a:lnTo>
                  <a:lnTo>
                    <a:pt x="5110" y="511"/>
                  </a:lnTo>
                  <a:lnTo>
                    <a:pt x="5424" y="511"/>
                  </a:lnTo>
                  <a:lnTo>
                    <a:pt x="5738" y="511"/>
                  </a:lnTo>
                  <a:lnTo>
                    <a:pt x="5738" y="865"/>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80" name="Freeform 158"/>
            <p:cNvSpPr>
              <a:spLocks/>
            </p:cNvSpPr>
            <p:nvPr/>
          </p:nvSpPr>
          <p:spPr bwMode="auto">
            <a:xfrm>
              <a:off x="4895397" y="5327877"/>
              <a:ext cx="33338" cy="38100"/>
            </a:xfrm>
            <a:custGeom>
              <a:avLst/>
              <a:gdLst/>
              <a:ahLst/>
              <a:cxnLst>
                <a:cxn ang="0">
                  <a:pos x="177" y="0"/>
                </a:cxn>
                <a:cxn ang="0">
                  <a:pos x="0" y="19"/>
                </a:cxn>
                <a:cxn ang="0">
                  <a:pos x="0" y="589"/>
                </a:cxn>
                <a:cxn ang="0">
                  <a:pos x="138" y="589"/>
                </a:cxn>
                <a:cxn ang="0">
                  <a:pos x="294" y="570"/>
                </a:cxn>
                <a:cxn ang="0">
                  <a:pos x="354" y="551"/>
                </a:cxn>
                <a:cxn ang="0">
                  <a:pos x="412" y="511"/>
                </a:cxn>
                <a:cxn ang="0">
                  <a:pos x="452" y="472"/>
                </a:cxn>
                <a:cxn ang="0">
                  <a:pos x="491" y="412"/>
                </a:cxn>
                <a:cxn ang="0">
                  <a:pos x="510" y="354"/>
                </a:cxn>
                <a:cxn ang="0">
                  <a:pos x="510" y="295"/>
                </a:cxn>
                <a:cxn ang="0">
                  <a:pos x="510" y="216"/>
                </a:cxn>
                <a:cxn ang="0">
                  <a:pos x="491" y="177"/>
                </a:cxn>
                <a:cxn ang="0">
                  <a:pos x="472" y="117"/>
                </a:cxn>
                <a:cxn ang="0">
                  <a:pos x="433" y="78"/>
                </a:cxn>
                <a:cxn ang="0">
                  <a:pos x="373" y="59"/>
                </a:cxn>
                <a:cxn ang="0">
                  <a:pos x="315" y="19"/>
                </a:cxn>
                <a:cxn ang="0">
                  <a:pos x="177" y="0"/>
                </a:cxn>
              </a:cxnLst>
              <a:rect l="0" t="0" r="r" b="b"/>
              <a:pathLst>
                <a:path w="510" h="589">
                  <a:moveTo>
                    <a:pt x="177" y="0"/>
                  </a:moveTo>
                  <a:lnTo>
                    <a:pt x="0" y="19"/>
                  </a:lnTo>
                  <a:lnTo>
                    <a:pt x="0" y="589"/>
                  </a:lnTo>
                  <a:lnTo>
                    <a:pt x="138" y="589"/>
                  </a:lnTo>
                  <a:lnTo>
                    <a:pt x="294" y="570"/>
                  </a:lnTo>
                  <a:lnTo>
                    <a:pt x="354" y="551"/>
                  </a:lnTo>
                  <a:lnTo>
                    <a:pt x="412" y="511"/>
                  </a:lnTo>
                  <a:lnTo>
                    <a:pt x="452" y="472"/>
                  </a:lnTo>
                  <a:lnTo>
                    <a:pt x="491" y="412"/>
                  </a:lnTo>
                  <a:lnTo>
                    <a:pt x="510" y="354"/>
                  </a:lnTo>
                  <a:lnTo>
                    <a:pt x="510" y="295"/>
                  </a:lnTo>
                  <a:lnTo>
                    <a:pt x="510" y="216"/>
                  </a:lnTo>
                  <a:lnTo>
                    <a:pt x="491" y="177"/>
                  </a:lnTo>
                  <a:lnTo>
                    <a:pt x="472" y="117"/>
                  </a:lnTo>
                  <a:lnTo>
                    <a:pt x="433" y="78"/>
                  </a:lnTo>
                  <a:lnTo>
                    <a:pt x="373" y="59"/>
                  </a:lnTo>
                  <a:lnTo>
                    <a:pt x="315" y="19"/>
                  </a:lnTo>
                  <a:lnTo>
                    <a:pt x="17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81" name="Freeform 159"/>
            <p:cNvSpPr>
              <a:spLocks/>
            </p:cNvSpPr>
            <p:nvPr/>
          </p:nvSpPr>
          <p:spPr bwMode="auto">
            <a:xfrm>
              <a:off x="5004934" y="5327877"/>
              <a:ext cx="50800" cy="84138"/>
            </a:xfrm>
            <a:custGeom>
              <a:avLst/>
              <a:gdLst/>
              <a:ahLst/>
              <a:cxnLst>
                <a:cxn ang="0">
                  <a:pos x="197" y="0"/>
                </a:cxn>
                <a:cxn ang="0">
                  <a:pos x="60" y="0"/>
                </a:cxn>
                <a:cxn ang="0">
                  <a:pos x="0" y="0"/>
                </a:cxn>
                <a:cxn ang="0">
                  <a:pos x="0" y="1259"/>
                </a:cxn>
                <a:cxn ang="0">
                  <a:pos x="138" y="1259"/>
                </a:cxn>
                <a:cxn ang="0">
                  <a:pos x="276" y="1259"/>
                </a:cxn>
                <a:cxn ang="0">
                  <a:pos x="413" y="1219"/>
                </a:cxn>
                <a:cxn ang="0">
                  <a:pos x="512" y="1180"/>
                </a:cxn>
                <a:cxn ang="0">
                  <a:pos x="610" y="1101"/>
                </a:cxn>
                <a:cxn ang="0">
                  <a:pos x="689" y="1003"/>
                </a:cxn>
                <a:cxn ang="0">
                  <a:pos x="747" y="885"/>
                </a:cxn>
                <a:cxn ang="0">
                  <a:pos x="786" y="748"/>
                </a:cxn>
                <a:cxn ang="0">
                  <a:pos x="786" y="590"/>
                </a:cxn>
                <a:cxn ang="0">
                  <a:pos x="786" y="453"/>
                </a:cxn>
                <a:cxn ang="0">
                  <a:pos x="747" y="335"/>
                </a:cxn>
                <a:cxn ang="0">
                  <a:pos x="708" y="237"/>
                </a:cxn>
                <a:cxn ang="0">
                  <a:pos x="629" y="138"/>
                </a:cxn>
                <a:cxn ang="0">
                  <a:pos x="550" y="79"/>
                </a:cxn>
                <a:cxn ang="0">
                  <a:pos x="433" y="40"/>
                </a:cxn>
                <a:cxn ang="0">
                  <a:pos x="315" y="0"/>
                </a:cxn>
                <a:cxn ang="0">
                  <a:pos x="197" y="0"/>
                </a:cxn>
              </a:cxnLst>
              <a:rect l="0" t="0" r="r" b="b"/>
              <a:pathLst>
                <a:path w="786" h="1259">
                  <a:moveTo>
                    <a:pt x="197" y="0"/>
                  </a:moveTo>
                  <a:lnTo>
                    <a:pt x="60" y="0"/>
                  </a:lnTo>
                  <a:lnTo>
                    <a:pt x="0" y="0"/>
                  </a:lnTo>
                  <a:lnTo>
                    <a:pt x="0" y="1259"/>
                  </a:lnTo>
                  <a:lnTo>
                    <a:pt x="138" y="1259"/>
                  </a:lnTo>
                  <a:lnTo>
                    <a:pt x="276" y="1259"/>
                  </a:lnTo>
                  <a:lnTo>
                    <a:pt x="413" y="1219"/>
                  </a:lnTo>
                  <a:lnTo>
                    <a:pt x="512" y="1180"/>
                  </a:lnTo>
                  <a:lnTo>
                    <a:pt x="610" y="1101"/>
                  </a:lnTo>
                  <a:lnTo>
                    <a:pt x="689" y="1003"/>
                  </a:lnTo>
                  <a:lnTo>
                    <a:pt x="747" y="885"/>
                  </a:lnTo>
                  <a:lnTo>
                    <a:pt x="786" y="748"/>
                  </a:lnTo>
                  <a:lnTo>
                    <a:pt x="786" y="590"/>
                  </a:lnTo>
                  <a:lnTo>
                    <a:pt x="786" y="453"/>
                  </a:lnTo>
                  <a:lnTo>
                    <a:pt x="747" y="335"/>
                  </a:lnTo>
                  <a:lnTo>
                    <a:pt x="708" y="237"/>
                  </a:lnTo>
                  <a:lnTo>
                    <a:pt x="629" y="138"/>
                  </a:lnTo>
                  <a:lnTo>
                    <a:pt x="550" y="79"/>
                  </a:lnTo>
                  <a:lnTo>
                    <a:pt x="433" y="40"/>
                  </a:lnTo>
                  <a:lnTo>
                    <a:pt x="315" y="0"/>
                  </a:lnTo>
                  <a:lnTo>
                    <a:pt x="19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sp>
        <p:nvSpPr>
          <p:cNvPr id="82" name="Freeform 167"/>
          <p:cNvSpPr>
            <a:spLocks noEditPoints="1"/>
          </p:cNvSpPr>
          <p:nvPr/>
        </p:nvSpPr>
        <p:spPr bwMode="auto">
          <a:xfrm>
            <a:off x="2228997" y="2584661"/>
            <a:ext cx="373058" cy="283578"/>
          </a:xfrm>
          <a:custGeom>
            <a:avLst/>
            <a:gdLst/>
            <a:ahLst/>
            <a:cxnLst>
              <a:cxn ang="0">
                <a:pos x="184" y="42"/>
              </a:cxn>
              <a:cxn ang="0">
                <a:pos x="184" y="26"/>
              </a:cxn>
              <a:cxn ang="0">
                <a:pos x="180" y="14"/>
              </a:cxn>
              <a:cxn ang="0">
                <a:pos x="172" y="6"/>
              </a:cxn>
              <a:cxn ang="0">
                <a:pos x="162" y="6"/>
              </a:cxn>
              <a:cxn ang="0">
                <a:pos x="94" y="18"/>
              </a:cxn>
              <a:cxn ang="0">
                <a:pos x="92" y="10"/>
              </a:cxn>
              <a:cxn ang="0">
                <a:pos x="80" y="0"/>
              </a:cxn>
              <a:cxn ang="0">
                <a:pos x="34" y="8"/>
              </a:cxn>
              <a:cxn ang="0">
                <a:pos x="30" y="10"/>
              </a:cxn>
              <a:cxn ang="0">
                <a:pos x="20" y="24"/>
              </a:cxn>
              <a:cxn ang="0">
                <a:pos x="20" y="32"/>
              </a:cxn>
              <a:cxn ang="0">
                <a:pos x="10" y="36"/>
              </a:cxn>
              <a:cxn ang="0">
                <a:pos x="0" y="58"/>
              </a:cxn>
              <a:cxn ang="0">
                <a:pos x="8" y="150"/>
              </a:cxn>
              <a:cxn ang="0">
                <a:pos x="10" y="158"/>
              </a:cxn>
              <a:cxn ang="0">
                <a:pos x="16" y="168"/>
              </a:cxn>
              <a:cxn ang="0">
                <a:pos x="20" y="172"/>
              </a:cxn>
              <a:cxn ang="0">
                <a:pos x="20" y="108"/>
              </a:cxn>
              <a:cxn ang="0">
                <a:pos x="18" y="102"/>
              </a:cxn>
              <a:cxn ang="0">
                <a:pos x="20" y="94"/>
              </a:cxn>
              <a:cxn ang="0">
                <a:pos x="24" y="80"/>
              </a:cxn>
              <a:cxn ang="0">
                <a:pos x="28" y="74"/>
              </a:cxn>
              <a:cxn ang="0">
                <a:pos x="40" y="64"/>
              </a:cxn>
              <a:cxn ang="0">
                <a:pos x="56" y="58"/>
              </a:cxn>
              <a:cxn ang="0">
                <a:pos x="224" y="64"/>
              </a:cxn>
              <a:cxn ang="0">
                <a:pos x="222" y="62"/>
              </a:cxn>
              <a:cxn ang="0">
                <a:pos x="218" y="62"/>
              </a:cxn>
              <a:cxn ang="0">
                <a:pos x="56" y="74"/>
              </a:cxn>
              <a:cxn ang="0">
                <a:pos x="48" y="78"/>
              </a:cxn>
              <a:cxn ang="0">
                <a:pos x="42" y="84"/>
              </a:cxn>
              <a:cxn ang="0">
                <a:pos x="36" y="102"/>
              </a:cxn>
              <a:cxn ang="0">
                <a:pos x="36" y="106"/>
              </a:cxn>
              <a:cxn ang="0">
                <a:pos x="36" y="170"/>
              </a:cxn>
              <a:cxn ang="0">
                <a:pos x="38" y="174"/>
              </a:cxn>
              <a:cxn ang="0">
                <a:pos x="42" y="178"/>
              </a:cxn>
              <a:cxn ang="0">
                <a:pos x="52" y="182"/>
              </a:cxn>
              <a:cxn ang="0">
                <a:pos x="164" y="170"/>
              </a:cxn>
              <a:cxn ang="0">
                <a:pos x="178" y="164"/>
              </a:cxn>
              <a:cxn ang="0">
                <a:pos x="184" y="158"/>
              </a:cxn>
              <a:cxn ang="0">
                <a:pos x="188" y="150"/>
              </a:cxn>
              <a:cxn ang="0">
                <a:pos x="222" y="86"/>
              </a:cxn>
              <a:cxn ang="0">
                <a:pos x="226" y="70"/>
              </a:cxn>
              <a:cxn ang="0">
                <a:pos x="226" y="66"/>
              </a:cxn>
              <a:cxn ang="0">
                <a:pos x="224" y="64"/>
              </a:cxn>
            </a:cxnLst>
            <a:rect l="0" t="0" r="r" b="b"/>
            <a:pathLst>
              <a:path w="226" h="182">
                <a:moveTo>
                  <a:pt x="182" y="48"/>
                </a:moveTo>
                <a:lnTo>
                  <a:pt x="184" y="42"/>
                </a:lnTo>
                <a:lnTo>
                  <a:pt x="184" y="42"/>
                </a:lnTo>
                <a:lnTo>
                  <a:pt x="184" y="26"/>
                </a:lnTo>
                <a:lnTo>
                  <a:pt x="182" y="20"/>
                </a:lnTo>
                <a:lnTo>
                  <a:pt x="180" y="14"/>
                </a:lnTo>
                <a:lnTo>
                  <a:pt x="176" y="10"/>
                </a:lnTo>
                <a:lnTo>
                  <a:pt x="172" y="6"/>
                </a:lnTo>
                <a:lnTo>
                  <a:pt x="168" y="4"/>
                </a:lnTo>
                <a:lnTo>
                  <a:pt x="162" y="6"/>
                </a:lnTo>
                <a:lnTo>
                  <a:pt x="94" y="18"/>
                </a:lnTo>
                <a:lnTo>
                  <a:pt x="94" y="18"/>
                </a:lnTo>
                <a:lnTo>
                  <a:pt x="94" y="14"/>
                </a:lnTo>
                <a:lnTo>
                  <a:pt x="92" y="10"/>
                </a:lnTo>
                <a:lnTo>
                  <a:pt x="86" y="4"/>
                </a:lnTo>
                <a:lnTo>
                  <a:pt x="80" y="0"/>
                </a:lnTo>
                <a:lnTo>
                  <a:pt x="72" y="0"/>
                </a:lnTo>
                <a:lnTo>
                  <a:pt x="34" y="8"/>
                </a:lnTo>
                <a:lnTo>
                  <a:pt x="34" y="8"/>
                </a:lnTo>
                <a:lnTo>
                  <a:pt x="30" y="10"/>
                </a:lnTo>
                <a:lnTo>
                  <a:pt x="24" y="16"/>
                </a:lnTo>
                <a:lnTo>
                  <a:pt x="20" y="24"/>
                </a:lnTo>
                <a:lnTo>
                  <a:pt x="20" y="32"/>
                </a:lnTo>
                <a:lnTo>
                  <a:pt x="20" y="32"/>
                </a:lnTo>
                <a:lnTo>
                  <a:pt x="14" y="34"/>
                </a:lnTo>
                <a:lnTo>
                  <a:pt x="10" y="36"/>
                </a:lnTo>
                <a:lnTo>
                  <a:pt x="4" y="46"/>
                </a:lnTo>
                <a:lnTo>
                  <a:pt x="0" y="58"/>
                </a:lnTo>
                <a:lnTo>
                  <a:pt x="0" y="74"/>
                </a:lnTo>
                <a:lnTo>
                  <a:pt x="8" y="150"/>
                </a:lnTo>
                <a:lnTo>
                  <a:pt x="8" y="150"/>
                </a:lnTo>
                <a:lnTo>
                  <a:pt x="10" y="158"/>
                </a:lnTo>
                <a:lnTo>
                  <a:pt x="12" y="164"/>
                </a:lnTo>
                <a:lnTo>
                  <a:pt x="16" y="168"/>
                </a:lnTo>
                <a:lnTo>
                  <a:pt x="20" y="172"/>
                </a:lnTo>
                <a:lnTo>
                  <a:pt x="20" y="172"/>
                </a:lnTo>
                <a:lnTo>
                  <a:pt x="20" y="170"/>
                </a:lnTo>
                <a:lnTo>
                  <a:pt x="20" y="108"/>
                </a:lnTo>
                <a:lnTo>
                  <a:pt x="20" y="108"/>
                </a:lnTo>
                <a:lnTo>
                  <a:pt x="18" y="102"/>
                </a:lnTo>
                <a:lnTo>
                  <a:pt x="18" y="102"/>
                </a:lnTo>
                <a:lnTo>
                  <a:pt x="20" y="94"/>
                </a:lnTo>
                <a:lnTo>
                  <a:pt x="22" y="88"/>
                </a:lnTo>
                <a:lnTo>
                  <a:pt x="24" y="80"/>
                </a:lnTo>
                <a:lnTo>
                  <a:pt x="28" y="74"/>
                </a:lnTo>
                <a:lnTo>
                  <a:pt x="28" y="74"/>
                </a:lnTo>
                <a:lnTo>
                  <a:pt x="34" y="68"/>
                </a:lnTo>
                <a:lnTo>
                  <a:pt x="40" y="64"/>
                </a:lnTo>
                <a:lnTo>
                  <a:pt x="48" y="60"/>
                </a:lnTo>
                <a:lnTo>
                  <a:pt x="56" y="58"/>
                </a:lnTo>
                <a:lnTo>
                  <a:pt x="182" y="48"/>
                </a:lnTo>
                <a:close/>
                <a:moveTo>
                  <a:pt x="224" y="64"/>
                </a:moveTo>
                <a:lnTo>
                  <a:pt x="224" y="64"/>
                </a:lnTo>
                <a:lnTo>
                  <a:pt x="222" y="62"/>
                </a:lnTo>
                <a:lnTo>
                  <a:pt x="218" y="62"/>
                </a:lnTo>
                <a:lnTo>
                  <a:pt x="218" y="62"/>
                </a:lnTo>
                <a:lnTo>
                  <a:pt x="180" y="64"/>
                </a:lnTo>
                <a:lnTo>
                  <a:pt x="56" y="74"/>
                </a:lnTo>
                <a:lnTo>
                  <a:pt x="56" y="74"/>
                </a:lnTo>
                <a:lnTo>
                  <a:pt x="48" y="78"/>
                </a:lnTo>
                <a:lnTo>
                  <a:pt x="42" y="84"/>
                </a:lnTo>
                <a:lnTo>
                  <a:pt x="42" y="84"/>
                </a:lnTo>
                <a:lnTo>
                  <a:pt x="38" y="92"/>
                </a:lnTo>
                <a:lnTo>
                  <a:pt x="36" y="102"/>
                </a:lnTo>
                <a:lnTo>
                  <a:pt x="36" y="102"/>
                </a:lnTo>
                <a:lnTo>
                  <a:pt x="36" y="106"/>
                </a:lnTo>
                <a:lnTo>
                  <a:pt x="36" y="106"/>
                </a:lnTo>
                <a:lnTo>
                  <a:pt x="36" y="170"/>
                </a:lnTo>
                <a:lnTo>
                  <a:pt x="36" y="170"/>
                </a:lnTo>
                <a:lnTo>
                  <a:pt x="38" y="174"/>
                </a:lnTo>
                <a:lnTo>
                  <a:pt x="38" y="174"/>
                </a:lnTo>
                <a:lnTo>
                  <a:pt x="42" y="178"/>
                </a:lnTo>
                <a:lnTo>
                  <a:pt x="50" y="182"/>
                </a:lnTo>
                <a:lnTo>
                  <a:pt x="52" y="182"/>
                </a:lnTo>
                <a:lnTo>
                  <a:pt x="164" y="170"/>
                </a:lnTo>
                <a:lnTo>
                  <a:pt x="164" y="170"/>
                </a:lnTo>
                <a:lnTo>
                  <a:pt x="170" y="168"/>
                </a:lnTo>
                <a:lnTo>
                  <a:pt x="178" y="164"/>
                </a:lnTo>
                <a:lnTo>
                  <a:pt x="178" y="164"/>
                </a:lnTo>
                <a:lnTo>
                  <a:pt x="184" y="158"/>
                </a:lnTo>
                <a:lnTo>
                  <a:pt x="188" y="152"/>
                </a:lnTo>
                <a:lnTo>
                  <a:pt x="188" y="150"/>
                </a:lnTo>
                <a:lnTo>
                  <a:pt x="222" y="86"/>
                </a:lnTo>
                <a:lnTo>
                  <a:pt x="222" y="86"/>
                </a:lnTo>
                <a:lnTo>
                  <a:pt x="224" y="78"/>
                </a:lnTo>
                <a:lnTo>
                  <a:pt x="226" y="70"/>
                </a:lnTo>
                <a:lnTo>
                  <a:pt x="226" y="70"/>
                </a:lnTo>
                <a:lnTo>
                  <a:pt x="226" y="66"/>
                </a:lnTo>
                <a:lnTo>
                  <a:pt x="224" y="64"/>
                </a:lnTo>
                <a:lnTo>
                  <a:pt x="224" y="64"/>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nvGrpSpPr>
          <p:cNvPr id="83" name="组合 209"/>
          <p:cNvGrpSpPr>
            <a:grpSpLocks noChangeAspect="1"/>
          </p:cNvGrpSpPr>
          <p:nvPr/>
        </p:nvGrpSpPr>
        <p:grpSpPr>
          <a:xfrm>
            <a:off x="3043333" y="3186879"/>
            <a:ext cx="337845" cy="424384"/>
            <a:chOff x="-1042988" y="2844800"/>
            <a:chExt cx="774700" cy="973138"/>
          </a:xfrm>
          <a:solidFill>
            <a:schemeClr val="bg1">
              <a:lumMod val="50000"/>
            </a:schemeClr>
          </a:solidFill>
        </p:grpSpPr>
        <p:sp>
          <p:nvSpPr>
            <p:cNvPr id="84" name="Freeform 177"/>
            <p:cNvSpPr>
              <a:spLocks noEditPoints="1"/>
            </p:cNvSpPr>
            <p:nvPr/>
          </p:nvSpPr>
          <p:spPr bwMode="auto">
            <a:xfrm>
              <a:off x="-1042988" y="2844800"/>
              <a:ext cx="774700" cy="973138"/>
            </a:xfrm>
            <a:custGeom>
              <a:avLst/>
              <a:gdLst/>
              <a:ahLst/>
              <a:cxnLst>
                <a:cxn ang="0">
                  <a:pos x="13122" y="2103"/>
                </a:cxn>
                <a:cxn ang="0">
                  <a:pos x="10962" y="54"/>
                </a:cxn>
                <a:cxn ang="0">
                  <a:pos x="10908" y="0"/>
                </a:cxn>
                <a:cxn ang="0">
                  <a:pos x="10800" y="0"/>
                </a:cxn>
                <a:cxn ang="0">
                  <a:pos x="1080" y="0"/>
                </a:cxn>
                <a:cxn ang="0">
                  <a:pos x="864" y="0"/>
                </a:cxn>
                <a:cxn ang="0">
                  <a:pos x="648" y="54"/>
                </a:cxn>
                <a:cxn ang="0">
                  <a:pos x="486" y="161"/>
                </a:cxn>
                <a:cxn ang="0">
                  <a:pos x="324" y="270"/>
                </a:cxn>
                <a:cxn ang="0">
                  <a:pos x="216" y="431"/>
                </a:cxn>
                <a:cxn ang="0">
                  <a:pos x="108" y="647"/>
                </a:cxn>
                <a:cxn ang="0">
                  <a:pos x="54" y="863"/>
                </a:cxn>
                <a:cxn ang="0">
                  <a:pos x="0" y="1078"/>
                </a:cxn>
                <a:cxn ang="0">
                  <a:pos x="0" y="15473"/>
                </a:cxn>
                <a:cxn ang="0">
                  <a:pos x="54" y="15688"/>
                </a:cxn>
                <a:cxn ang="0">
                  <a:pos x="108" y="15850"/>
                </a:cxn>
                <a:cxn ang="0">
                  <a:pos x="216" y="16066"/>
                </a:cxn>
                <a:cxn ang="0">
                  <a:pos x="324" y="16227"/>
                </a:cxn>
                <a:cxn ang="0">
                  <a:pos x="486" y="16336"/>
                </a:cxn>
                <a:cxn ang="0">
                  <a:pos x="648" y="16443"/>
                </a:cxn>
                <a:cxn ang="0">
                  <a:pos x="864" y="16497"/>
                </a:cxn>
                <a:cxn ang="0">
                  <a:pos x="1080" y="16551"/>
                </a:cxn>
                <a:cxn ang="0">
                  <a:pos x="12096" y="16551"/>
                </a:cxn>
                <a:cxn ang="0">
                  <a:pos x="12312" y="16497"/>
                </a:cxn>
                <a:cxn ang="0">
                  <a:pos x="12528" y="16443"/>
                </a:cxn>
                <a:cxn ang="0">
                  <a:pos x="12690" y="16336"/>
                </a:cxn>
                <a:cxn ang="0">
                  <a:pos x="12852" y="16227"/>
                </a:cxn>
                <a:cxn ang="0">
                  <a:pos x="13014" y="16066"/>
                </a:cxn>
                <a:cxn ang="0">
                  <a:pos x="13068" y="15850"/>
                </a:cxn>
                <a:cxn ang="0">
                  <a:pos x="13176" y="15688"/>
                </a:cxn>
                <a:cxn ang="0">
                  <a:pos x="13176" y="15473"/>
                </a:cxn>
                <a:cxn ang="0">
                  <a:pos x="13176" y="2264"/>
                </a:cxn>
                <a:cxn ang="0">
                  <a:pos x="13176" y="2157"/>
                </a:cxn>
                <a:cxn ang="0">
                  <a:pos x="13122" y="2103"/>
                </a:cxn>
                <a:cxn ang="0">
                  <a:pos x="11016" y="1186"/>
                </a:cxn>
                <a:cxn ang="0">
                  <a:pos x="11610" y="1725"/>
                </a:cxn>
                <a:cxn ang="0">
                  <a:pos x="10908" y="1725"/>
                </a:cxn>
                <a:cxn ang="0">
                  <a:pos x="11016" y="1186"/>
                </a:cxn>
                <a:cxn ang="0">
                  <a:pos x="12636" y="15473"/>
                </a:cxn>
                <a:cxn ang="0">
                  <a:pos x="12582" y="15688"/>
                </a:cxn>
                <a:cxn ang="0">
                  <a:pos x="12474" y="15850"/>
                </a:cxn>
                <a:cxn ang="0">
                  <a:pos x="12312" y="15958"/>
                </a:cxn>
                <a:cxn ang="0">
                  <a:pos x="12096" y="16012"/>
                </a:cxn>
                <a:cxn ang="0">
                  <a:pos x="1080" y="16012"/>
                </a:cxn>
                <a:cxn ang="0">
                  <a:pos x="864" y="15958"/>
                </a:cxn>
                <a:cxn ang="0">
                  <a:pos x="702" y="15850"/>
                </a:cxn>
                <a:cxn ang="0">
                  <a:pos x="594" y="15688"/>
                </a:cxn>
                <a:cxn ang="0">
                  <a:pos x="540" y="15473"/>
                </a:cxn>
                <a:cxn ang="0">
                  <a:pos x="540" y="1078"/>
                </a:cxn>
                <a:cxn ang="0">
                  <a:pos x="594" y="863"/>
                </a:cxn>
                <a:cxn ang="0">
                  <a:pos x="702" y="701"/>
                </a:cxn>
                <a:cxn ang="0">
                  <a:pos x="864" y="539"/>
                </a:cxn>
                <a:cxn ang="0">
                  <a:pos x="1080" y="539"/>
                </a:cxn>
                <a:cxn ang="0">
                  <a:pos x="10638" y="539"/>
                </a:cxn>
                <a:cxn ang="0">
                  <a:pos x="10584" y="593"/>
                </a:cxn>
                <a:cxn ang="0">
                  <a:pos x="10314" y="1887"/>
                </a:cxn>
                <a:cxn ang="0">
                  <a:pos x="10206" y="2211"/>
                </a:cxn>
                <a:cxn ang="0">
                  <a:pos x="10530" y="2211"/>
                </a:cxn>
                <a:cxn ang="0">
                  <a:pos x="12312" y="2318"/>
                </a:cxn>
                <a:cxn ang="0">
                  <a:pos x="12582" y="2372"/>
                </a:cxn>
                <a:cxn ang="0">
                  <a:pos x="12636" y="2372"/>
                </a:cxn>
                <a:cxn ang="0">
                  <a:pos x="12636" y="15473"/>
                </a:cxn>
              </a:cxnLst>
              <a:rect l="0" t="0" r="r" b="b"/>
              <a:pathLst>
                <a:path w="13176" h="16551">
                  <a:moveTo>
                    <a:pt x="13122" y="2103"/>
                  </a:moveTo>
                  <a:lnTo>
                    <a:pt x="10962" y="54"/>
                  </a:lnTo>
                  <a:lnTo>
                    <a:pt x="10908" y="0"/>
                  </a:lnTo>
                  <a:lnTo>
                    <a:pt x="10800" y="0"/>
                  </a:lnTo>
                  <a:lnTo>
                    <a:pt x="1080" y="0"/>
                  </a:lnTo>
                  <a:lnTo>
                    <a:pt x="864" y="0"/>
                  </a:lnTo>
                  <a:lnTo>
                    <a:pt x="648" y="54"/>
                  </a:lnTo>
                  <a:lnTo>
                    <a:pt x="486" y="161"/>
                  </a:lnTo>
                  <a:lnTo>
                    <a:pt x="324" y="270"/>
                  </a:lnTo>
                  <a:lnTo>
                    <a:pt x="216" y="431"/>
                  </a:lnTo>
                  <a:lnTo>
                    <a:pt x="108" y="647"/>
                  </a:lnTo>
                  <a:lnTo>
                    <a:pt x="54" y="863"/>
                  </a:lnTo>
                  <a:lnTo>
                    <a:pt x="0" y="1078"/>
                  </a:lnTo>
                  <a:lnTo>
                    <a:pt x="0" y="15473"/>
                  </a:lnTo>
                  <a:lnTo>
                    <a:pt x="54" y="15688"/>
                  </a:lnTo>
                  <a:lnTo>
                    <a:pt x="108" y="15850"/>
                  </a:lnTo>
                  <a:lnTo>
                    <a:pt x="216" y="16066"/>
                  </a:lnTo>
                  <a:lnTo>
                    <a:pt x="324" y="16227"/>
                  </a:lnTo>
                  <a:lnTo>
                    <a:pt x="486" y="16336"/>
                  </a:lnTo>
                  <a:lnTo>
                    <a:pt x="648" y="16443"/>
                  </a:lnTo>
                  <a:lnTo>
                    <a:pt x="864" y="16497"/>
                  </a:lnTo>
                  <a:lnTo>
                    <a:pt x="1080" y="16551"/>
                  </a:lnTo>
                  <a:lnTo>
                    <a:pt x="12096" y="16551"/>
                  </a:lnTo>
                  <a:lnTo>
                    <a:pt x="12312" y="16497"/>
                  </a:lnTo>
                  <a:lnTo>
                    <a:pt x="12528" y="16443"/>
                  </a:lnTo>
                  <a:lnTo>
                    <a:pt x="12690" y="16336"/>
                  </a:lnTo>
                  <a:lnTo>
                    <a:pt x="12852" y="16227"/>
                  </a:lnTo>
                  <a:lnTo>
                    <a:pt x="13014" y="16066"/>
                  </a:lnTo>
                  <a:lnTo>
                    <a:pt x="13068" y="15850"/>
                  </a:lnTo>
                  <a:lnTo>
                    <a:pt x="13176" y="15688"/>
                  </a:lnTo>
                  <a:lnTo>
                    <a:pt x="13176" y="15473"/>
                  </a:lnTo>
                  <a:lnTo>
                    <a:pt x="13176" y="2264"/>
                  </a:lnTo>
                  <a:lnTo>
                    <a:pt x="13176" y="2157"/>
                  </a:lnTo>
                  <a:lnTo>
                    <a:pt x="13122" y="2103"/>
                  </a:lnTo>
                  <a:close/>
                  <a:moveTo>
                    <a:pt x="11016" y="1186"/>
                  </a:moveTo>
                  <a:lnTo>
                    <a:pt x="11610" y="1725"/>
                  </a:lnTo>
                  <a:lnTo>
                    <a:pt x="10908" y="1725"/>
                  </a:lnTo>
                  <a:lnTo>
                    <a:pt x="11016" y="1186"/>
                  </a:lnTo>
                  <a:close/>
                  <a:moveTo>
                    <a:pt x="12636" y="15473"/>
                  </a:moveTo>
                  <a:lnTo>
                    <a:pt x="12582" y="15688"/>
                  </a:lnTo>
                  <a:lnTo>
                    <a:pt x="12474" y="15850"/>
                  </a:lnTo>
                  <a:lnTo>
                    <a:pt x="12312" y="15958"/>
                  </a:lnTo>
                  <a:lnTo>
                    <a:pt x="12096" y="16012"/>
                  </a:lnTo>
                  <a:lnTo>
                    <a:pt x="1080" y="16012"/>
                  </a:lnTo>
                  <a:lnTo>
                    <a:pt x="864" y="15958"/>
                  </a:lnTo>
                  <a:lnTo>
                    <a:pt x="702" y="15850"/>
                  </a:lnTo>
                  <a:lnTo>
                    <a:pt x="594" y="15688"/>
                  </a:lnTo>
                  <a:lnTo>
                    <a:pt x="540" y="15473"/>
                  </a:lnTo>
                  <a:lnTo>
                    <a:pt x="540" y="1078"/>
                  </a:lnTo>
                  <a:lnTo>
                    <a:pt x="594" y="863"/>
                  </a:lnTo>
                  <a:lnTo>
                    <a:pt x="702" y="701"/>
                  </a:lnTo>
                  <a:lnTo>
                    <a:pt x="864" y="539"/>
                  </a:lnTo>
                  <a:lnTo>
                    <a:pt x="1080" y="539"/>
                  </a:lnTo>
                  <a:lnTo>
                    <a:pt x="10638" y="539"/>
                  </a:lnTo>
                  <a:lnTo>
                    <a:pt x="10584" y="593"/>
                  </a:lnTo>
                  <a:lnTo>
                    <a:pt x="10314" y="1887"/>
                  </a:lnTo>
                  <a:lnTo>
                    <a:pt x="10206" y="2211"/>
                  </a:lnTo>
                  <a:lnTo>
                    <a:pt x="10530" y="2211"/>
                  </a:lnTo>
                  <a:lnTo>
                    <a:pt x="12312" y="2318"/>
                  </a:lnTo>
                  <a:lnTo>
                    <a:pt x="12582" y="2372"/>
                  </a:lnTo>
                  <a:lnTo>
                    <a:pt x="12636" y="2372"/>
                  </a:lnTo>
                  <a:lnTo>
                    <a:pt x="12636" y="1547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85" name="Rectangle 178"/>
            <p:cNvSpPr>
              <a:spLocks noChangeArrowheads="1"/>
            </p:cNvSpPr>
            <p:nvPr/>
          </p:nvSpPr>
          <p:spPr bwMode="auto">
            <a:xfrm>
              <a:off x="-944563" y="2940050"/>
              <a:ext cx="260350" cy="3587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86" name="Freeform 179"/>
            <p:cNvSpPr>
              <a:spLocks noEditPoints="1"/>
            </p:cNvSpPr>
            <p:nvPr/>
          </p:nvSpPr>
          <p:spPr bwMode="auto">
            <a:xfrm>
              <a:off x="-954088" y="3051175"/>
              <a:ext cx="581025" cy="674688"/>
            </a:xfrm>
            <a:custGeom>
              <a:avLst/>
              <a:gdLst/>
              <a:ahLst/>
              <a:cxnLst>
                <a:cxn ang="0">
                  <a:pos x="0" y="7817"/>
                </a:cxn>
                <a:cxn ang="0">
                  <a:pos x="9882" y="7817"/>
                </a:cxn>
                <a:cxn ang="0">
                  <a:pos x="9882" y="7332"/>
                </a:cxn>
                <a:cxn ang="0">
                  <a:pos x="0" y="7332"/>
                </a:cxn>
                <a:cxn ang="0">
                  <a:pos x="0" y="7817"/>
                </a:cxn>
                <a:cxn ang="0">
                  <a:pos x="0" y="6577"/>
                </a:cxn>
                <a:cxn ang="0">
                  <a:pos x="9882" y="6577"/>
                </a:cxn>
                <a:cxn ang="0">
                  <a:pos x="9882" y="6091"/>
                </a:cxn>
                <a:cxn ang="0">
                  <a:pos x="0" y="6091"/>
                </a:cxn>
                <a:cxn ang="0">
                  <a:pos x="0" y="6577"/>
                </a:cxn>
                <a:cxn ang="0">
                  <a:pos x="0" y="5390"/>
                </a:cxn>
                <a:cxn ang="0">
                  <a:pos x="9882" y="5390"/>
                </a:cxn>
                <a:cxn ang="0">
                  <a:pos x="9882" y="4905"/>
                </a:cxn>
                <a:cxn ang="0">
                  <a:pos x="0" y="4905"/>
                </a:cxn>
                <a:cxn ang="0">
                  <a:pos x="0" y="5390"/>
                </a:cxn>
                <a:cxn ang="0">
                  <a:pos x="5616" y="2911"/>
                </a:cxn>
                <a:cxn ang="0">
                  <a:pos x="9882" y="2911"/>
                </a:cxn>
                <a:cxn ang="0">
                  <a:pos x="9882" y="2425"/>
                </a:cxn>
                <a:cxn ang="0">
                  <a:pos x="5616" y="2425"/>
                </a:cxn>
                <a:cxn ang="0">
                  <a:pos x="5616" y="2911"/>
                </a:cxn>
                <a:cxn ang="0">
                  <a:pos x="5616" y="485"/>
                </a:cxn>
                <a:cxn ang="0">
                  <a:pos x="9882" y="485"/>
                </a:cxn>
                <a:cxn ang="0">
                  <a:pos x="9882" y="0"/>
                </a:cxn>
                <a:cxn ang="0">
                  <a:pos x="5616" y="0"/>
                </a:cxn>
                <a:cxn ang="0">
                  <a:pos x="5616" y="485"/>
                </a:cxn>
                <a:cxn ang="0">
                  <a:pos x="5616" y="1724"/>
                </a:cxn>
                <a:cxn ang="0">
                  <a:pos x="9882" y="1724"/>
                </a:cxn>
                <a:cxn ang="0">
                  <a:pos x="9882" y="1239"/>
                </a:cxn>
                <a:cxn ang="0">
                  <a:pos x="5616" y="1239"/>
                </a:cxn>
                <a:cxn ang="0">
                  <a:pos x="5616" y="1724"/>
                </a:cxn>
                <a:cxn ang="0">
                  <a:pos x="5616" y="4151"/>
                </a:cxn>
                <a:cxn ang="0">
                  <a:pos x="9882" y="4151"/>
                </a:cxn>
                <a:cxn ang="0">
                  <a:pos x="9882" y="3666"/>
                </a:cxn>
                <a:cxn ang="0">
                  <a:pos x="5616" y="3666"/>
                </a:cxn>
                <a:cxn ang="0">
                  <a:pos x="5616" y="4151"/>
                </a:cxn>
                <a:cxn ang="0">
                  <a:pos x="0" y="11483"/>
                </a:cxn>
                <a:cxn ang="0">
                  <a:pos x="9882" y="11483"/>
                </a:cxn>
                <a:cxn ang="0">
                  <a:pos x="9882" y="10998"/>
                </a:cxn>
                <a:cxn ang="0">
                  <a:pos x="0" y="10998"/>
                </a:cxn>
                <a:cxn ang="0">
                  <a:pos x="0" y="11483"/>
                </a:cxn>
                <a:cxn ang="0">
                  <a:pos x="0" y="10243"/>
                </a:cxn>
                <a:cxn ang="0">
                  <a:pos x="9882" y="10243"/>
                </a:cxn>
                <a:cxn ang="0">
                  <a:pos x="9882" y="9758"/>
                </a:cxn>
                <a:cxn ang="0">
                  <a:pos x="0" y="9758"/>
                </a:cxn>
                <a:cxn ang="0">
                  <a:pos x="0" y="10243"/>
                </a:cxn>
                <a:cxn ang="0">
                  <a:pos x="0" y="9056"/>
                </a:cxn>
                <a:cxn ang="0">
                  <a:pos x="9882" y="9056"/>
                </a:cxn>
                <a:cxn ang="0">
                  <a:pos x="9882" y="8517"/>
                </a:cxn>
                <a:cxn ang="0">
                  <a:pos x="0" y="8517"/>
                </a:cxn>
                <a:cxn ang="0">
                  <a:pos x="0" y="9056"/>
                </a:cxn>
              </a:cxnLst>
              <a:rect l="0" t="0" r="r" b="b"/>
              <a:pathLst>
                <a:path w="9882" h="11483">
                  <a:moveTo>
                    <a:pt x="0" y="7817"/>
                  </a:moveTo>
                  <a:lnTo>
                    <a:pt x="9882" y="7817"/>
                  </a:lnTo>
                  <a:lnTo>
                    <a:pt x="9882" y="7332"/>
                  </a:lnTo>
                  <a:lnTo>
                    <a:pt x="0" y="7332"/>
                  </a:lnTo>
                  <a:lnTo>
                    <a:pt x="0" y="7817"/>
                  </a:lnTo>
                  <a:close/>
                  <a:moveTo>
                    <a:pt x="0" y="6577"/>
                  </a:moveTo>
                  <a:lnTo>
                    <a:pt x="9882" y="6577"/>
                  </a:lnTo>
                  <a:lnTo>
                    <a:pt x="9882" y="6091"/>
                  </a:lnTo>
                  <a:lnTo>
                    <a:pt x="0" y="6091"/>
                  </a:lnTo>
                  <a:lnTo>
                    <a:pt x="0" y="6577"/>
                  </a:lnTo>
                  <a:close/>
                  <a:moveTo>
                    <a:pt x="0" y="5390"/>
                  </a:moveTo>
                  <a:lnTo>
                    <a:pt x="9882" y="5390"/>
                  </a:lnTo>
                  <a:lnTo>
                    <a:pt x="9882" y="4905"/>
                  </a:lnTo>
                  <a:lnTo>
                    <a:pt x="0" y="4905"/>
                  </a:lnTo>
                  <a:lnTo>
                    <a:pt x="0" y="5390"/>
                  </a:lnTo>
                  <a:close/>
                  <a:moveTo>
                    <a:pt x="5616" y="2911"/>
                  </a:moveTo>
                  <a:lnTo>
                    <a:pt x="9882" y="2911"/>
                  </a:lnTo>
                  <a:lnTo>
                    <a:pt x="9882" y="2425"/>
                  </a:lnTo>
                  <a:lnTo>
                    <a:pt x="5616" y="2425"/>
                  </a:lnTo>
                  <a:lnTo>
                    <a:pt x="5616" y="2911"/>
                  </a:lnTo>
                  <a:close/>
                  <a:moveTo>
                    <a:pt x="5616" y="485"/>
                  </a:moveTo>
                  <a:lnTo>
                    <a:pt x="9882" y="485"/>
                  </a:lnTo>
                  <a:lnTo>
                    <a:pt x="9882" y="0"/>
                  </a:lnTo>
                  <a:lnTo>
                    <a:pt x="5616" y="0"/>
                  </a:lnTo>
                  <a:lnTo>
                    <a:pt x="5616" y="485"/>
                  </a:lnTo>
                  <a:close/>
                  <a:moveTo>
                    <a:pt x="5616" y="1724"/>
                  </a:moveTo>
                  <a:lnTo>
                    <a:pt x="9882" y="1724"/>
                  </a:lnTo>
                  <a:lnTo>
                    <a:pt x="9882" y="1239"/>
                  </a:lnTo>
                  <a:lnTo>
                    <a:pt x="5616" y="1239"/>
                  </a:lnTo>
                  <a:lnTo>
                    <a:pt x="5616" y="1724"/>
                  </a:lnTo>
                  <a:close/>
                  <a:moveTo>
                    <a:pt x="5616" y="4151"/>
                  </a:moveTo>
                  <a:lnTo>
                    <a:pt x="9882" y="4151"/>
                  </a:lnTo>
                  <a:lnTo>
                    <a:pt x="9882" y="3666"/>
                  </a:lnTo>
                  <a:lnTo>
                    <a:pt x="5616" y="3666"/>
                  </a:lnTo>
                  <a:lnTo>
                    <a:pt x="5616" y="4151"/>
                  </a:lnTo>
                  <a:close/>
                  <a:moveTo>
                    <a:pt x="0" y="11483"/>
                  </a:moveTo>
                  <a:lnTo>
                    <a:pt x="9882" y="11483"/>
                  </a:lnTo>
                  <a:lnTo>
                    <a:pt x="9882" y="10998"/>
                  </a:lnTo>
                  <a:lnTo>
                    <a:pt x="0" y="10998"/>
                  </a:lnTo>
                  <a:lnTo>
                    <a:pt x="0" y="11483"/>
                  </a:lnTo>
                  <a:close/>
                  <a:moveTo>
                    <a:pt x="0" y="10243"/>
                  </a:moveTo>
                  <a:lnTo>
                    <a:pt x="9882" y="10243"/>
                  </a:lnTo>
                  <a:lnTo>
                    <a:pt x="9882" y="9758"/>
                  </a:lnTo>
                  <a:lnTo>
                    <a:pt x="0" y="9758"/>
                  </a:lnTo>
                  <a:lnTo>
                    <a:pt x="0" y="10243"/>
                  </a:lnTo>
                  <a:close/>
                  <a:moveTo>
                    <a:pt x="0" y="9056"/>
                  </a:moveTo>
                  <a:lnTo>
                    <a:pt x="9882" y="9056"/>
                  </a:lnTo>
                  <a:lnTo>
                    <a:pt x="9882" y="8517"/>
                  </a:lnTo>
                  <a:lnTo>
                    <a:pt x="0" y="8517"/>
                  </a:lnTo>
                  <a:lnTo>
                    <a:pt x="0" y="905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sp>
        <p:nvSpPr>
          <p:cNvPr id="89" name="云形标注 88"/>
          <p:cNvSpPr/>
          <p:nvPr/>
        </p:nvSpPr>
        <p:spPr bwMode="auto">
          <a:xfrm>
            <a:off x="6991928" y="2181140"/>
            <a:ext cx="1102658" cy="833718"/>
          </a:xfrm>
          <a:prstGeom prst="cloudCallout">
            <a:avLst>
              <a:gd name="adj1" fmla="val -52540"/>
              <a:gd name="adj2" fmla="val 56048"/>
            </a:avLst>
          </a:prstGeom>
          <a:noFill/>
          <a:ln w="12700">
            <a:solidFill>
              <a:schemeClr val="bg1">
                <a:lumMod val="50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3">
            <a:schemeClr val="lt1"/>
          </a:lnRef>
          <a:fillRef idx="1">
            <a:schemeClr val="accent1"/>
          </a:fillRef>
          <a:effectRef idx="1">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sp>
        <p:nvSpPr>
          <p:cNvPr id="90" name="TextBox 89"/>
          <p:cNvSpPr txBox="1"/>
          <p:nvPr/>
        </p:nvSpPr>
        <p:spPr>
          <a:xfrm>
            <a:off x="7081572" y="2369399"/>
            <a:ext cx="1021980" cy="461665"/>
          </a:xfrm>
          <a:prstGeom prst="rect">
            <a:avLst/>
          </a:prstGeom>
          <a:noFill/>
        </p:spPr>
        <p:txBody>
          <a:bodyPr wrap="square" rtlCol="0">
            <a:spAutoFit/>
          </a:bodyPr>
          <a:lstStyle/>
          <a:p>
            <a:r>
              <a:rPr lang="zh-CN" altLang="en-US" sz="1200" dirty="0" smtClean="0">
                <a:latin typeface="Arial" pitchFamily="34" charset="0"/>
                <a:ea typeface="微软雅黑" pitchFamily="34" charset="-122"/>
                <a:cs typeface="Arial" pitchFamily="34" charset="0"/>
              </a:rPr>
              <a:t>酒店有无线</a:t>
            </a:r>
            <a:r>
              <a:rPr lang="en-US" altLang="zh-CN" sz="1200" dirty="0" smtClean="0">
                <a:latin typeface="Arial" pitchFamily="34" charset="0"/>
                <a:ea typeface="微软雅黑" pitchFamily="34" charset="-122"/>
                <a:cs typeface="Arial" pitchFamily="34" charset="0"/>
              </a:rPr>
              <a:t>Wi-Fi</a:t>
            </a:r>
            <a:r>
              <a:rPr lang="zh-CN" altLang="en-US" sz="1200" dirty="0" smtClean="0">
                <a:latin typeface="Arial" pitchFamily="34" charset="0"/>
                <a:ea typeface="微软雅黑" pitchFamily="34" charset="-122"/>
                <a:cs typeface="Arial" pitchFamily="34" charset="0"/>
              </a:rPr>
              <a:t>吗？</a:t>
            </a:r>
            <a:endParaRPr lang="zh-CN" altLang="en-US" sz="1200" dirty="0">
              <a:latin typeface="Arial" pitchFamily="34" charset="0"/>
              <a:ea typeface="微软雅黑" pitchFamily="34" charset="-122"/>
              <a:cs typeface="Arial" pitchFamily="34" charset="0"/>
            </a:endParaRPr>
          </a:p>
        </p:txBody>
      </p:sp>
      <p:grpSp>
        <p:nvGrpSpPr>
          <p:cNvPr id="92" name="组合 91"/>
          <p:cNvGrpSpPr/>
          <p:nvPr/>
        </p:nvGrpSpPr>
        <p:grpSpPr>
          <a:xfrm>
            <a:off x="5234845" y="2392410"/>
            <a:ext cx="2230505" cy="1863380"/>
            <a:chOff x="5109882" y="1229444"/>
            <a:chExt cx="2230505" cy="1863380"/>
          </a:xfrm>
        </p:grpSpPr>
        <p:cxnSp>
          <p:nvCxnSpPr>
            <p:cNvPr id="93" name="直接连接符 92"/>
            <p:cNvCxnSpPr/>
            <p:nvPr/>
          </p:nvCxnSpPr>
          <p:spPr bwMode="auto">
            <a:xfrm flipH="1">
              <a:off x="5118846" y="1783977"/>
              <a:ext cx="573742" cy="394447"/>
            </a:xfrm>
            <a:prstGeom prst="line">
              <a:avLst/>
            </a:prstGeom>
            <a:noFill/>
            <a:ln w="28575">
              <a:solidFill>
                <a:schemeClr val="bg1">
                  <a:lumMod val="50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4" name="直接连接符 93"/>
            <p:cNvCxnSpPr/>
            <p:nvPr/>
          </p:nvCxnSpPr>
          <p:spPr bwMode="auto">
            <a:xfrm>
              <a:off x="5127811" y="2187388"/>
              <a:ext cx="0" cy="860612"/>
            </a:xfrm>
            <a:prstGeom prst="line">
              <a:avLst/>
            </a:prstGeom>
            <a:noFill/>
            <a:ln w="28575">
              <a:solidFill>
                <a:schemeClr val="bg1">
                  <a:lumMod val="50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grpSp>
          <p:nvGrpSpPr>
            <p:cNvPr id="95" name="组合 195"/>
            <p:cNvGrpSpPr/>
            <p:nvPr/>
          </p:nvGrpSpPr>
          <p:grpSpPr>
            <a:xfrm>
              <a:off x="5807343" y="1597720"/>
              <a:ext cx="430212" cy="1346200"/>
              <a:chOff x="-981075" y="3292475"/>
              <a:chExt cx="430212" cy="1346200"/>
            </a:xfrm>
            <a:solidFill>
              <a:schemeClr val="tx1">
                <a:lumMod val="50000"/>
                <a:lumOff val="50000"/>
              </a:schemeClr>
            </a:solidFill>
          </p:grpSpPr>
          <p:sp>
            <p:nvSpPr>
              <p:cNvPr id="126" name="Freeform 84"/>
              <p:cNvSpPr>
                <a:spLocks/>
              </p:cNvSpPr>
              <p:nvPr/>
            </p:nvSpPr>
            <p:spPr bwMode="auto">
              <a:xfrm>
                <a:off x="-750888" y="3743325"/>
                <a:ext cx="34925" cy="79375"/>
              </a:xfrm>
              <a:custGeom>
                <a:avLst/>
                <a:gdLst/>
                <a:ahLst/>
                <a:cxnLst>
                  <a:cxn ang="0">
                    <a:pos x="257" y="0"/>
                  </a:cxn>
                  <a:cxn ang="0">
                    <a:pos x="344" y="0"/>
                  </a:cxn>
                  <a:cxn ang="0">
                    <a:pos x="430" y="85"/>
                  </a:cxn>
                  <a:cxn ang="0">
                    <a:pos x="344" y="256"/>
                  </a:cxn>
                  <a:cxn ang="0">
                    <a:pos x="344" y="513"/>
                  </a:cxn>
                  <a:cxn ang="0">
                    <a:pos x="430" y="942"/>
                  </a:cxn>
                  <a:cxn ang="0">
                    <a:pos x="257" y="942"/>
                  </a:cxn>
                  <a:cxn ang="0">
                    <a:pos x="0" y="942"/>
                  </a:cxn>
                  <a:cxn ang="0">
                    <a:pos x="86" y="513"/>
                  </a:cxn>
                  <a:cxn ang="0">
                    <a:pos x="171" y="171"/>
                  </a:cxn>
                  <a:cxn ang="0">
                    <a:pos x="257" y="0"/>
                  </a:cxn>
                </a:cxnLst>
                <a:rect l="0" t="0" r="r" b="b"/>
                <a:pathLst>
                  <a:path w="430" h="942">
                    <a:moveTo>
                      <a:pt x="257" y="0"/>
                    </a:moveTo>
                    <a:lnTo>
                      <a:pt x="344" y="0"/>
                    </a:lnTo>
                    <a:lnTo>
                      <a:pt x="430" y="85"/>
                    </a:lnTo>
                    <a:lnTo>
                      <a:pt x="344" y="256"/>
                    </a:lnTo>
                    <a:lnTo>
                      <a:pt x="344" y="513"/>
                    </a:lnTo>
                    <a:lnTo>
                      <a:pt x="430" y="942"/>
                    </a:lnTo>
                    <a:lnTo>
                      <a:pt x="257" y="942"/>
                    </a:lnTo>
                    <a:lnTo>
                      <a:pt x="0" y="942"/>
                    </a:lnTo>
                    <a:lnTo>
                      <a:pt x="86" y="513"/>
                    </a:lnTo>
                    <a:lnTo>
                      <a:pt x="171" y="171"/>
                    </a:lnTo>
                    <a:lnTo>
                      <a:pt x="257"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7" name="Freeform 85"/>
              <p:cNvSpPr>
                <a:spLocks/>
              </p:cNvSpPr>
              <p:nvPr/>
            </p:nvSpPr>
            <p:spPr bwMode="auto">
              <a:xfrm>
                <a:off x="-658813" y="3722688"/>
                <a:ext cx="36512" cy="49213"/>
              </a:xfrm>
              <a:custGeom>
                <a:avLst/>
                <a:gdLst/>
                <a:ahLst/>
                <a:cxnLst>
                  <a:cxn ang="0">
                    <a:pos x="429" y="0"/>
                  </a:cxn>
                  <a:cxn ang="0">
                    <a:pos x="343" y="258"/>
                  </a:cxn>
                  <a:cxn ang="0">
                    <a:pos x="257" y="429"/>
                  </a:cxn>
                  <a:cxn ang="0">
                    <a:pos x="86" y="600"/>
                  </a:cxn>
                  <a:cxn ang="0">
                    <a:pos x="0" y="429"/>
                  </a:cxn>
                  <a:cxn ang="0">
                    <a:pos x="86" y="429"/>
                  </a:cxn>
                  <a:cxn ang="0">
                    <a:pos x="257" y="343"/>
                  </a:cxn>
                  <a:cxn ang="0">
                    <a:pos x="429" y="0"/>
                  </a:cxn>
                </a:cxnLst>
                <a:rect l="0" t="0" r="r" b="b"/>
                <a:pathLst>
                  <a:path w="429" h="600">
                    <a:moveTo>
                      <a:pt x="429" y="0"/>
                    </a:moveTo>
                    <a:lnTo>
                      <a:pt x="343" y="258"/>
                    </a:lnTo>
                    <a:lnTo>
                      <a:pt x="257" y="429"/>
                    </a:lnTo>
                    <a:lnTo>
                      <a:pt x="86" y="600"/>
                    </a:lnTo>
                    <a:lnTo>
                      <a:pt x="0" y="429"/>
                    </a:lnTo>
                    <a:lnTo>
                      <a:pt x="86" y="429"/>
                    </a:lnTo>
                    <a:lnTo>
                      <a:pt x="257" y="343"/>
                    </a:lnTo>
                    <a:lnTo>
                      <a:pt x="429"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8" name="Freeform 86"/>
              <p:cNvSpPr>
                <a:spLocks/>
              </p:cNvSpPr>
              <p:nvPr/>
            </p:nvSpPr>
            <p:spPr bwMode="auto">
              <a:xfrm>
                <a:off x="-844550" y="3292475"/>
                <a:ext cx="214312" cy="207963"/>
              </a:xfrm>
              <a:custGeom>
                <a:avLst/>
                <a:gdLst/>
                <a:ahLst/>
                <a:cxnLst>
                  <a:cxn ang="0">
                    <a:pos x="1887" y="257"/>
                  </a:cxn>
                  <a:cxn ang="0">
                    <a:pos x="2059" y="429"/>
                  </a:cxn>
                  <a:cxn ang="0">
                    <a:pos x="2317" y="857"/>
                  </a:cxn>
                  <a:cxn ang="0">
                    <a:pos x="2403" y="1372"/>
                  </a:cxn>
                  <a:cxn ang="0">
                    <a:pos x="2574" y="1714"/>
                  </a:cxn>
                  <a:cxn ang="0">
                    <a:pos x="2574" y="1800"/>
                  </a:cxn>
                  <a:cxn ang="0">
                    <a:pos x="2488" y="1714"/>
                  </a:cxn>
                  <a:cxn ang="0">
                    <a:pos x="2574" y="1885"/>
                  </a:cxn>
                  <a:cxn ang="0">
                    <a:pos x="2574" y="1885"/>
                  </a:cxn>
                  <a:cxn ang="0">
                    <a:pos x="2317" y="1971"/>
                  </a:cxn>
                  <a:cxn ang="0">
                    <a:pos x="2488" y="2143"/>
                  </a:cxn>
                  <a:cxn ang="0">
                    <a:pos x="2231" y="2228"/>
                  </a:cxn>
                  <a:cxn ang="0">
                    <a:pos x="2059" y="2143"/>
                  </a:cxn>
                  <a:cxn ang="0">
                    <a:pos x="1973" y="1372"/>
                  </a:cxn>
                  <a:cxn ang="0">
                    <a:pos x="1973" y="857"/>
                  </a:cxn>
                  <a:cxn ang="0">
                    <a:pos x="1802" y="600"/>
                  </a:cxn>
                  <a:cxn ang="0">
                    <a:pos x="1545" y="686"/>
                  </a:cxn>
                  <a:cxn ang="0">
                    <a:pos x="1029" y="1628"/>
                  </a:cxn>
                  <a:cxn ang="0">
                    <a:pos x="601" y="1971"/>
                  </a:cxn>
                  <a:cxn ang="0">
                    <a:pos x="601" y="2314"/>
                  </a:cxn>
                  <a:cxn ang="0">
                    <a:pos x="515" y="2314"/>
                  </a:cxn>
                  <a:cxn ang="0">
                    <a:pos x="428" y="2485"/>
                  </a:cxn>
                  <a:cxn ang="0">
                    <a:pos x="428" y="2400"/>
                  </a:cxn>
                  <a:cxn ang="0">
                    <a:pos x="428" y="2143"/>
                  </a:cxn>
                  <a:cxn ang="0">
                    <a:pos x="428" y="2400"/>
                  </a:cxn>
                  <a:cxn ang="0">
                    <a:pos x="428" y="2228"/>
                  </a:cxn>
                  <a:cxn ang="0">
                    <a:pos x="428" y="2228"/>
                  </a:cxn>
                  <a:cxn ang="0">
                    <a:pos x="257" y="2143"/>
                  </a:cxn>
                  <a:cxn ang="0">
                    <a:pos x="257" y="2143"/>
                  </a:cxn>
                  <a:cxn ang="0">
                    <a:pos x="342" y="1800"/>
                  </a:cxn>
                  <a:cxn ang="0">
                    <a:pos x="257" y="1885"/>
                  </a:cxn>
                  <a:cxn ang="0">
                    <a:pos x="257" y="1628"/>
                  </a:cxn>
                  <a:cxn ang="0">
                    <a:pos x="85" y="1885"/>
                  </a:cxn>
                  <a:cxn ang="0">
                    <a:pos x="171" y="1628"/>
                  </a:cxn>
                  <a:cxn ang="0">
                    <a:pos x="85" y="1628"/>
                  </a:cxn>
                  <a:cxn ang="0">
                    <a:pos x="171" y="1286"/>
                  </a:cxn>
                  <a:cxn ang="0">
                    <a:pos x="257" y="943"/>
                  </a:cxn>
                  <a:cxn ang="0">
                    <a:pos x="428" y="342"/>
                  </a:cxn>
                  <a:cxn ang="0">
                    <a:pos x="772" y="86"/>
                  </a:cxn>
                  <a:cxn ang="0">
                    <a:pos x="1286" y="0"/>
                  </a:cxn>
                  <a:cxn ang="0">
                    <a:pos x="1630" y="86"/>
                  </a:cxn>
                </a:cxnLst>
                <a:rect l="0" t="0" r="r" b="b"/>
                <a:pathLst>
                  <a:path w="2574" h="2485">
                    <a:moveTo>
                      <a:pt x="1802" y="257"/>
                    </a:moveTo>
                    <a:lnTo>
                      <a:pt x="1887" y="257"/>
                    </a:lnTo>
                    <a:lnTo>
                      <a:pt x="1973" y="257"/>
                    </a:lnTo>
                    <a:lnTo>
                      <a:pt x="2059" y="429"/>
                    </a:lnTo>
                    <a:lnTo>
                      <a:pt x="2231" y="600"/>
                    </a:lnTo>
                    <a:lnTo>
                      <a:pt x="2317" y="857"/>
                    </a:lnTo>
                    <a:lnTo>
                      <a:pt x="2317" y="1199"/>
                    </a:lnTo>
                    <a:lnTo>
                      <a:pt x="2403" y="1372"/>
                    </a:lnTo>
                    <a:lnTo>
                      <a:pt x="2488" y="1628"/>
                    </a:lnTo>
                    <a:lnTo>
                      <a:pt x="2574" y="1714"/>
                    </a:lnTo>
                    <a:lnTo>
                      <a:pt x="2488" y="1714"/>
                    </a:lnTo>
                    <a:lnTo>
                      <a:pt x="2574" y="1800"/>
                    </a:lnTo>
                    <a:lnTo>
                      <a:pt x="2488" y="1800"/>
                    </a:lnTo>
                    <a:lnTo>
                      <a:pt x="2488" y="1714"/>
                    </a:lnTo>
                    <a:lnTo>
                      <a:pt x="2488" y="1800"/>
                    </a:lnTo>
                    <a:lnTo>
                      <a:pt x="2574" y="1885"/>
                    </a:lnTo>
                    <a:lnTo>
                      <a:pt x="2488" y="1885"/>
                    </a:lnTo>
                    <a:lnTo>
                      <a:pt x="2574" y="1885"/>
                    </a:lnTo>
                    <a:lnTo>
                      <a:pt x="2488" y="1971"/>
                    </a:lnTo>
                    <a:lnTo>
                      <a:pt x="2317" y="1971"/>
                    </a:lnTo>
                    <a:lnTo>
                      <a:pt x="2403" y="2057"/>
                    </a:lnTo>
                    <a:lnTo>
                      <a:pt x="2488" y="2143"/>
                    </a:lnTo>
                    <a:lnTo>
                      <a:pt x="2317" y="2228"/>
                    </a:lnTo>
                    <a:lnTo>
                      <a:pt x="2231" y="2228"/>
                    </a:lnTo>
                    <a:lnTo>
                      <a:pt x="2145" y="2228"/>
                    </a:lnTo>
                    <a:lnTo>
                      <a:pt x="2059" y="2143"/>
                    </a:lnTo>
                    <a:lnTo>
                      <a:pt x="2059" y="1885"/>
                    </a:lnTo>
                    <a:lnTo>
                      <a:pt x="1973" y="1372"/>
                    </a:lnTo>
                    <a:lnTo>
                      <a:pt x="1973" y="1028"/>
                    </a:lnTo>
                    <a:lnTo>
                      <a:pt x="1973" y="857"/>
                    </a:lnTo>
                    <a:lnTo>
                      <a:pt x="1887" y="686"/>
                    </a:lnTo>
                    <a:lnTo>
                      <a:pt x="1802" y="600"/>
                    </a:lnTo>
                    <a:lnTo>
                      <a:pt x="1630" y="600"/>
                    </a:lnTo>
                    <a:lnTo>
                      <a:pt x="1545" y="686"/>
                    </a:lnTo>
                    <a:lnTo>
                      <a:pt x="1201" y="1286"/>
                    </a:lnTo>
                    <a:lnTo>
                      <a:pt x="1029" y="1628"/>
                    </a:lnTo>
                    <a:lnTo>
                      <a:pt x="772" y="1800"/>
                    </a:lnTo>
                    <a:lnTo>
                      <a:pt x="601" y="1971"/>
                    </a:lnTo>
                    <a:lnTo>
                      <a:pt x="601" y="2143"/>
                    </a:lnTo>
                    <a:lnTo>
                      <a:pt x="601" y="2314"/>
                    </a:lnTo>
                    <a:lnTo>
                      <a:pt x="428" y="2485"/>
                    </a:lnTo>
                    <a:lnTo>
                      <a:pt x="515" y="2314"/>
                    </a:lnTo>
                    <a:lnTo>
                      <a:pt x="428" y="2400"/>
                    </a:lnTo>
                    <a:lnTo>
                      <a:pt x="428" y="2485"/>
                    </a:lnTo>
                    <a:lnTo>
                      <a:pt x="342" y="2485"/>
                    </a:lnTo>
                    <a:lnTo>
                      <a:pt x="428" y="2400"/>
                    </a:lnTo>
                    <a:lnTo>
                      <a:pt x="428" y="2314"/>
                    </a:lnTo>
                    <a:lnTo>
                      <a:pt x="428" y="2143"/>
                    </a:lnTo>
                    <a:lnTo>
                      <a:pt x="428" y="2314"/>
                    </a:lnTo>
                    <a:lnTo>
                      <a:pt x="428" y="2400"/>
                    </a:lnTo>
                    <a:lnTo>
                      <a:pt x="342" y="2400"/>
                    </a:lnTo>
                    <a:lnTo>
                      <a:pt x="428" y="2228"/>
                    </a:lnTo>
                    <a:lnTo>
                      <a:pt x="342" y="2314"/>
                    </a:lnTo>
                    <a:lnTo>
                      <a:pt x="428" y="2228"/>
                    </a:lnTo>
                    <a:lnTo>
                      <a:pt x="428" y="2057"/>
                    </a:lnTo>
                    <a:lnTo>
                      <a:pt x="257" y="2143"/>
                    </a:lnTo>
                    <a:lnTo>
                      <a:pt x="85" y="2228"/>
                    </a:lnTo>
                    <a:lnTo>
                      <a:pt x="257" y="2143"/>
                    </a:lnTo>
                    <a:lnTo>
                      <a:pt x="257" y="1971"/>
                    </a:lnTo>
                    <a:lnTo>
                      <a:pt x="342" y="1800"/>
                    </a:lnTo>
                    <a:lnTo>
                      <a:pt x="171" y="2057"/>
                    </a:lnTo>
                    <a:lnTo>
                      <a:pt x="257" y="1885"/>
                    </a:lnTo>
                    <a:lnTo>
                      <a:pt x="257" y="1714"/>
                    </a:lnTo>
                    <a:lnTo>
                      <a:pt x="257" y="1628"/>
                    </a:lnTo>
                    <a:lnTo>
                      <a:pt x="171" y="1800"/>
                    </a:lnTo>
                    <a:lnTo>
                      <a:pt x="85" y="1885"/>
                    </a:lnTo>
                    <a:lnTo>
                      <a:pt x="171" y="1800"/>
                    </a:lnTo>
                    <a:lnTo>
                      <a:pt x="171" y="1628"/>
                    </a:lnTo>
                    <a:lnTo>
                      <a:pt x="0" y="1714"/>
                    </a:lnTo>
                    <a:lnTo>
                      <a:pt x="85" y="1628"/>
                    </a:lnTo>
                    <a:lnTo>
                      <a:pt x="85" y="1543"/>
                    </a:lnTo>
                    <a:lnTo>
                      <a:pt x="171" y="1286"/>
                    </a:lnTo>
                    <a:lnTo>
                      <a:pt x="257" y="1114"/>
                    </a:lnTo>
                    <a:lnTo>
                      <a:pt x="257" y="943"/>
                    </a:lnTo>
                    <a:lnTo>
                      <a:pt x="342" y="515"/>
                    </a:lnTo>
                    <a:lnTo>
                      <a:pt x="428" y="342"/>
                    </a:lnTo>
                    <a:lnTo>
                      <a:pt x="601" y="257"/>
                    </a:lnTo>
                    <a:lnTo>
                      <a:pt x="772" y="86"/>
                    </a:lnTo>
                    <a:lnTo>
                      <a:pt x="1029" y="0"/>
                    </a:lnTo>
                    <a:lnTo>
                      <a:pt x="1286" y="0"/>
                    </a:lnTo>
                    <a:lnTo>
                      <a:pt x="1545" y="0"/>
                    </a:lnTo>
                    <a:lnTo>
                      <a:pt x="1630" y="86"/>
                    </a:lnTo>
                    <a:lnTo>
                      <a:pt x="1802" y="25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9" name="Freeform 87"/>
              <p:cNvSpPr>
                <a:spLocks/>
              </p:cNvSpPr>
              <p:nvPr/>
            </p:nvSpPr>
            <p:spPr bwMode="auto">
              <a:xfrm>
                <a:off x="-795338" y="3292475"/>
                <a:ext cx="87312" cy="28575"/>
              </a:xfrm>
              <a:custGeom>
                <a:avLst/>
                <a:gdLst/>
                <a:ahLst/>
                <a:cxnLst>
                  <a:cxn ang="0">
                    <a:pos x="1029" y="257"/>
                  </a:cxn>
                  <a:cxn ang="0">
                    <a:pos x="944" y="171"/>
                  </a:cxn>
                  <a:cxn ang="0">
                    <a:pos x="771" y="0"/>
                  </a:cxn>
                  <a:cxn ang="0">
                    <a:pos x="600" y="0"/>
                  </a:cxn>
                  <a:cxn ang="0">
                    <a:pos x="428" y="86"/>
                  </a:cxn>
                  <a:cxn ang="0">
                    <a:pos x="257" y="171"/>
                  </a:cxn>
                  <a:cxn ang="0">
                    <a:pos x="0" y="342"/>
                  </a:cxn>
                  <a:cxn ang="0">
                    <a:pos x="257" y="171"/>
                  </a:cxn>
                  <a:cxn ang="0">
                    <a:pos x="428" y="86"/>
                  </a:cxn>
                  <a:cxn ang="0">
                    <a:pos x="771" y="86"/>
                  </a:cxn>
                  <a:cxn ang="0">
                    <a:pos x="944" y="171"/>
                  </a:cxn>
                  <a:cxn ang="0">
                    <a:pos x="1029" y="257"/>
                  </a:cxn>
                </a:cxnLst>
                <a:rect l="0" t="0" r="r" b="b"/>
                <a:pathLst>
                  <a:path w="1029" h="342">
                    <a:moveTo>
                      <a:pt x="1029" y="257"/>
                    </a:moveTo>
                    <a:lnTo>
                      <a:pt x="944" y="171"/>
                    </a:lnTo>
                    <a:lnTo>
                      <a:pt x="771" y="0"/>
                    </a:lnTo>
                    <a:lnTo>
                      <a:pt x="600" y="0"/>
                    </a:lnTo>
                    <a:lnTo>
                      <a:pt x="428" y="86"/>
                    </a:lnTo>
                    <a:lnTo>
                      <a:pt x="257" y="171"/>
                    </a:lnTo>
                    <a:lnTo>
                      <a:pt x="0" y="342"/>
                    </a:lnTo>
                    <a:lnTo>
                      <a:pt x="257" y="171"/>
                    </a:lnTo>
                    <a:lnTo>
                      <a:pt x="428" y="86"/>
                    </a:lnTo>
                    <a:lnTo>
                      <a:pt x="771" y="86"/>
                    </a:lnTo>
                    <a:lnTo>
                      <a:pt x="944" y="171"/>
                    </a:lnTo>
                    <a:lnTo>
                      <a:pt x="1029" y="25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30" name="Freeform 88"/>
              <p:cNvSpPr>
                <a:spLocks/>
              </p:cNvSpPr>
              <p:nvPr/>
            </p:nvSpPr>
            <p:spPr bwMode="auto">
              <a:xfrm>
                <a:off x="-815975" y="3457575"/>
                <a:ext cx="14287" cy="42863"/>
              </a:xfrm>
              <a:custGeom>
                <a:avLst/>
                <a:gdLst/>
                <a:ahLst/>
                <a:cxnLst>
                  <a:cxn ang="0">
                    <a:pos x="173" y="0"/>
                  </a:cxn>
                  <a:cxn ang="0">
                    <a:pos x="173" y="257"/>
                  </a:cxn>
                  <a:cxn ang="0">
                    <a:pos x="86" y="429"/>
                  </a:cxn>
                  <a:cxn ang="0">
                    <a:pos x="0" y="514"/>
                  </a:cxn>
                  <a:cxn ang="0">
                    <a:pos x="173" y="429"/>
                  </a:cxn>
                  <a:cxn ang="0">
                    <a:pos x="173" y="257"/>
                  </a:cxn>
                  <a:cxn ang="0">
                    <a:pos x="173" y="0"/>
                  </a:cxn>
                </a:cxnLst>
                <a:rect l="0" t="0" r="r" b="b"/>
                <a:pathLst>
                  <a:path w="173" h="514">
                    <a:moveTo>
                      <a:pt x="173" y="0"/>
                    </a:moveTo>
                    <a:lnTo>
                      <a:pt x="173" y="257"/>
                    </a:lnTo>
                    <a:lnTo>
                      <a:pt x="86" y="429"/>
                    </a:lnTo>
                    <a:lnTo>
                      <a:pt x="0" y="514"/>
                    </a:lnTo>
                    <a:lnTo>
                      <a:pt x="173" y="429"/>
                    </a:lnTo>
                    <a:lnTo>
                      <a:pt x="173" y="257"/>
                    </a:lnTo>
                    <a:lnTo>
                      <a:pt x="17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31" name="Freeform 89"/>
              <p:cNvSpPr>
                <a:spLocks/>
              </p:cNvSpPr>
              <p:nvPr/>
            </p:nvSpPr>
            <p:spPr bwMode="auto">
              <a:xfrm>
                <a:off x="-673100" y="3435350"/>
                <a:ext cx="28575" cy="36513"/>
              </a:xfrm>
              <a:custGeom>
                <a:avLst/>
                <a:gdLst/>
                <a:ahLst/>
                <a:cxnLst>
                  <a:cxn ang="0">
                    <a:pos x="344" y="429"/>
                  </a:cxn>
                  <a:cxn ang="0">
                    <a:pos x="172" y="343"/>
                  </a:cxn>
                  <a:cxn ang="0">
                    <a:pos x="86" y="171"/>
                  </a:cxn>
                  <a:cxn ang="0">
                    <a:pos x="0" y="0"/>
                  </a:cxn>
                  <a:cxn ang="0">
                    <a:pos x="86" y="171"/>
                  </a:cxn>
                  <a:cxn ang="0">
                    <a:pos x="258" y="343"/>
                  </a:cxn>
                  <a:cxn ang="0">
                    <a:pos x="344" y="429"/>
                  </a:cxn>
                </a:cxnLst>
                <a:rect l="0" t="0" r="r" b="b"/>
                <a:pathLst>
                  <a:path w="344" h="429">
                    <a:moveTo>
                      <a:pt x="344" y="429"/>
                    </a:moveTo>
                    <a:lnTo>
                      <a:pt x="172" y="343"/>
                    </a:lnTo>
                    <a:lnTo>
                      <a:pt x="86" y="171"/>
                    </a:lnTo>
                    <a:lnTo>
                      <a:pt x="0" y="0"/>
                    </a:lnTo>
                    <a:lnTo>
                      <a:pt x="86" y="171"/>
                    </a:lnTo>
                    <a:lnTo>
                      <a:pt x="258" y="343"/>
                    </a:lnTo>
                    <a:lnTo>
                      <a:pt x="344" y="4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32" name="Freeform 90"/>
              <p:cNvSpPr>
                <a:spLocks/>
              </p:cNvSpPr>
              <p:nvPr/>
            </p:nvSpPr>
            <p:spPr bwMode="auto">
              <a:xfrm>
                <a:off x="-665163" y="3443288"/>
                <a:ext cx="14287" cy="34925"/>
              </a:xfrm>
              <a:custGeom>
                <a:avLst/>
                <a:gdLst/>
                <a:ahLst/>
                <a:cxnLst>
                  <a:cxn ang="0">
                    <a:pos x="172" y="428"/>
                  </a:cxn>
                  <a:cxn ang="0">
                    <a:pos x="86" y="343"/>
                  </a:cxn>
                  <a:cxn ang="0">
                    <a:pos x="0" y="171"/>
                  </a:cxn>
                  <a:cxn ang="0">
                    <a:pos x="0" y="0"/>
                  </a:cxn>
                  <a:cxn ang="0">
                    <a:pos x="86" y="343"/>
                  </a:cxn>
                  <a:cxn ang="0">
                    <a:pos x="172" y="428"/>
                  </a:cxn>
                </a:cxnLst>
                <a:rect l="0" t="0" r="r" b="b"/>
                <a:pathLst>
                  <a:path w="172" h="428">
                    <a:moveTo>
                      <a:pt x="172" y="428"/>
                    </a:moveTo>
                    <a:lnTo>
                      <a:pt x="86" y="343"/>
                    </a:lnTo>
                    <a:lnTo>
                      <a:pt x="0" y="171"/>
                    </a:lnTo>
                    <a:lnTo>
                      <a:pt x="0" y="0"/>
                    </a:lnTo>
                    <a:lnTo>
                      <a:pt x="86" y="343"/>
                    </a:lnTo>
                    <a:lnTo>
                      <a:pt x="172" y="4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33" name="Freeform 91"/>
              <p:cNvSpPr>
                <a:spLocks/>
              </p:cNvSpPr>
              <p:nvPr/>
            </p:nvSpPr>
            <p:spPr bwMode="auto">
              <a:xfrm>
                <a:off x="-673100" y="3443288"/>
                <a:ext cx="14287" cy="34925"/>
              </a:xfrm>
              <a:custGeom>
                <a:avLst/>
                <a:gdLst/>
                <a:ahLst/>
                <a:cxnLst>
                  <a:cxn ang="0">
                    <a:pos x="172" y="428"/>
                  </a:cxn>
                  <a:cxn ang="0">
                    <a:pos x="86" y="343"/>
                  </a:cxn>
                  <a:cxn ang="0">
                    <a:pos x="0" y="171"/>
                  </a:cxn>
                  <a:cxn ang="0">
                    <a:pos x="0" y="0"/>
                  </a:cxn>
                  <a:cxn ang="0">
                    <a:pos x="86" y="343"/>
                  </a:cxn>
                  <a:cxn ang="0">
                    <a:pos x="172" y="428"/>
                  </a:cxn>
                </a:cxnLst>
                <a:rect l="0" t="0" r="r" b="b"/>
                <a:pathLst>
                  <a:path w="172" h="428">
                    <a:moveTo>
                      <a:pt x="172" y="428"/>
                    </a:moveTo>
                    <a:lnTo>
                      <a:pt x="86" y="343"/>
                    </a:lnTo>
                    <a:lnTo>
                      <a:pt x="0" y="171"/>
                    </a:lnTo>
                    <a:lnTo>
                      <a:pt x="0" y="0"/>
                    </a:lnTo>
                    <a:lnTo>
                      <a:pt x="86" y="343"/>
                    </a:lnTo>
                    <a:lnTo>
                      <a:pt x="172" y="4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34" name="Freeform 92"/>
              <p:cNvSpPr>
                <a:spLocks/>
              </p:cNvSpPr>
              <p:nvPr/>
            </p:nvSpPr>
            <p:spPr bwMode="auto">
              <a:xfrm>
                <a:off x="-981075" y="3314700"/>
                <a:ext cx="430212" cy="1323975"/>
              </a:xfrm>
              <a:custGeom>
                <a:avLst/>
                <a:gdLst/>
                <a:ahLst/>
                <a:cxnLst>
                  <a:cxn ang="0">
                    <a:pos x="2575" y="1886"/>
                  </a:cxn>
                  <a:cxn ang="0">
                    <a:pos x="1973" y="2314"/>
                  </a:cxn>
                  <a:cxn ang="0">
                    <a:pos x="1201" y="2743"/>
                  </a:cxn>
                  <a:cxn ang="0">
                    <a:pos x="858" y="4200"/>
                  </a:cxn>
                  <a:cxn ang="0">
                    <a:pos x="515" y="4714"/>
                  </a:cxn>
                  <a:cxn ang="0">
                    <a:pos x="430" y="5228"/>
                  </a:cxn>
                  <a:cxn ang="0">
                    <a:pos x="1888" y="5828"/>
                  </a:cxn>
                  <a:cxn ang="0">
                    <a:pos x="3176" y="6085"/>
                  </a:cxn>
                  <a:cxn ang="0">
                    <a:pos x="3176" y="6513"/>
                  </a:cxn>
                  <a:cxn ang="0">
                    <a:pos x="1888" y="6771"/>
                  </a:cxn>
                  <a:cxn ang="0">
                    <a:pos x="1716" y="7370"/>
                  </a:cxn>
                  <a:cxn ang="0">
                    <a:pos x="1545" y="8656"/>
                  </a:cxn>
                  <a:cxn ang="0">
                    <a:pos x="1287" y="10370"/>
                  </a:cxn>
                  <a:cxn ang="0">
                    <a:pos x="944" y="11485"/>
                  </a:cxn>
                  <a:cxn ang="0">
                    <a:pos x="0" y="15255"/>
                  </a:cxn>
                  <a:cxn ang="0">
                    <a:pos x="257" y="15769"/>
                  </a:cxn>
                  <a:cxn ang="0">
                    <a:pos x="772" y="15684"/>
                  </a:cxn>
                  <a:cxn ang="0">
                    <a:pos x="1287" y="15513"/>
                  </a:cxn>
                  <a:cxn ang="0">
                    <a:pos x="1888" y="13026"/>
                  </a:cxn>
                  <a:cxn ang="0">
                    <a:pos x="3261" y="8314"/>
                  </a:cxn>
                  <a:cxn ang="0">
                    <a:pos x="3347" y="11056"/>
                  </a:cxn>
                  <a:cxn ang="0">
                    <a:pos x="3090" y="14741"/>
                  </a:cxn>
                  <a:cxn ang="0">
                    <a:pos x="3261" y="15340"/>
                  </a:cxn>
                  <a:cxn ang="0">
                    <a:pos x="3690" y="15684"/>
                  </a:cxn>
                  <a:cxn ang="0">
                    <a:pos x="4034" y="15340"/>
                  </a:cxn>
                  <a:cxn ang="0">
                    <a:pos x="4377" y="14998"/>
                  </a:cxn>
                  <a:cxn ang="0">
                    <a:pos x="4634" y="9427"/>
                  </a:cxn>
                  <a:cxn ang="0">
                    <a:pos x="4892" y="7028"/>
                  </a:cxn>
                  <a:cxn ang="0">
                    <a:pos x="4634" y="5828"/>
                  </a:cxn>
                  <a:cxn ang="0">
                    <a:pos x="4978" y="5399"/>
                  </a:cxn>
                  <a:cxn ang="0">
                    <a:pos x="5149" y="4799"/>
                  </a:cxn>
                  <a:cxn ang="0">
                    <a:pos x="4634" y="2657"/>
                  </a:cxn>
                  <a:cxn ang="0">
                    <a:pos x="3862" y="2314"/>
                  </a:cxn>
                  <a:cxn ang="0">
                    <a:pos x="4034" y="2914"/>
                  </a:cxn>
                  <a:cxn ang="0">
                    <a:pos x="3690" y="2657"/>
                  </a:cxn>
                  <a:cxn ang="0">
                    <a:pos x="3433" y="3171"/>
                  </a:cxn>
                  <a:cxn ang="0">
                    <a:pos x="4119" y="3857"/>
                  </a:cxn>
                  <a:cxn ang="0">
                    <a:pos x="3604" y="4542"/>
                  </a:cxn>
                  <a:cxn ang="0">
                    <a:pos x="3347" y="4885"/>
                  </a:cxn>
                  <a:cxn ang="0">
                    <a:pos x="3604" y="5143"/>
                  </a:cxn>
                  <a:cxn ang="0">
                    <a:pos x="3176" y="5228"/>
                  </a:cxn>
                  <a:cxn ang="0">
                    <a:pos x="2746" y="5057"/>
                  </a:cxn>
                  <a:cxn ang="0">
                    <a:pos x="2146" y="4971"/>
                  </a:cxn>
                  <a:cxn ang="0">
                    <a:pos x="1545" y="4628"/>
                  </a:cxn>
                  <a:cxn ang="0">
                    <a:pos x="3090" y="3085"/>
                  </a:cxn>
                  <a:cxn ang="0">
                    <a:pos x="2660" y="2571"/>
                  </a:cxn>
                  <a:cxn ang="0">
                    <a:pos x="2317" y="2228"/>
                  </a:cxn>
                  <a:cxn ang="0">
                    <a:pos x="3347" y="2828"/>
                  </a:cxn>
                  <a:cxn ang="0">
                    <a:pos x="3518" y="2314"/>
                  </a:cxn>
                  <a:cxn ang="0">
                    <a:pos x="3776" y="857"/>
                  </a:cxn>
                  <a:cxn ang="0">
                    <a:pos x="3433" y="85"/>
                  </a:cxn>
                  <a:cxn ang="0">
                    <a:pos x="2489" y="172"/>
                  </a:cxn>
                  <a:cxn ang="0">
                    <a:pos x="2403" y="1200"/>
                  </a:cxn>
                </a:cxnLst>
                <a:rect l="0" t="0" r="r" b="b"/>
                <a:pathLst>
                  <a:path w="5149" h="15855">
                    <a:moveTo>
                      <a:pt x="2489" y="1457"/>
                    </a:moveTo>
                    <a:lnTo>
                      <a:pt x="2575" y="1714"/>
                    </a:lnTo>
                    <a:lnTo>
                      <a:pt x="2575" y="1886"/>
                    </a:lnTo>
                    <a:lnTo>
                      <a:pt x="2489" y="1971"/>
                    </a:lnTo>
                    <a:lnTo>
                      <a:pt x="2317" y="2143"/>
                    </a:lnTo>
                    <a:lnTo>
                      <a:pt x="1973" y="2314"/>
                    </a:lnTo>
                    <a:lnTo>
                      <a:pt x="1459" y="2571"/>
                    </a:lnTo>
                    <a:lnTo>
                      <a:pt x="1287" y="2657"/>
                    </a:lnTo>
                    <a:lnTo>
                      <a:pt x="1201" y="2743"/>
                    </a:lnTo>
                    <a:lnTo>
                      <a:pt x="1201" y="2828"/>
                    </a:lnTo>
                    <a:lnTo>
                      <a:pt x="1030" y="3685"/>
                    </a:lnTo>
                    <a:lnTo>
                      <a:pt x="858" y="4200"/>
                    </a:lnTo>
                    <a:lnTo>
                      <a:pt x="772" y="4371"/>
                    </a:lnTo>
                    <a:lnTo>
                      <a:pt x="687" y="4457"/>
                    </a:lnTo>
                    <a:lnTo>
                      <a:pt x="515" y="4714"/>
                    </a:lnTo>
                    <a:lnTo>
                      <a:pt x="430" y="4885"/>
                    </a:lnTo>
                    <a:lnTo>
                      <a:pt x="430" y="5057"/>
                    </a:lnTo>
                    <a:lnTo>
                      <a:pt x="430" y="5228"/>
                    </a:lnTo>
                    <a:lnTo>
                      <a:pt x="601" y="5399"/>
                    </a:lnTo>
                    <a:lnTo>
                      <a:pt x="687" y="5485"/>
                    </a:lnTo>
                    <a:lnTo>
                      <a:pt x="1888" y="5828"/>
                    </a:lnTo>
                    <a:lnTo>
                      <a:pt x="2746" y="6085"/>
                    </a:lnTo>
                    <a:lnTo>
                      <a:pt x="2917" y="6085"/>
                    </a:lnTo>
                    <a:lnTo>
                      <a:pt x="3176" y="6085"/>
                    </a:lnTo>
                    <a:lnTo>
                      <a:pt x="3261" y="6171"/>
                    </a:lnTo>
                    <a:lnTo>
                      <a:pt x="3347" y="6256"/>
                    </a:lnTo>
                    <a:lnTo>
                      <a:pt x="3176" y="6513"/>
                    </a:lnTo>
                    <a:lnTo>
                      <a:pt x="1888" y="5828"/>
                    </a:lnTo>
                    <a:lnTo>
                      <a:pt x="1888" y="6256"/>
                    </a:lnTo>
                    <a:lnTo>
                      <a:pt x="1888" y="6771"/>
                    </a:lnTo>
                    <a:lnTo>
                      <a:pt x="1802" y="7028"/>
                    </a:lnTo>
                    <a:lnTo>
                      <a:pt x="1802" y="7199"/>
                    </a:lnTo>
                    <a:lnTo>
                      <a:pt x="1716" y="7370"/>
                    </a:lnTo>
                    <a:lnTo>
                      <a:pt x="1716" y="7628"/>
                    </a:lnTo>
                    <a:lnTo>
                      <a:pt x="1631" y="8056"/>
                    </a:lnTo>
                    <a:lnTo>
                      <a:pt x="1545" y="8656"/>
                    </a:lnTo>
                    <a:lnTo>
                      <a:pt x="1373" y="9256"/>
                    </a:lnTo>
                    <a:lnTo>
                      <a:pt x="1373" y="9770"/>
                    </a:lnTo>
                    <a:lnTo>
                      <a:pt x="1287" y="10370"/>
                    </a:lnTo>
                    <a:lnTo>
                      <a:pt x="1287" y="10541"/>
                    </a:lnTo>
                    <a:lnTo>
                      <a:pt x="1115" y="10970"/>
                    </a:lnTo>
                    <a:lnTo>
                      <a:pt x="944" y="11485"/>
                    </a:lnTo>
                    <a:lnTo>
                      <a:pt x="687" y="12598"/>
                    </a:lnTo>
                    <a:lnTo>
                      <a:pt x="343" y="13541"/>
                    </a:lnTo>
                    <a:lnTo>
                      <a:pt x="0" y="15255"/>
                    </a:lnTo>
                    <a:lnTo>
                      <a:pt x="257" y="15340"/>
                    </a:lnTo>
                    <a:lnTo>
                      <a:pt x="171" y="15513"/>
                    </a:lnTo>
                    <a:lnTo>
                      <a:pt x="257" y="15769"/>
                    </a:lnTo>
                    <a:lnTo>
                      <a:pt x="430" y="15855"/>
                    </a:lnTo>
                    <a:lnTo>
                      <a:pt x="687" y="15769"/>
                    </a:lnTo>
                    <a:lnTo>
                      <a:pt x="772" y="15684"/>
                    </a:lnTo>
                    <a:lnTo>
                      <a:pt x="858" y="15513"/>
                    </a:lnTo>
                    <a:lnTo>
                      <a:pt x="1201" y="15513"/>
                    </a:lnTo>
                    <a:lnTo>
                      <a:pt x="1287" y="15513"/>
                    </a:lnTo>
                    <a:lnTo>
                      <a:pt x="1373" y="15426"/>
                    </a:lnTo>
                    <a:lnTo>
                      <a:pt x="1373" y="15340"/>
                    </a:lnTo>
                    <a:lnTo>
                      <a:pt x="1888" y="13026"/>
                    </a:lnTo>
                    <a:lnTo>
                      <a:pt x="2317" y="10799"/>
                    </a:lnTo>
                    <a:lnTo>
                      <a:pt x="2746" y="9599"/>
                    </a:lnTo>
                    <a:lnTo>
                      <a:pt x="3261" y="8314"/>
                    </a:lnTo>
                    <a:lnTo>
                      <a:pt x="3347" y="8656"/>
                    </a:lnTo>
                    <a:lnTo>
                      <a:pt x="3347" y="9684"/>
                    </a:lnTo>
                    <a:lnTo>
                      <a:pt x="3347" y="11056"/>
                    </a:lnTo>
                    <a:lnTo>
                      <a:pt x="3347" y="11485"/>
                    </a:lnTo>
                    <a:lnTo>
                      <a:pt x="3347" y="12084"/>
                    </a:lnTo>
                    <a:lnTo>
                      <a:pt x="3090" y="14741"/>
                    </a:lnTo>
                    <a:lnTo>
                      <a:pt x="3090" y="14998"/>
                    </a:lnTo>
                    <a:lnTo>
                      <a:pt x="3176" y="15169"/>
                    </a:lnTo>
                    <a:lnTo>
                      <a:pt x="3261" y="15340"/>
                    </a:lnTo>
                    <a:lnTo>
                      <a:pt x="3261" y="15598"/>
                    </a:lnTo>
                    <a:lnTo>
                      <a:pt x="3261" y="15684"/>
                    </a:lnTo>
                    <a:lnTo>
                      <a:pt x="3690" y="15684"/>
                    </a:lnTo>
                    <a:lnTo>
                      <a:pt x="3948" y="15513"/>
                    </a:lnTo>
                    <a:lnTo>
                      <a:pt x="4034" y="15426"/>
                    </a:lnTo>
                    <a:lnTo>
                      <a:pt x="4034" y="15340"/>
                    </a:lnTo>
                    <a:lnTo>
                      <a:pt x="4205" y="15340"/>
                    </a:lnTo>
                    <a:lnTo>
                      <a:pt x="4291" y="15255"/>
                    </a:lnTo>
                    <a:lnTo>
                      <a:pt x="4377" y="14998"/>
                    </a:lnTo>
                    <a:lnTo>
                      <a:pt x="4291" y="14569"/>
                    </a:lnTo>
                    <a:lnTo>
                      <a:pt x="4634" y="9770"/>
                    </a:lnTo>
                    <a:lnTo>
                      <a:pt x="4634" y="9427"/>
                    </a:lnTo>
                    <a:lnTo>
                      <a:pt x="4806" y="8656"/>
                    </a:lnTo>
                    <a:lnTo>
                      <a:pt x="4892" y="7799"/>
                    </a:lnTo>
                    <a:lnTo>
                      <a:pt x="4892" y="7028"/>
                    </a:lnTo>
                    <a:lnTo>
                      <a:pt x="4806" y="6600"/>
                    </a:lnTo>
                    <a:lnTo>
                      <a:pt x="4719" y="6256"/>
                    </a:lnTo>
                    <a:lnTo>
                      <a:pt x="4634" y="5828"/>
                    </a:lnTo>
                    <a:lnTo>
                      <a:pt x="4548" y="5656"/>
                    </a:lnTo>
                    <a:lnTo>
                      <a:pt x="4806" y="5571"/>
                    </a:lnTo>
                    <a:lnTo>
                      <a:pt x="4978" y="5399"/>
                    </a:lnTo>
                    <a:lnTo>
                      <a:pt x="5149" y="5143"/>
                    </a:lnTo>
                    <a:lnTo>
                      <a:pt x="5149" y="4971"/>
                    </a:lnTo>
                    <a:lnTo>
                      <a:pt x="5149" y="4799"/>
                    </a:lnTo>
                    <a:lnTo>
                      <a:pt x="4719" y="2914"/>
                    </a:lnTo>
                    <a:lnTo>
                      <a:pt x="4719" y="2743"/>
                    </a:lnTo>
                    <a:lnTo>
                      <a:pt x="4634" y="2657"/>
                    </a:lnTo>
                    <a:lnTo>
                      <a:pt x="4462" y="2571"/>
                    </a:lnTo>
                    <a:lnTo>
                      <a:pt x="4205" y="2485"/>
                    </a:lnTo>
                    <a:lnTo>
                      <a:pt x="3862" y="2314"/>
                    </a:lnTo>
                    <a:lnTo>
                      <a:pt x="4205" y="3000"/>
                    </a:lnTo>
                    <a:lnTo>
                      <a:pt x="4119" y="3000"/>
                    </a:lnTo>
                    <a:lnTo>
                      <a:pt x="4034" y="2914"/>
                    </a:lnTo>
                    <a:lnTo>
                      <a:pt x="3948" y="2828"/>
                    </a:lnTo>
                    <a:lnTo>
                      <a:pt x="3776" y="2743"/>
                    </a:lnTo>
                    <a:lnTo>
                      <a:pt x="3690" y="2657"/>
                    </a:lnTo>
                    <a:lnTo>
                      <a:pt x="3518" y="2743"/>
                    </a:lnTo>
                    <a:lnTo>
                      <a:pt x="3518" y="2914"/>
                    </a:lnTo>
                    <a:lnTo>
                      <a:pt x="3433" y="3171"/>
                    </a:lnTo>
                    <a:lnTo>
                      <a:pt x="3433" y="3514"/>
                    </a:lnTo>
                    <a:lnTo>
                      <a:pt x="3401" y="3514"/>
                    </a:lnTo>
                    <a:lnTo>
                      <a:pt x="4119" y="3857"/>
                    </a:lnTo>
                    <a:lnTo>
                      <a:pt x="3948" y="4542"/>
                    </a:lnTo>
                    <a:lnTo>
                      <a:pt x="3776" y="4542"/>
                    </a:lnTo>
                    <a:lnTo>
                      <a:pt x="3604" y="4542"/>
                    </a:lnTo>
                    <a:lnTo>
                      <a:pt x="3518" y="4628"/>
                    </a:lnTo>
                    <a:lnTo>
                      <a:pt x="3347" y="4799"/>
                    </a:lnTo>
                    <a:lnTo>
                      <a:pt x="3347" y="4885"/>
                    </a:lnTo>
                    <a:lnTo>
                      <a:pt x="3347" y="4971"/>
                    </a:lnTo>
                    <a:lnTo>
                      <a:pt x="3433" y="4971"/>
                    </a:lnTo>
                    <a:lnTo>
                      <a:pt x="3604" y="5143"/>
                    </a:lnTo>
                    <a:lnTo>
                      <a:pt x="3690" y="5228"/>
                    </a:lnTo>
                    <a:lnTo>
                      <a:pt x="3690" y="5314"/>
                    </a:lnTo>
                    <a:lnTo>
                      <a:pt x="3176" y="5228"/>
                    </a:lnTo>
                    <a:lnTo>
                      <a:pt x="3090" y="5143"/>
                    </a:lnTo>
                    <a:lnTo>
                      <a:pt x="3003" y="5143"/>
                    </a:lnTo>
                    <a:lnTo>
                      <a:pt x="2746" y="5057"/>
                    </a:lnTo>
                    <a:lnTo>
                      <a:pt x="2403" y="4971"/>
                    </a:lnTo>
                    <a:lnTo>
                      <a:pt x="2317" y="4971"/>
                    </a:lnTo>
                    <a:lnTo>
                      <a:pt x="2146" y="4971"/>
                    </a:lnTo>
                    <a:lnTo>
                      <a:pt x="1802" y="4799"/>
                    </a:lnTo>
                    <a:lnTo>
                      <a:pt x="1631" y="4628"/>
                    </a:lnTo>
                    <a:lnTo>
                      <a:pt x="1545" y="4628"/>
                    </a:lnTo>
                    <a:lnTo>
                      <a:pt x="2146" y="2914"/>
                    </a:lnTo>
                    <a:lnTo>
                      <a:pt x="3228" y="3431"/>
                    </a:lnTo>
                    <a:lnTo>
                      <a:pt x="3090" y="3085"/>
                    </a:lnTo>
                    <a:lnTo>
                      <a:pt x="2917" y="2743"/>
                    </a:lnTo>
                    <a:lnTo>
                      <a:pt x="2832" y="2657"/>
                    </a:lnTo>
                    <a:lnTo>
                      <a:pt x="2660" y="2571"/>
                    </a:lnTo>
                    <a:lnTo>
                      <a:pt x="2232" y="2914"/>
                    </a:lnTo>
                    <a:lnTo>
                      <a:pt x="2232" y="2743"/>
                    </a:lnTo>
                    <a:lnTo>
                      <a:pt x="2317" y="2228"/>
                    </a:lnTo>
                    <a:lnTo>
                      <a:pt x="2575" y="1971"/>
                    </a:lnTo>
                    <a:lnTo>
                      <a:pt x="2917" y="2571"/>
                    </a:lnTo>
                    <a:lnTo>
                      <a:pt x="3347" y="2828"/>
                    </a:lnTo>
                    <a:lnTo>
                      <a:pt x="3433" y="2743"/>
                    </a:lnTo>
                    <a:lnTo>
                      <a:pt x="3518" y="2571"/>
                    </a:lnTo>
                    <a:lnTo>
                      <a:pt x="3518" y="2314"/>
                    </a:lnTo>
                    <a:lnTo>
                      <a:pt x="3518" y="1886"/>
                    </a:lnTo>
                    <a:lnTo>
                      <a:pt x="3604" y="1543"/>
                    </a:lnTo>
                    <a:lnTo>
                      <a:pt x="3776" y="857"/>
                    </a:lnTo>
                    <a:lnTo>
                      <a:pt x="3776" y="600"/>
                    </a:lnTo>
                    <a:lnTo>
                      <a:pt x="3690" y="258"/>
                    </a:lnTo>
                    <a:lnTo>
                      <a:pt x="3433" y="85"/>
                    </a:lnTo>
                    <a:lnTo>
                      <a:pt x="3090" y="0"/>
                    </a:lnTo>
                    <a:lnTo>
                      <a:pt x="2746" y="0"/>
                    </a:lnTo>
                    <a:lnTo>
                      <a:pt x="2489" y="172"/>
                    </a:lnTo>
                    <a:lnTo>
                      <a:pt x="2403" y="429"/>
                    </a:lnTo>
                    <a:lnTo>
                      <a:pt x="2403" y="686"/>
                    </a:lnTo>
                    <a:lnTo>
                      <a:pt x="2403" y="1200"/>
                    </a:lnTo>
                    <a:lnTo>
                      <a:pt x="2489" y="145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sp>
          <p:nvSpPr>
            <p:cNvPr id="96" name="矩形 95"/>
            <p:cNvSpPr/>
            <p:nvPr/>
          </p:nvSpPr>
          <p:spPr bwMode="auto">
            <a:xfrm>
              <a:off x="5289176" y="2187388"/>
              <a:ext cx="1900518" cy="905436"/>
            </a:xfrm>
            <a:prstGeom prst="rect">
              <a:avLst/>
            </a:prstGeom>
            <a:solidFill>
              <a:schemeClr val="bg1"/>
            </a:solidFill>
            <a:ln w="19050">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97" name="直接连接符 96"/>
            <p:cNvCxnSpPr/>
            <p:nvPr/>
          </p:nvCxnSpPr>
          <p:spPr bwMode="auto">
            <a:xfrm>
              <a:off x="5109882" y="2187388"/>
              <a:ext cx="2061882" cy="0"/>
            </a:xfrm>
            <a:prstGeom prst="line">
              <a:avLst/>
            </a:prstGeom>
            <a:noFill/>
            <a:ln w="28575">
              <a:solidFill>
                <a:schemeClr val="bg1">
                  <a:lumMod val="50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98" name="Freeform 132"/>
            <p:cNvSpPr>
              <a:spLocks/>
            </p:cNvSpPr>
            <p:nvPr/>
          </p:nvSpPr>
          <p:spPr bwMode="auto">
            <a:xfrm>
              <a:off x="6483590" y="1769035"/>
              <a:ext cx="856797" cy="1275815"/>
            </a:xfrm>
            <a:custGeom>
              <a:avLst/>
              <a:gdLst/>
              <a:ahLst/>
              <a:cxnLst>
                <a:cxn ang="0">
                  <a:pos x="1600" y="12960"/>
                </a:cxn>
                <a:cxn ang="0">
                  <a:pos x="1280" y="10000"/>
                </a:cxn>
                <a:cxn ang="0">
                  <a:pos x="1040" y="8720"/>
                </a:cxn>
                <a:cxn ang="0">
                  <a:pos x="480" y="7280"/>
                </a:cxn>
                <a:cxn ang="0">
                  <a:pos x="400" y="4800"/>
                </a:cxn>
                <a:cxn ang="0">
                  <a:pos x="320" y="3200"/>
                </a:cxn>
                <a:cxn ang="0">
                  <a:pos x="640" y="2400"/>
                </a:cxn>
                <a:cxn ang="0">
                  <a:pos x="0" y="1280"/>
                </a:cxn>
                <a:cxn ang="0">
                  <a:pos x="160" y="400"/>
                </a:cxn>
                <a:cxn ang="0">
                  <a:pos x="880" y="0"/>
                </a:cxn>
                <a:cxn ang="0">
                  <a:pos x="1280" y="400"/>
                </a:cxn>
                <a:cxn ang="0">
                  <a:pos x="1360" y="1600"/>
                </a:cxn>
                <a:cxn ang="0">
                  <a:pos x="1440" y="1840"/>
                </a:cxn>
                <a:cxn ang="0">
                  <a:pos x="1920" y="2080"/>
                </a:cxn>
                <a:cxn ang="0">
                  <a:pos x="2881" y="3040"/>
                </a:cxn>
                <a:cxn ang="0">
                  <a:pos x="3120" y="3920"/>
                </a:cxn>
                <a:cxn ang="0">
                  <a:pos x="3360" y="4960"/>
                </a:cxn>
                <a:cxn ang="0">
                  <a:pos x="4240" y="7600"/>
                </a:cxn>
                <a:cxn ang="0">
                  <a:pos x="4160" y="7840"/>
                </a:cxn>
                <a:cxn ang="0">
                  <a:pos x="4559" y="8400"/>
                </a:cxn>
                <a:cxn ang="0">
                  <a:pos x="4480" y="8480"/>
                </a:cxn>
                <a:cxn ang="0">
                  <a:pos x="4320" y="8640"/>
                </a:cxn>
                <a:cxn ang="0">
                  <a:pos x="4240" y="8880"/>
                </a:cxn>
                <a:cxn ang="0">
                  <a:pos x="6480" y="12160"/>
                </a:cxn>
                <a:cxn ang="0">
                  <a:pos x="7360" y="11360"/>
                </a:cxn>
                <a:cxn ang="0">
                  <a:pos x="7840" y="11120"/>
                </a:cxn>
                <a:cxn ang="0">
                  <a:pos x="8320" y="11280"/>
                </a:cxn>
                <a:cxn ang="0">
                  <a:pos x="9360" y="12240"/>
                </a:cxn>
                <a:cxn ang="0">
                  <a:pos x="10480" y="13680"/>
                </a:cxn>
                <a:cxn ang="0">
                  <a:pos x="10960" y="14800"/>
                </a:cxn>
                <a:cxn ang="0">
                  <a:pos x="10640" y="15120"/>
                </a:cxn>
                <a:cxn ang="0">
                  <a:pos x="10080" y="15680"/>
                </a:cxn>
                <a:cxn ang="0">
                  <a:pos x="9520" y="16160"/>
                </a:cxn>
                <a:cxn ang="0">
                  <a:pos x="9120" y="16320"/>
                </a:cxn>
                <a:cxn ang="0">
                  <a:pos x="8720" y="15760"/>
                </a:cxn>
                <a:cxn ang="0">
                  <a:pos x="6480" y="12720"/>
                </a:cxn>
                <a:cxn ang="0">
                  <a:pos x="6400" y="12320"/>
                </a:cxn>
                <a:cxn ang="0">
                  <a:pos x="4160" y="9040"/>
                </a:cxn>
                <a:cxn ang="0">
                  <a:pos x="3600" y="8240"/>
                </a:cxn>
                <a:cxn ang="0">
                  <a:pos x="3520" y="7920"/>
                </a:cxn>
                <a:cxn ang="0">
                  <a:pos x="3360" y="9760"/>
                </a:cxn>
                <a:cxn ang="0">
                  <a:pos x="3680" y="10800"/>
                </a:cxn>
                <a:cxn ang="0">
                  <a:pos x="5280" y="12880"/>
                </a:cxn>
                <a:cxn ang="0">
                  <a:pos x="6160" y="13760"/>
                </a:cxn>
                <a:cxn ang="0">
                  <a:pos x="6400" y="14080"/>
                </a:cxn>
                <a:cxn ang="0">
                  <a:pos x="5600" y="15120"/>
                </a:cxn>
                <a:cxn ang="0">
                  <a:pos x="4880" y="15520"/>
                </a:cxn>
                <a:cxn ang="0">
                  <a:pos x="4640" y="15280"/>
                </a:cxn>
                <a:cxn ang="0">
                  <a:pos x="4960" y="14561"/>
                </a:cxn>
                <a:cxn ang="0">
                  <a:pos x="2881" y="14160"/>
                </a:cxn>
                <a:cxn ang="0">
                  <a:pos x="2960" y="14880"/>
                </a:cxn>
                <a:cxn ang="0">
                  <a:pos x="2960" y="15440"/>
                </a:cxn>
                <a:cxn ang="0">
                  <a:pos x="1520" y="15520"/>
                </a:cxn>
                <a:cxn ang="0">
                  <a:pos x="640" y="15440"/>
                </a:cxn>
                <a:cxn ang="0">
                  <a:pos x="720" y="15040"/>
                </a:cxn>
                <a:cxn ang="0">
                  <a:pos x="1280" y="14960"/>
                </a:cxn>
                <a:cxn ang="0">
                  <a:pos x="1680" y="14561"/>
                </a:cxn>
              </a:cxnLst>
              <a:rect l="0" t="0" r="r" b="b"/>
              <a:pathLst>
                <a:path w="10960" h="16320">
                  <a:moveTo>
                    <a:pt x="1840" y="14400"/>
                  </a:moveTo>
                  <a:lnTo>
                    <a:pt x="1680" y="13680"/>
                  </a:lnTo>
                  <a:lnTo>
                    <a:pt x="1600" y="12960"/>
                  </a:lnTo>
                  <a:lnTo>
                    <a:pt x="1600" y="12160"/>
                  </a:lnTo>
                  <a:lnTo>
                    <a:pt x="1440" y="11200"/>
                  </a:lnTo>
                  <a:lnTo>
                    <a:pt x="1280" y="10000"/>
                  </a:lnTo>
                  <a:lnTo>
                    <a:pt x="1120" y="8640"/>
                  </a:lnTo>
                  <a:lnTo>
                    <a:pt x="1120" y="8720"/>
                  </a:lnTo>
                  <a:lnTo>
                    <a:pt x="1040" y="8720"/>
                  </a:lnTo>
                  <a:lnTo>
                    <a:pt x="880" y="8720"/>
                  </a:lnTo>
                  <a:lnTo>
                    <a:pt x="640" y="8560"/>
                  </a:lnTo>
                  <a:lnTo>
                    <a:pt x="480" y="7280"/>
                  </a:lnTo>
                  <a:lnTo>
                    <a:pt x="480" y="6160"/>
                  </a:lnTo>
                  <a:lnTo>
                    <a:pt x="400" y="5360"/>
                  </a:lnTo>
                  <a:lnTo>
                    <a:pt x="400" y="4800"/>
                  </a:lnTo>
                  <a:lnTo>
                    <a:pt x="320" y="4080"/>
                  </a:lnTo>
                  <a:lnTo>
                    <a:pt x="320" y="3440"/>
                  </a:lnTo>
                  <a:lnTo>
                    <a:pt x="320" y="3200"/>
                  </a:lnTo>
                  <a:lnTo>
                    <a:pt x="400" y="2960"/>
                  </a:lnTo>
                  <a:lnTo>
                    <a:pt x="560" y="2560"/>
                  </a:lnTo>
                  <a:lnTo>
                    <a:pt x="640" y="2400"/>
                  </a:lnTo>
                  <a:lnTo>
                    <a:pt x="400" y="2080"/>
                  </a:lnTo>
                  <a:lnTo>
                    <a:pt x="160" y="1680"/>
                  </a:lnTo>
                  <a:lnTo>
                    <a:pt x="0" y="1280"/>
                  </a:lnTo>
                  <a:lnTo>
                    <a:pt x="0" y="960"/>
                  </a:lnTo>
                  <a:lnTo>
                    <a:pt x="0" y="640"/>
                  </a:lnTo>
                  <a:lnTo>
                    <a:pt x="160" y="400"/>
                  </a:lnTo>
                  <a:lnTo>
                    <a:pt x="320" y="160"/>
                  </a:lnTo>
                  <a:lnTo>
                    <a:pt x="640" y="0"/>
                  </a:lnTo>
                  <a:lnTo>
                    <a:pt x="880" y="0"/>
                  </a:lnTo>
                  <a:lnTo>
                    <a:pt x="1040" y="80"/>
                  </a:lnTo>
                  <a:lnTo>
                    <a:pt x="1200" y="240"/>
                  </a:lnTo>
                  <a:lnTo>
                    <a:pt x="1280" y="400"/>
                  </a:lnTo>
                  <a:lnTo>
                    <a:pt x="1440" y="800"/>
                  </a:lnTo>
                  <a:lnTo>
                    <a:pt x="1440" y="1200"/>
                  </a:lnTo>
                  <a:lnTo>
                    <a:pt x="1360" y="1600"/>
                  </a:lnTo>
                  <a:lnTo>
                    <a:pt x="1440" y="1760"/>
                  </a:lnTo>
                  <a:lnTo>
                    <a:pt x="1600" y="1920"/>
                  </a:lnTo>
                  <a:lnTo>
                    <a:pt x="1440" y="1840"/>
                  </a:lnTo>
                  <a:lnTo>
                    <a:pt x="1600" y="2000"/>
                  </a:lnTo>
                  <a:lnTo>
                    <a:pt x="1760" y="2080"/>
                  </a:lnTo>
                  <a:lnTo>
                    <a:pt x="1920" y="2080"/>
                  </a:lnTo>
                  <a:lnTo>
                    <a:pt x="2240" y="2240"/>
                  </a:lnTo>
                  <a:lnTo>
                    <a:pt x="2640" y="2640"/>
                  </a:lnTo>
                  <a:lnTo>
                    <a:pt x="2881" y="3040"/>
                  </a:lnTo>
                  <a:lnTo>
                    <a:pt x="2960" y="3200"/>
                  </a:lnTo>
                  <a:lnTo>
                    <a:pt x="3040" y="3360"/>
                  </a:lnTo>
                  <a:lnTo>
                    <a:pt x="3120" y="3920"/>
                  </a:lnTo>
                  <a:lnTo>
                    <a:pt x="3200" y="4160"/>
                  </a:lnTo>
                  <a:lnTo>
                    <a:pt x="3200" y="4560"/>
                  </a:lnTo>
                  <a:lnTo>
                    <a:pt x="3360" y="4960"/>
                  </a:lnTo>
                  <a:lnTo>
                    <a:pt x="3520" y="5440"/>
                  </a:lnTo>
                  <a:lnTo>
                    <a:pt x="3920" y="6560"/>
                  </a:lnTo>
                  <a:lnTo>
                    <a:pt x="4240" y="7600"/>
                  </a:lnTo>
                  <a:lnTo>
                    <a:pt x="4240" y="7680"/>
                  </a:lnTo>
                  <a:lnTo>
                    <a:pt x="4160" y="7760"/>
                  </a:lnTo>
                  <a:lnTo>
                    <a:pt x="4160" y="7840"/>
                  </a:lnTo>
                  <a:lnTo>
                    <a:pt x="4320" y="8000"/>
                  </a:lnTo>
                  <a:lnTo>
                    <a:pt x="4400" y="8160"/>
                  </a:lnTo>
                  <a:lnTo>
                    <a:pt x="4559" y="8400"/>
                  </a:lnTo>
                  <a:lnTo>
                    <a:pt x="4559" y="8480"/>
                  </a:lnTo>
                  <a:lnTo>
                    <a:pt x="4559" y="8560"/>
                  </a:lnTo>
                  <a:lnTo>
                    <a:pt x="4480" y="8480"/>
                  </a:lnTo>
                  <a:lnTo>
                    <a:pt x="4480" y="8560"/>
                  </a:lnTo>
                  <a:lnTo>
                    <a:pt x="4400" y="8640"/>
                  </a:lnTo>
                  <a:lnTo>
                    <a:pt x="4320" y="8640"/>
                  </a:lnTo>
                  <a:lnTo>
                    <a:pt x="4320" y="8720"/>
                  </a:lnTo>
                  <a:lnTo>
                    <a:pt x="4320" y="8800"/>
                  </a:lnTo>
                  <a:lnTo>
                    <a:pt x="4240" y="8880"/>
                  </a:lnTo>
                  <a:lnTo>
                    <a:pt x="4240" y="8960"/>
                  </a:lnTo>
                  <a:lnTo>
                    <a:pt x="4320" y="9040"/>
                  </a:lnTo>
                  <a:lnTo>
                    <a:pt x="6480" y="12160"/>
                  </a:lnTo>
                  <a:lnTo>
                    <a:pt x="6720" y="11760"/>
                  </a:lnTo>
                  <a:lnTo>
                    <a:pt x="7040" y="11520"/>
                  </a:lnTo>
                  <a:lnTo>
                    <a:pt x="7360" y="11360"/>
                  </a:lnTo>
                  <a:lnTo>
                    <a:pt x="7600" y="11200"/>
                  </a:lnTo>
                  <a:lnTo>
                    <a:pt x="7680" y="11120"/>
                  </a:lnTo>
                  <a:lnTo>
                    <a:pt x="7840" y="11120"/>
                  </a:lnTo>
                  <a:lnTo>
                    <a:pt x="8079" y="11120"/>
                  </a:lnTo>
                  <a:lnTo>
                    <a:pt x="8240" y="11200"/>
                  </a:lnTo>
                  <a:lnTo>
                    <a:pt x="8320" y="11280"/>
                  </a:lnTo>
                  <a:lnTo>
                    <a:pt x="8400" y="11440"/>
                  </a:lnTo>
                  <a:lnTo>
                    <a:pt x="8720" y="11600"/>
                  </a:lnTo>
                  <a:lnTo>
                    <a:pt x="9360" y="12240"/>
                  </a:lnTo>
                  <a:lnTo>
                    <a:pt x="9760" y="12640"/>
                  </a:lnTo>
                  <a:lnTo>
                    <a:pt x="10160" y="13120"/>
                  </a:lnTo>
                  <a:lnTo>
                    <a:pt x="10480" y="13680"/>
                  </a:lnTo>
                  <a:lnTo>
                    <a:pt x="10720" y="14240"/>
                  </a:lnTo>
                  <a:lnTo>
                    <a:pt x="10880" y="14640"/>
                  </a:lnTo>
                  <a:lnTo>
                    <a:pt x="10960" y="14800"/>
                  </a:lnTo>
                  <a:lnTo>
                    <a:pt x="10960" y="14960"/>
                  </a:lnTo>
                  <a:lnTo>
                    <a:pt x="10800" y="14960"/>
                  </a:lnTo>
                  <a:lnTo>
                    <a:pt x="10640" y="15120"/>
                  </a:lnTo>
                  <a:lnTo>
                    <a:pt x="10480" y="15280"/>
                  </a:lnTo>
                  <a:lnTo>
                    <a:pt x="10320" y="15440"/>
                  </a:lnTo>
                  <a:lnTo>
                    <a:pt x="10080" y="15680"/>
                  </a:lnTo>
                  <a:lnTo>
                    <a:pt x="9760" y="15920"/>
                  </a:lnTo>
                  <a:lnTo>
                    <a:pt x="9600" y="16080"/>
                  </a:lnTo>
                  <a:lnTo>
                    <a:pt x="9520" y="16160"/>
                  </a:lnTo>
                  <a:lnTo>
                    <a:pt x="9360" y="16240"/>
                  </a:lnTo>
                  <a:lnTo>
                    <a:pt x="9280" y="16320"/>
                  </a:lnTo>
                  <a:lnTo>
                    <a:pt x="9120" y="16320"/>
                  </a:lnTo>
                  <a:lnTo>
                    <a:pt x="9040" y="16160"/>
                  </a:lnTo>
                  <a:lnTo>
                    <a:pt x="8880" y="16000"/>
                  </a:lnTo>
                  <a:lnTo>
                    <a:pt x="8720" y="15760"/>
                  </a:lnTo>
                  <a:lnTo>
                    <a:pt x="8480" y="15440"/>
                  </a:lnTo>
                  <a:lnTo>
                    <a:pt x="8240" y="15040"/>
                  </a:lnTo>
                  <a:lnTo>
                    <a:pt x="6480" y="12720"/>
                  </a:lnTo>
                  <a:lnTo>
                    <a:pt x="6400" y="12560"/>
                  </a:lnTo>
                  <a:lnTo>
                    <a:pt x="6400" y="12400"/>
                  </a:lnTo>
                  <a:lnTo>
                    <a:pt x="6400" y="12320"/>
                  </a:lnTo>
                  <a:lnTo>
                    <a:pt x="6080" y="11760"/>
                  </a:lnTo>
                  <a:lnTo>
                    <a:pt x="5280" y="10640"/>
                  </a:lnTo>
                  <a:lnTo>
                    <a:pt x="4160" y="9040"/>
                  </a:lnTo>
                  <a:lnTo>
                    <a:pt x="3920" y="8960"/>
                  </a:lnTo>
                  <a:lnTo>
                    <a:pt x="3680" y="8560"/>
                  </a:lnTo>
                  <a:lnTo>
                    <a:pt x="3600" y="8240"/>
                  </a:lnTo>
                  <a:lnTo>
                    <a:pt x="3600" y="8080"/>
                  </a:lnTo>
                  <a:lnTo>
                    <a:pt x="3600" y="8000"/>
                  </a:lnTo>
                  <a:lnTo>
                    <a:pt x="3520" y="7920"/>
                  </a:lnTo>
                  <a:lnTo>
                    <a:pt x="3200" y="9680"/>
                  </a:lnTo>
                  <a:lnTo>
                    <a:pt x="3280" y="9760"/>
                  </a:lnTo>
                  <a:lnTo>
                    <a:pt x="3360" y="9760"/>
                  </a:lnTo>
                  <a:lnTo>
                    <a:pt x="3439" y="9921"/>
                  </a:lnTo>
                  <a:lnTo>
                    <a:pt x="3520" y="10640"/>
                  </a:lnTo>
                  <a:lnTo>
                    <a:pt x="3680" y="10800"/>
                  </a:lnTo>
                  <a:lnTo>
                    <a:pt x="3920" y="11040"/>
                  </a:lnTo>
                  <a:lnTo>
                    <a:pt x="4480" y="11840"/>
                  </a:lnTo>
                  <a:lnTo>
                    <a:pt x="5280" y="12880"/>
                  </a:lnTo>
                  <a:lnTo>
                    <a:pt x="5600" y="13280"/>
                  </a:lnTo>
                  <a:lnTo>
                    <a:pt x="6000" y="13600"/>
                  </a:lnTo>
                  <a:lnTo>
                    <a:pt x="6160" y="13760"/>
                  </a:lnTo>
                  <a:lnTo>
                    <a:pt x="6400" y="13840"/>
                  </a:lnTo>
                  <a:lnTo>
                    <a:pt x="6400" y="13920"/>
                  </a:lnTo>
                  <a:lnTo>
                    <a:pt x="6400" y="14080"/>
                  </a:lnTo>
                  <a:lnTo>
                    <a:pt x="6160" y="14400"/>
                  </a:lnTo>
                  <a:lnTo>
                    <a:pt x="5760" y="14800"/>
                  </a:lnTo>
                  <a:lnTo>
                    <a:pt x="5600" y="15120"/>
                  </a:lnTo>
                  <a:lnTo>
                    <a:pt x="5280" y="15360"/>
                  </a:lnTo>
                  <a:lnTo>
                    <a:pt x="5120" y="15520"/>
                  </a:lnTo>
                  <a:lnTo>
                    <a:pt x="4880" y="15520"/>
                  </a:lnTo>
                  <a:lnTo>
                    <a:pt x="4559" y="15520"/>
                  </a:lnTo>
                  <a:lnTo>
                    <a:pt x="4559" y="15440"/>
                  </a:lnTo>
                  <a:lnTo>
                    <a:pt x="4640" y="15280"/>
                  </a:lnTo>
                  <a:lnTo>
                    <a:pt x="4960" y="15280"/>
                  </a:lnTo>
                  <a:lnTo>
                    <a:pt x="5040" y="14880"/>
                  </a:lnTo>
                  <a:lnTo>
                    <a:pt x="4960" y="14561"/>
                  </a:lnTo>
                  <a:lnTo>
                    <a:pt x="2881" y="11920"/>
                  </a:lnTo>
                  <a:lnTo>
                    <a:pt x="2960" y="13920"/>
                  </a:lnTo>
                  <a:lnTo>
                    <a:pt x="2881" y="14160"/>
                  </a:lnTo>
                  <a:lnTo>
                    <a:pt x="2881" y="14320"/>
                  </a:lnTo>
                  <a:lnTo>
                    <a:pt x="2960" y="14480"/>
                  </a:lnTo>
                  <a:lnTo>
                    <a:pt x="2960" y="14880"/>
                  </a:lnTo>
                  <a:lnTo>
                    <a:pt x="2960" y="15120"/>
                  </a:lnTo>
                  <a:lnTo>
                    <a:pt x="3040" y="15280"/>
                  </a:lnTo>
                  <a:lnTo>
                    <a:pt x="2960" y="15440"/>
                  </a:lnTo>
                  <a:lnTo>
                    <a:pt x="2160" y="15520"/>
                  </a:lnTo>
                  <a:lnTo>
                    <a:pt x="1760" y="15520"/>
                  </a:lnTo>
                  <a:lnTo>
                    <a:pt x="1520" y="15520"/>
                  </a:lnTo>
                  <a:lnTo>
                    <a:pt x="1280" y="15600"/>
                  </a:lnTo>
                  <a:lnTo>
                    <a:pt x="880" y="15520"/>
                  </a:lnTo>
                  <a:lnTo>
                    <a:pt x="640" y="15440"/>
                  </a:lnTo>
                  <a:lnTo>
                    <a:pt x="560" y="15360"/>
                  </a:lnTo>
                  <a:lnTo>
                    <a:pt x="560" y="15200"/>
                  </a:lnTo>
                  <a:lnTo>
                    <a:pt x="720" y="15040"/>
                  </a:lnTo>
                  <a:lnTo>
                    <a:pt x="880" y="15040"/>
                  </a:lnTo>
                  <a:lnTo>
                    <a:pt x="1040" y="15040"/>
                  </a:lnTo>
                  <a:lnTo>
                    <a:pt x="1280" y="14960"/>
                  </a:lnTo>
                  <a:lnTo>
                    <a:pt x="1440" y="14800"/>
                  </a:lnTo>
                  <a:lnTo>
                    <a:pt x="1520" y="14720"/>
                  </a:lnTo>
                  <a:lnTo>
                    <a:pt x="1680" y="14561"/>
                  </a:lnTo>
                  <a:lnTo>
                    <a:pt x="1840" y="1440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nvGrpSpPr>
            <p:cNvPr id="99" name="组合 232"/>
            <p:cNvGrpSpPr>
              <a:grpSpLocks noChangeAspect="1"/>
            </p:cNvGrpSpPr>
            <p:nvPr/>
          </p:nvGrpSpPr>
          <p:grpSpPr>
            <a:xfrm>
              <a:off x="5443759" y="1229444"/>
              <a:ext cx="252000" cy="252000"/>
              <a:chOff x="-6780213" y="3398838"/>
              <a:chExt cx="819150" cy="819150"/>
            </a:xfrm>
            <a:solidFill>
              <a:schemeClr val="tx1">
                <a:lumMod val="50000"/>
                <a:lumOff val="50000"/>
              </a:schemeClr>
            </a:solidFill>
          </p:grpSpPr>
          <p:sp>
            <p:nvSpPr>
              <p:cNvPr id="118" name="Freeform 535"/>
              <p:cNvSpPr>
                <a:spLocks noEditPoints="1"/>
              </p:cNvSpPr>
              <p:nvPr/>
            </p:nvSpPr>
            <p:spPr bwMode="auto">
              <a:xfrm>
                <a:off x="-6780213" y="3398838"/>
                <a:ext cx="819150" cy="819150"/>
              </a:xfrm>
              <a:custGeom>
                <a:avLst/>
                <a:gdLst/>
                <a:ahLst/>
                <a:cxnLst>
                  <a:cxn ang="0">
                    <a:pos x="1" y="284"/>
                  </a:cxn>
                  <a:cxn ang="0">
                    <a:pos x="21" y="358"/>
                  </a:cxn>
                  <a:cxn ang="0">
                    <a:pos x="59" y="423"/>
                  </a:cxn>
                  <a:cxn ang="0">
                    <a:pos x="114" y="472"/>
                  </a:cxn>
                  <a:cxn ang="0">
                    <a:pos x="181" y="505"/>
                  </a:cxn>
                  <a:cxn ang="0">
                    <a:pos x="258" y="516"/>
                  </a:cxn>
                  <a:cxn ang="0">
                    <a:pos x="310" y="511"/>
                  </a:cxn>
                  <a:cxn ang="0">
                    <a:pos x="382" y="485"/>
                  </a:cxn>
                  <a:cxn ang="0">
                    <a:pos x="441" y="441"/>
                  </a:cxn>
                  <a:cxn ang="0">
                    <a:pos x="485" y="382"/>
                  </a:cxn>
                  <a:cxn ang="0">
                    <a:pos x="511" y="310"/>
                  </a:cxn>
                  <a:cxn ang="0">
                    <a:pos x="516" y="258"/>
                  </a:cxn>
                  <a:cxn ang="0">
                    <a:pos x="505" y="181"/>
                  </a:cxn>
                  <a:cxn ang="0">
                    <a:pos x="472" y="114"/>
                  </a:cxn>
                  <a:cxn ang="0">
                    <a:pos x="423" y="59"/>
                  </a:cxn>
                  <a:cxn ang="0">
                    <a:pos x="358" y="20"/>
                  </a:cxn>
                  <a:cxn ang="0">
                    <a:pos x="284" y="1"/>
                  </a:cxn>
                  <a:cxn ang="0">
                    <a:pos x="232" y="1"/>
                  </a:cxn>
                  <a:cxn ang="0">
                    <a:pos x="158" y="20"/>
                  </a:cxn>
                  <a:cxn ang="0">
                    <a:pos x="95" y="59"/>
                  </a:cxn>
                  <a:cxn ang="0">
                    <a:pos x="44" y="114"/>
                  </a:cxn>
                  <a:cxn ang="0">
                    <a:pos x="12" y="181"/>
                  </a:cxn>
                  <a:cxn ang="0">
                    <a:pos x="0" y="258"/>
                  </a:cxn>
                  <a:cxn ang="0">
                    <a:pos x="45" y="258"/>
                  </a:cxn>
                  <a:cxn ang="0">
                    <a:pos x="55" y="195"/>
                  </a:cxn>
                  <a:cxn ang="0">
                    <a:pos x="81" y="139"/>
                  </a:cxn>
                  <a:cxn ang="0">
                    <a:pos x="122" y="93"/>
                  </a:cxn>
                  <a:cxn ang="0">
                    <a:pos x="176" y="62"/>
                  </a:cxn>
                  <a:cxn ang="0">
                    <a:pos x="236" y="45"/>
                  </a:cxn>
                  <a:cxn ang="0">
                    <a:pos x="280" y="45"/>
                  </a:cxn>
                  <a:cxn ang="0">
                    <a:pos x="342" y="62"/>
                  </a:cxn>
                  <a:cxn ang="0">
                    <a:pos x="394" y="93"/>
                  </a:cxn>
                  <a:cxn ang="0">
                    <a:pos x="435" y="139"/>
                  </a:cxn>
                  <a:cxn ang="0">
                    <a:pos x="463" y="195"/>
                  </a:cxn>
                  <a:cxn ang="0">
                    <a:pos x="472" y="258"/>
                  </a:cxn>
                  <a:cxn ang="0">
                    <a:pos x="467" y="301"/>
                  </a:cxn>
                  <a:cxn ang="0">
                    <a:pos x="446" y="360"/>
                  </a:cxn>
                  <a:cxn ang="0">
                    <a:pos x="409" y="409"/>
                  </a:cxn>
                  <a:cxn ang="0">
                    <a:pos x="360" y="446"/>
                  </a:cxn>
                  <a:cxn ang="0">
                    <a:pos x="301" y="467"/>
                  </a:cxn>
                  <a:cxn ang="0">
                    <a:pos x="258" y="472"/>
                  </a:cxn>
                  <a:cxn ang="0">
                    <a:pos x="195" y="463"/>
                  </a:cxn>
                  <a:cxn ang="0">
                    <a:pos x="139" y="435"/>
                  </a:cxn>
                  <a:cxn ang="0">
                    <a:pos x="93" y="394"/>
                  </a:cxn>
                  <a:cxn ang="0">
                    <a:pos x="62" y="342"/>
                  </a:cxn>
                  <a:cxn ang="0">
                    <a:pos x="45" y="280"/>
                  </a:cxn>
                </a:cxnLst>
                <a:rect l="0" t="0" r="r" b="b"/>
                <a:pathLst>
                  <a:path w="516" h="516">
                    <a:moveTo>
                      <a:pt x="0" y="258"/>
                    </a:moveTo>
                    <a:lnTo>
                      <a:pt x="0" y="258"/>
                    </a:lnTo>
                    <a:lnTo>
                      <a:pt x="1" y="284"/>
                    </a:lnTo>
                    <a:lnTo>
                      <a:pt x="5" y="310"/>
                    </a:lnTo>
                    <a:lnTo>
                      <a:pt x="12" y="335"/>
                    </a:lnTo>
                    <a:lnTo>
                      <a:pt x="21" y="358"/>
                    </a:lnTo>
                    <a:lnTo>
                      <a:pt x="31" y="382"/>
                    </a:lnTo>
                    <a:lnTo>
                      <a:pt x="44" y="402"/>
                    </a:lnTo>
                    <a:lnTo>
                      <a:pt x="59" y="423"/>
                    </a:lnTo>
                    <a:lnTo>
                      <a:pt x="75" y="441"/>
                    </a:lnTo>
                    <a:lnTo>
                      <a:pt x="95" y="457"/>
                    </a:lnTo>
                    <a:lnTo>
                      <a:pt x="114" y="472"/>
                    </a:lnTo>
                    <a:lnTo>
                      <a:pt x="136" y="485"/>
                    </a:lnTo>
                    <a:lnTo>
                      <a:pt x="158" y="496"/>
                    </a:lnTo>
                    <a:lnTo>
                      <a:pt x="181" y="505"/>
                    </a:lnTo>
                    <a:lnTo>
                      <a:pt x="206" y="511"/>
                    </a:lnTo>
                    <a:lnTo>
                      <a:pt x="232" y="515"/>
                    </a:lnTo>
                    <a:lnTo>
                      <a:pt x="258" y="516"/>
                    </a:lnTo>
                    <a:lnTo>
                      <a:pt x="258" y="516"/>
                    </a:lnTo>
                    <a:lnTo>
                      <a:pt x="284" y="515"/>
                    </a:lnTo>
                    <a:lnTo>
                      <a:pt x="310" y="511"/>
                    </a:lnTo>
                    <a:lnTo>
                      <a:pt x="335" y="505"/>
                    </a:lnTo>
                    <a:lnTo>
                      <a:pt x="358" y="496"/>
                    </a:lnTo>
                    <a:lnTo>
                      <a:pt x="382" y="485"/>
                    </a:lnTo>
                    <a:lnTo>
                      <a:pt x="402" y="472"/>
                    </a:lnTo>
                    <a:lnTo>
                      <a:pt x="423" y="457"/>
                    </a:lnTo>
                    <a:lnTo>
                      <a:pt x="441" y="441"/>
                    </a:lnTo>
                    <a:lnTo>
                      <a:pt x="457" y="423"/>
                    </a:lnTo>
                    <a:lnTo>
                      <a:pt x="472" y="402"/>
                    </a:lnTo>
                    <a:lnTo>
                      <a:pt x="485" y="382"/>
                    </a:lnTo>
                    <a:lnTo>
                      <a:pt x="496" y="358"/>
                    </a:lnTo>
                    <a:lnTo>
                      <a:pt x="505" y="335"/>
                    </a:lnTo>
                    <a:lnTo>
                      <a:pt x="511" y="310"/>
                    </a:lnTo>
                    <a:lnTo>
                      <a:pt x="515" y="284"/>
                    </a:lnTo>
                    <a:lnTo>
                      <a:pt x="516" y="258"/>
                    </a:lnTo>
                    <a:lnTo>
                      <a:pt x="516" y="258"/>
                    </a:lnTo>
                    <a:lnTo>
                      <a:pt x="515" y="232"/>
                    </a:lnTo>
                    <a:lnTo>
                      <a:pt x="511" y="206"/>
                    </a:lnTo>
                    <a:lnTo>
                      <a:pt x="505" y="181"/>
                    </a:lnTo>
                    <a:lnTo>
                      <a:pt x="496" y="158"/>
                    </a:lnTo>
                    <a:lnTo>
                      <a:pt x="485" y="136"/>
                    </a:lnTo>
                    <a:lnTo>
                      <a:pt x="472" y="114"/>
                    </a:lnTo>
                    <a:lnTo>
                      <a:pt x="457" y="95"/>
                    </a:lnTo>
                    <a:lnTo>
                      <a:pt x="441" y="75"/>
                    </a:lnTo>
                    <a:lnTo>
                      <a:pt x="423" y="59"/>
                    </a:lnTo>
                    <a:lnTo>
                      <a:pt x="402" y="44"/>
                    </a:lnTo>
                    <a:lnTo>
                      <a:pt x="382" y="31"/>
                    </a:lnTo>
                    <a:lnTo>
                      <a:pt x="358" y="20"/>
                    </a:lnTo>
                    <a:lnTo>
                      <a:pt x="335" y="12"/>
                    </a:lnTo>
                    <a:lnTo>
                      <a:pt x="310" y="5"/>
                    </a:lnTo>
                    <a:lnTo>
                      <a:pt x="284" y="1"/>
                    </a:lnTo>
                    <a:lnTo>
                      <a:pt x="258" y="0"/>
                    </a:lnTo>
                    <a:lnTo>
                      <a:pt x="258" y="0"/>
                    </a:lnTo>
                    <a:lnTo>
                      <a:pt x="232" y="1"/>
                    </a:lnTo>
                    <a:lnTo>
                      <a:pt x="206" y="5"/>
                    </a:lnTo>
                    <a:lnTo>
                      <a:pt x="181" y="12"/>
                    </a:lnTo>
                    <a:lnTo>
                      <a:pt x="158" y="20"/>
                    </a:lnTo>
                    <a:lnTo>
                      <a:pt x="136" y="31"/>
                    </a:lnTo>
                    <a:lnTo>
                      <a:pt x="114" y="44"/>
                    </a:lnTo>
                    <a:lnTo>
                      <a:pt x="95" y="59"/>
                    </a:lnTo>
                    <a:lnTo>
                      <a:pt x="75" y="75"/>
                    </a:lnTo>
                    <a:lnTo>
                      <a:pt x="59" y="95"/>
                    </a:lnTo>
                    <a:lnTo>
                      <a:pt x="44" y="114"/>
                    </a:lnTo>
                    <a:lnTo>
                      <a:pt x="31" y="136"/>
                    </a:lnTo>
                    <a:lnTo>
                      <a:pt x="21" y="158"/>
                    </a:lnTo>
                    <a:lnTo>
                      <a:pt x="12" y="181"/>
                    </a:lnTo>
                    <a:lnTo>
                      <a:pt x="5" y="206"/>
                    </a:lnTo>
                    <a:lnTo>
                      <a:pt x="1" y="232"/>
                    </a:lnTo>
                    <a:lnTo>
                      <a:pt x="0" y="258"/>
                    </a:lnTo>
                    <a:lnTo>
                      <a:pt x="0" y="258"/>
                    </a:lnTo>
                    <a:close/>
                    <a:moveTo>
                      <a:pt x="45" y="258"/>
                    </a:moveTo>
                    <a:lnTo>
                      <a:pt x="45" y="258"/>
                    </a:lnTo>
                    <a:lnTo>
                      <a:pt x="45" y="236"/>
                    </a:lnTo>
                    <a:lnTo>
                      <a:pt x="49" y="216"/>
                    </a:lnTo>
                    <a:lnTo>
                      <a:pt x="55" y="195"/>
                    </a:lnTo>
                    <a:lnTo>
                      <a:pt x="62" y="176"/>
                    </a:lnTo>
                    <a:lnTo>
                      <a:pt x="70" y="156"/>
                    </a:lnTo>
                    <a:lnTo>
                      <a:pt x="81" y="139"/>
                    </a:lnTo>
                    <a:lnTo>
                      <a:pt x="93" y="122"/>
                    </a:lnTo>
                    <a:lnTo>
                      <a:pt x="107" y="107"/>
                    </a:lnTo>
                    <a:lnTo>
                      <a:pt x="122" y="93"/>
                    </a:lnTo>
                    <a:lnTo>
                      <a:pt x="139" y="81"/>
                    </a:lnTo>
                    <a:lnTo>
                      <a:pt x="157" y="70"/>
                    </a:lnTo>
                    <a:lnTo>
                      <a:pt x="176" y="62"/>
                    </a:lnTo>
                    <a:lnTo>
                      <a:pt x="195" y="55"/>
                    </a:lnTo>
                    <a:lnTo>
                      <a:pt x="216" y="49"/>
                    </a:lnTo>
                    <a:lnTo>
                      <a:pt x="236" y="45"/>
                    </a:lnTo>
                    <a:lnTo>
                      <a:pt x="258" y="45"/>
                    </a:lnTo>
                    <a:lnTo>
                      <a:pt x="258" y="45"/>
                    </a:lnTo>
                    <a:lnTo>
                      <a:pt x="280" y="45"/>
                    </a:lnTo>
                    <a:lnTo>
                      <a:pt x="301" y="49"/>
                    </a:lnTo>
                    <a:lnTo>
                      <a:pt x="321" y="55"/>
                    </a:lnTo>
                    <a:lnTo>
                      <a:pt x="342" y="62"/>
                    </a:lnTo>
                    <a:lnTo>
                      <a:pt x="360" y="70"/>
                    </a:lnTo>
                    <a:lnTo>
                      <a:pt x="378" y="81"/>
                    </a:lnTo>
                    <a:lnTo>
                      <a:pt x="394" y="93"/>
                    </a:lnTo>
                    <a:lnTo>
                      <a:pt x="409" y="107"/>
                    </a:lnTo>
                    <a:lnTo>
                      <a:pt x="423" y="122"/>
                    </a:lnTo>
                    <a:lnTo>
                      <a:pt x="435" y="139"/>
                    </a:lnTo>
                    <a:lnTo>
                      <a:pt x="446" y="156"/>
                    </a:lnTo>
                    <a:lnTo>
                      <a:pt x="455" y="176"/>
                    </a:lnTo>
                    <a:lnTo>
                      <a:pt x="463" y="195"/>
                    </a:lnTo>
                    <a:lnTo>
                      <a:pt x="467" y="216"/>
                    </a:lnTo>
                    <a:lnTo>
                      <a:pt x="471" y="236"/>
                    </a:lnTo>
                    <a:lnTo>
                      <a:pt x="472" y="258"/>
                    </a:lnTo>
                    <a:lnTo>
                      <a:pt x="472" y="258"/>
                    </a:lnTo>
                    <a:lnTo>
                      <a:pt x="471" y="280"/>
                    </a:lnTo>
                    <a:lnTo>
                      <a:pt x="467" y="301"/>
                    </a:lnTo>
                    <a:lnTo>
                      <a:pt x="463" y="321"/>
                    </a:lnTo>
                    <a:lnTo>
                      <a:pt x="455" y="342"/>
                    </a:lnTo>
                    <a:lnTo>
                      <a:pt x="446" y="360"/>
                    </a:lnTo>
                    <a:lnTo>
                      <a:pt x="435" y="378"/>
                    </a:lnTo>
                    <a:lnTo>
                      <a:pt x="423" y="394"/>
                    </a:lnTo>
                    <a:lnTo>
                      <a:pt x="409" y="409"/>
                    </a:lnTo>
                    <a:lnTo>
                      <a:pt x="394" y="423"/>
                    </a:lnTo>
                    <a:lnTo>
                      <a:pt x="378" y="435"/>
                    </a:lnTo>
                    <a:lnTo>
                      <a:pt x="360" y="446"/>
                    </a:lnTo>
                    <a:lnTo>
                      <a:pt x="342" y="455"/>
                    </a:lnTo>
                    <a:lnTo>
                      <a:pt x="321" y="463"/>
                    </a:lnTo>
                    <a:lnTo>
                      <a:pt x="301" y="467"/>
                    </a:lnTo>
                    <a:lnTo>
                      <a:pt x="280" y="471"/>
                    </a:lnTo>
                    <a:lnTo>
                      <a:pt x="258" y="472"/>
                    </a:lnTo>
                    <a:lnTo>
                      <a:pt x="258" y="472"/>
                    </a:lnTo>
                    <a:lnTo>
                      <a:pt x="236" y="471"/>
                    </a:lnTo>
                    <a:lnTo>
                      <a:pt x="216" y="467"/>
                    </a:lnTo>
                    <a:lnTo>
                      <a:pt x="195" y="463"/>
                    </a:lnTo>
                    <a:lnTo>
                      <a:pt x="176" y="455"/>
                    </a:lnTo>
                    <a:lnTo>
                      <a:pt x="157" y="446"/>
                    </a:lnTo>
                    <a:lnTo>
                      <a:pt x="139" y="435"/>
                    </a:lnTo>
                    <a:lnTo>
                      <a:pt x="122" y="423"/>
                    </a:lnTo>
                    <a:lnTo>
                      <a:pt x="107" y="409"/>
                    </a:lnTo>
                    <a:lnTo>
                      <a:pt x="93" y="394"/>
                    </a:lnTo>
                    <a:lnTo>
                      <a:pt x="81" y="378"/>
                    </a:lnTo>
                    <a:lnTo>
                      <a:pt x="70" y="360"/>
                    </a:lnTo>
                    <a:lnTo>
                      <a:pt x="62" y="342"/>
                    </a:lnTo>
                    <a:lnTo>
                      <a:pt x="55" y="321"/>
                    </a:lnTo>
                    <a:lnTo>
                      <a:pt x="49" y="301"/>
                    </a:lnTo>
                    <a:lnTo>
                      <a:pt x="45" y="280"/>
                    </a:lnTo>
                    <a:lnTo>
                      <a:pt x="45" y="258"/>
                    </a:lnTo>
                    <a:lnTo>
                      <a:pt x="45" y="2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9" name="Freeform 536"/>
              <p:cNvSpPr>
                <a:spLocks/>
              </p:cNvSpPr>
              <p:nvPr/>
            </p:nvSpPr>
            <p:spPr bwMode="auto">
              <a:xfrm>
                <a:off x="-6418263" y="3760788"/>
                <a:ext cx="95250" cy="95250"/>
              </a:xfrm>
              <a:custGeom>
                <a:avLst/>
                <a:gdLst/>
                <a:ahLst/>
                <a:cxnLst>
                  <a:cxn ang="0">
                    <a:pos x="60" y="30"/>
                  </a:cxn>
                  <a:cxn ang="0">
                    <a:pos x="60" y="30"/>
                  </a:cxn>
                  <a:cxn ang="0">
                    <a:pos x="59" y="36"/>
                  </a:cxn>
                  <a:cxn ang="0">
                    <a:pos x="58" y="43"/>
                  </a:cxn>
                  <a:cxn ang="0">
                    <a:pos x="55" y="47"/>
                  </a:cxn>
                  <a:cxn ang="0">
                    <a:pos x="51" y="51"/>
                  </a:cxn>
                  <a:cxn ang="0">
                    <a:pos x="47" y="55"/>
                  </a:cxn>
                  <a:cxn ang="0">
                    <a:pos x="43" y="58"/>
                  </a:cxn>
                  <a:cxn ang="0">
                    <a:pos x="36" y="59"/>
                  </a:cxn>
                  <a:cxn ang="0">
                    <a:pos x="30" y="60"/>
                  </a:cxn>
                  <a:cxn ang="0">
                    <a:pos x="30" y="60"/>
                  </a:cxn>
                  <a:cxn ang="0">
                    <a:pos x="25" y="59"/>
                  </a:cxn>
                  <a:cxn ang="0">
                    <a:pos x="19" y="58"/>
                  </a:cxn>
                  <a:cxn ang="0">
                    <a:pos x="14" y="55"/>
                  </a:cxn>
                  <a:cxn ang="0">
                    <a:pos x="10" y="51"/>
                  </a:cxn>
                  <a:cxn ang="0">
                    <a:pos x="5" y="47"/>
                  </a:cxn>
                  <a:cxn ang="0">
                    <a:pos x="3" y="43"/>
                  </a:cxn>
                  <a:cxn ang="0">
                    <a:pos x="1" y="36"/>
                  </a:cxn>
                  <a:cxn ang="0">
                    <a:pos x="0" y="30"/>
                  </a:cxn>
                  <a:cxn ang="0">
                    <a:pos x="0" y="30"/>
                  </a:cxn>
                  <a:cxn ang="0">
                    <a:pos x="1" y="25"/>
                  </a:cxn>
                  <a:cxn ang="0">
                    <a:pos x="3" y="19"/>
                  </a:cxn>
                  <a:cxn ang="0">
                    <a:pos x="5" y="14"/>
                  </a:cxn>
                  <a:cxn ang="0">
                    <a:pos x="10" y="10"/>
                  </a:cxn>
                  <a:cxn ang="0">
                    <a:pos x="14" y="5"/>
                  </a:cxn>
                  <a:cxn ang="0">
                    <a:pos x="19" y="3"/>
                  </a:cxn>
                  <a:cxn ang="0">
                    <a:pos x="25" y="1"/>
                  </a:cxn>
                  <a:cxn ang="0">
                    <a:pos x="30" y="0"/>
                  </a:cxn>
                  <a:cxn ang="0">
                    <a:pos x="30" y="0"/>
                  </a:cxn>
                  <a:cxn ang="0">
                    <a:pos x="36" y="1"/>
                  </a:cxn>
                  <a:cxn ang="0">
                    <a:pos x="43" y="3"/>
                  </a:cxn>
                  <a:cxn ang="0">
                    <a:pos x="47" y="5"/>
                  </a:cxn>
                  <a:cxn ang="0">
                    <a:pos x="51" y="10"/>
                  </a:cxn>
                  <a:cxn ang="0">
                    <a:pos x="55" y="14"/>
                  </a:cxn>
                  <a:cxn ang="0">
                    <a:pos x="58" y="19"/>
                  </a:cxn>
                  <a:cxn ang="0">
                    <a:pos x="59" y="25"/>
                  </a:cxn>
                  <a:cxn ang="0">
                    <a:pos x="60" y="30"/>
                  </a:cxn>
                  <a:cxn ang="0">
                    <a:pos x="60" y="30"/>
                  </a:cxn>
                </a:cxnLst>
                <a:rect l="0" t="0" r="r" b="b"/>
                <a:pathLst>
                  <a:path w="60" h="60">
                    <a:moveTo>
                      <a:pt x="60" y="30"/>
                    </a:moveTo>
                    <a:lnTo>
                      <a:pt x="60" y="30"/>
                    </a:lnTo>
                    <a:lnTo>
                      <a:pt x="59" y="36"/>
                    </a:lnTo>
                    <a:lnTo>
                      <a:pt x="58" y="43"/>
                    </a:lnTo>
                    <a:lnTo>
                      <a:pt x="55" y="47"/>
                    </a:lnTo>
                    <a:lnTo>
                      <a:pt x="51" y="51"/>
                    </a:lnTo>
                    <a:lnTo>
                      <a:pt x="47" y="55"/>
                    </a:lnTo>
                    <a:lnTo>
                      <a:pt x="43" y="58"/>
                    </a:lnTo>
                    <a:lnTo>
                      <a:pt x="36" y="59"/>
                    </a:lnTo>
                    <a:lnTo>
                      <a:pt x="30" y="60"/>
                    </a:lnTo>
                    <a:lnTo>
                      <a:pt x="30" y="60"/>
                    </a:lnTo>
                    <a:lnTo>
                      <a:pt x="25" y="59"/>
                    </a:lnTo>
                    <a:lnTo>
                      <a:pt x="19" y="58"/>
                    </a:lnTo>
                    <a:lnTo>
                      <a:pt x="14" y="55"/>
                    </a:lnTo>
                    <a:lnTo>
                      <a:pt x="10" y="51"/>
                    </a:lnTo>
                    <a:lnTo>
                      <a:pt x="5" y="47"/>
                    </a:lnTo>
                    <a:lnTo>
                      <a:pt x="3" y="43"/>
                    </a:lnTo>
                    <a:lnTo>
                      <a:pt x="1" y="36"/>
                    </a:lnTo>
                    <a:lnTo>
                      <a:pt x="0" y="30"/>
                    </a:lnTo>
                    <a:lnTo>
                      <a:pt x="0" y="30"/>
                    </a:lnTo>
                    <a:lnTo>
                      <a:pt x="1" y="25"/>
                    </a:lnTo>
                    <a:lnTo>
                      <a:pt x="3" y="19"/>
                    </a:lnTo>
                    <a:lnTo>
                      <a:pt x="5" y="14"/>
                    </a:lnTo>
                    <a:lnTo>
                      <a:pt x="10" y="10"/>
                    </a:lnTo>
                    <a:lnTo>
                      <a:pt x="14" y="5"/>
                    </a:lnTo>
                    <a:lnTo>
                      <a:pt x="19" y="3"/>
                    </a:lnTo>
                    <a:lnTo>
                      <a:pt x="25" y="1"/>
                    </a:lnTo>
                    <a:lnTo>
                      <a:pt x="30" y="0"/>
                    </a:lnTo>
                    <a:lnTo>
                      <a:pt x="30" y="0"/>
                    </a:lnTo>
                    <a:lnTo>
                      <a:pt x="36" y="1"/>
                    </a:lnTo>
                    <a:lnTo>
                      <a:pt x="43" y="3"/>
                    </a:lnTo>
                    <a:lnTo>
                      <a:pt x="47" y="5"/>
                    </a:lnTo>
                    <a:lnTo>
                      <a:pt x="51" y="10"/>
                    </a:lnTo>
                    <a:lnTo>
                      <a:pt x="55" y="14"/>
                    </a:lnTo>
                    <a:lnTo>
                      <a:pt x="58" y="19"/>
                    </a:lnTo>
                    <a:lnTo>
                      <a:pt x="59" y="25"/>
                    </a:lnTo>
                    <a:lnTo>
                      <a:pt x="60" y="30"/>
                    </a:lnTo>
                    <a:lnTo>
                      <a:pt x="60" y="3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0" name="Freeform 537"/>
              <p:cNvSpPr>
                <a:spLocks/>
              </p:cNvSpPr>
              <p:nvPr/>
            </p:nvSpPr>
            <p:spPr bwMode="auto">
              <a:xfrm>
                <a:off x="-6548438" y="3633788"/>
                <a:ext cx="180975" cy="180975"/>
              </a:xfrm>
              <a:custGeom>
                <a:avLst/>
                <a:gdLst/>
                <a:ahLst/>
                <a:cxnLst>
                  <a:cxn ang="0">
                    <a:pos x="111" y="84"/>
                  </a:cxn>
                  <a:cxn ang="0">
                    <a:pos x="111" y="84"/>
                  </a:cxn>
                  <a:cxn ang="0">
                    <a:pos x="114" y="88"/>
                  </a:cxn>
                  <a:cxn ang="0">
                    <a:pos x="114" y="95"/>
                  </a:cxn>
                  <a:cxn ang="0">
                    <a:pos x="111" y="101"/>
                  </a:cxn>
                  <a:cxn ang="0">
                    <a:pos x="107" y="106"/>
                  </a:cxn>
                  <a:cxn ang="0">
                    <a:pos x="105" y="107"/>
                  </a:cxn>
                  <a:cxn ang="0">
                    <a:pos x="105" y="107"/>
                  </a:cxn>
                  <a:cxn ang="0">
                    <a:pos x="100" y="112"/>
                  </a:cxn>
                  <a:cxn ang="0">
                    <a:pos x="94" y="114"/>
                  </a:cxn>
                  <a:cxn ang="0">
                    <a:pos x="87" y="114"/>
                  </a:cxn>
                  <a:cxn ang="0">
                    <a:pos x="83" y="112"/>
                  </a:cxn>
                  <a:cxn ang="0">
                    <a:pos x="2" y="29"/>
                  </a:cxn>
                  <a:cxn ang="0">
                    <a:pos x="2" y="29"/>
                  </a:cxn>
                  <a:cxn ang="0">
                    <a:pos x="0" y="25"/>
                  </a:cxn>
                  <a:cxn ang="0">
                    <a:pos x="0" y="19"/>
                  </a:cxn>
                  <a:cxn ang="0">
                    <a:pos x="1" y="14"/>
                  </a:cxn>
                  <a:cxn ang="0">
                    <a:pos x="5" y="7"/>
                  </a:cxn>
                  <a:cxn ang="0">
                    <a:pos x="6" y="6"/>
                  </a:cxn>
                  <a:cxn ang="0">
                    <a:pos x="6" y="6"/>
                  </a:cxn>
                  <a:cxn ang="0">
                    <a:pos x="12" y="2"/>
                  </a:cxn>
                  <a:cxn ang="0">
                    <a:pos x="19" y="0"/>
                  </a:cxn>
                  <a:cxn ang="0">
                    <a:pos x="24" y="0"/>
                  </a:cxn>
                  <a:cxn ang="0">
                    <a:pos x="28" y="3"/>
                  </a:cxn>
                  <a:cxn ang="0">
                    <a:pos x="111" y="84"/>
                  </a:cxn>
                </a:cxnLst>
                <a:rect l="0" t="0" r="r" b="b"/>
                <a:pathLst>
                  <a:path w="114" h="114">
                    <a:moveTo>
                      <a:pt x="111" y="84"/>
                    </a:moveTo>
                    <a:lnTo>
                      <a:pt x="111" y="84"/>
                    </a:lnTo>
                    <a:lnTo>
                      <a:pt x="114" y="88"/>
                    </a:lnTo>
                    <a:lnTo>
                      <a:pt x="114" y="95"/>
                    </a:lnTo>
                    <a:lnTo>
                      <a:pt x="111" y="101"/>
                    </a:lnTo>
                    <a:lnTo>
                      <a:pt x="107" y="106"/>
                    </a:lnTo>
                    <a:lnTo>
                      <a:pt x="105" y="107"/>
                    </a:lnTo>
                    <a:lnTo>
                      <a:pt x="105" y="107"/>
                    </a:lnTo>
                    <a:lnTo>
                      <a:pt x="100" y="112"/>
                    </a:lnTo>
                    <a:lnTo>
                      <a:pt x="94" y="114"/>
                    </a:lnTo>
                    <a:lnTo>
                      <a:pt x="87" y="114"/>
                    </a:lnTo>
                    <a:lnTo>
                      <a:pt x="83" y="112"/>
                    </a:lnTo>
                    <a:lnTo>
                      <a:pt x="2" y="29"/>
                    </a:lnTo>
                    <a:lnTo>
                      <a:pt x="2" y="29"/>
                    </a:lnTo>
                    <a:lnTo>
                      <a:pt x="0" y="25"/>
                    </a:lnTo>
                    <a:lnTo>
                      <a:pt x="0" y="19"/>
                    </a:lnTo>
                    <a:lnTo>
                      <a:pt x="1" y="14"/>
                    </a:lnTo>
                    <a:lnTo>
                      <a:pt x="5" y="7"/>
                    </a:lnTo>
                    <a:lnTo>
                      <a:pt x="6" y="6"/>
                    </a:lnTo>
                    <a:lnTo>
                      <a:pt x="6" y="6"/>
                    </a:lnTo>
                    <a:lnTo>
                      <a:pt x="12" y="2"/>
                    </a:lnTo>
                    <a:lnTo>
                      <a:pt x="19" y="0"/>
                    </a:lnTo>
                    <a:lnTo>
                      <a:pt x="24" y="0"/>
                    </a:lnTo>
                    <a:lnTo>
                      <a:pt x="28" y="3"/>
                    </a:lnTo>
                    <a:lnTo>
                      <a:pt x="111" y="8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1" name="Freeform 538"/>
              <p:cNvSpPr>
                <a:spLocks/>
              </p:cNvSpPr>
              <p:nvPr/>
            </p:nvSpPr>
            <p:spPr bwMode="auto">
              <a:xfrm>
                <a:off x="-6372226" y="3590926"/>
                <a:ext cx="211138" cy="211138"/>
              </a:xfrm>
              <a:custGeom>
                <a:avLst/>
                <a:gdLst/>
                <a:ahLst/>
                <a:cxnLst>
                  <a:cxn ang="0">
                    <a:pos x="123" y="0"/>
                  </a:cxn>
                  <a:cxn ang="0">
                    <a:pos x="0" y="123"/>
                  </a:cxn>
                  <a:cxn ang="0">
                    <a:pos x="9" y="133"/>
                  </a:cxn>
                  <a:cxn ang="0">
                    <a:pos x="133" y="9"/>
                  </a:cxn>
                  <a:cxn ang="0">
                    <a:pos x="123" y="0"/>
                  </a:cxn>
                </a:cxnLst>
                <a:rect l="0" t="0" r="r" b="b"/>
                <a:pathLst>
                  <a:path w="133" h="133">
                    <a:moveTo>
                      <a:pt x="123" y="0"/>
                    </a:moveTo>
                    <a:lnTo>
                      <a:pt x="0" y="123"/>
                    </a:lnTo>
                    <a:lnTo>
                      <a:pt x="9" y="133"/>
                    </a:lnTo>
                    <a:lnTo>
                      <a:pt x="133" y="9"/>
                    </a:lnTo>
                    <a:lnTo>
                      <a:pt x="12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2" name="Rectangle 539"/>
              <p:cNvSpPr>
                <a:spLocks noChangeArrowheads="1"/>
              </p:cNvSpPr>
              <p:nvPr/>
            </p:nvSpPr>
            <p:spPr bwMode="auto">
              <a:xfrm>
                <a:off x="-6400801" y="4075113"/>
                <a:ext cx="60325" cy="952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3" name="Rectangle 540"/>
              <p:cNvSpPr>
                <a:spLocks noChangeArrowheads="1"/>
              </p:cNvSpPr>
              <p:nvPr/>
            </p:nvSpPr>
            <p:spPr bwMode="auto">
              <a:xfrm>
                <a:off x="-6400801" y="3446463"/>
                <a:ext cx="60325" cy="9683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4" name="Rectangle 541"/>
              <p:cNvSpPr>
                <a:spLocks noChangeArrowheads="1"/>
              </p:cNvSpPr>
              <p:nvPr/>
            </p:nvSpPr>
            <p:spPr bwMode="auto">
              <a:xfrm>
                <a:off x="-6732588" y="3778251"/>
                <a:ext cx="96838" cy="603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5" name="Rectangle 542"/>
              <p:cNvSpPr>
                <a:spLocks noChangeArrowheads="1"/>
              </p:cNvSpPr>
              <p:nvPr/>
            </p:nvSpPr>
            <p:spPr bwMode="auto">
              <a:xfrm>
                <a:off x="-6103938" y="3778251"/>
                <a:ext cx="95250" cy="603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100" name="组合 232"/>
            <p:cNvGrpSpPr>
              <a:grpSpLocks noChangeAspect="1"/>
            </p:cNvGrpSpPr>
            <p:nvPr/>
          </p:nvGrpSpPr>
          <p:grpSpPr>
            <a:xfrm>
              <a:off x="5954751" y="1229444"/>
              <a:ext cx="252000" cy="252000"/>
              <a:chOff x="-6780213" y="3398838"/>
              <a:chExt cx="819150" cy="819150"/>
            </a:xfrm>
            <a:solidFill>
              <a:schemeClr val="tx1">
                <a:lumMod val="50000"/>
                <a:lumOff val="50000"/>
              </a:schemeClr>
            </a:solidFill>
          </p:grpSpPr>
          <p:sp>
            <p:nvSpPr>
              <p:cNvPr id="110" name="Freeform 535"/>
              <p:cNvSpPr>
                <a:spLocks noEditPoints="1"/>
              </p:cNvSpPr>
              <p:nvPr/>
            </p:nvSpPr>
            <p:spPr bwMode="auto">
              <a:xfrm>
                <a:off x="-6780213" y="3398838"/>
                <a:ext cx="819150" cy="819150"/>
              </a:xfrm>
              <a:custGeom>
                <a:avLst/>
                <a:gdLst/>
                <a:ahLst/>
                <a:cxnLst>
                  <a:cxn ang="0">
                    <a:pos x="1" y="284"/>
                  </a:cxn>
                  <a:cxn ang="0">
                    <a:pos x="21" y="358"/>
                  </a:cxn>
                  <a:cxn ang="0">
                    <a:pos x="59" y="423"/>
                  </a:cxn>
                  <a:cxn ang="0">
                    <a:pos x="114" y="472"/>
                  </a:cxn>
                  <a:cxn ang="0">
                    <a:pos x="181" y="505"/>
                  </a:cxn>
                  <a:cxn ang="0">
                    <a:pos x="258" y="516"/>
                  </a:cxn>
                  <a:cxn ang="0">
                    <a:pos x="310" y="511"/>
                  </a:cxn>
                  <a:cxn ang="0">
                    <a:pos x="382" y="485"/>
                  </a:cxn>
                  <a:cxn ang="0">
                    <a:pos x="441" y="441"/>
                  </a:cxn>
                  <a:cxn ang="0">
                    <a:pos x="485" y="382"/>
                  </a:cxn>
                  <a:cxn ang="0">
                    <a:pos x="511" y="310"/>
                  </a:cxn>
                  <a:cxn ang="0">
                    <a:pos x="516" y="258"/>
                  </a:cxn>
                  <a:cxn ang="0">
                    <a:pos x="505" y="181"/>
                  </a:cxn>
                  <a:cxn ang="0">
                    <a:pos x="472" y="114"/>
                  </a:cxn>
                  <a:cxn ang="0">
                    <a:pos x="423" y="59"/>
                  </a:cxn>
                  <a:cxn ang="0">
                    <a:pos x="358" y="20"/>
                  </a:cxn>
                  <a:cxn ang="0">
                    <a:pos x="284" y="1"/>
                  </a:cxn>
                  <a:cxn ang="0">
                    <a:pos x="232" y="1"/>
                  </a:cxn>
                  <a:cxn ang="0">
                    <a:pos x="158" y="20"/>
                  </a:cxn>
                  <a:cxn ang="0">
                    <a:pos x="95" y="59"/>
                  </a:cxn>
                  <a:cxn ang="0">
                    <a:pos x="44" y="114"/>
                  </a:cxn>
                  <a:cxn ang="0">
                    <a:pos x="12" y="181"/>
                  </a:cxn>
                  <a:cxn ang="0">
                    <a:pos x="0" y="258"/>
                  </a:cxn>
                  <a:cxn ang="0">
                    <a:pos x="45" y="258"/>
                  </a:cxn>
                  <a:cxn ang="0">
                    <a:pos x="55" y="195"/>
                  </a:cxn>
                  <a:cxn ang="0">
                    <a:pos x="81" y="139"/>
                  </a:cxn>
                  <a:cxn ang="0">
                    <a:pos x="122" y="93"/>
                  </a:cxn>
                  <a:cxn ang="0">
                    <a:pos x="176" y="62"/>
                  </a:cxn>
                  <a:cxn ang="0">
                    <a:pos x="236" y="45"/>
                  </a:cxn>
                  <a:cxn ang="0">
                    <a:pos x="280" y="45"/>
                  </a:cxn>
                  <a:cxn ang="0">
                    <a:pos x="342" y="62"/>
                  </a:cxn>
                  <a:cxn ang="0">
                    <a:pos x="394" y="93"/>
                  </a:cxn>
                  <a:cxn ang="0">
                    <a:pos x="435" y="139"/>
                  </a:cxn>
                  <a:cxn ang="0">
                    <a:pos x="463" y="195"/>
                  </a:cxn>
                  <a:cxn ang="0">
                    <a:pos x="472" y="258"/>
                  </a:cxn>
                  <a:cxn ang="0">
                    <a:pos x="467" y="301"/>
                  </a:cxn>
                  <a:cxn ang="0">
                    <a:pos x="446" y="360"/>
                  </a:cxn>
                  <a:cxn ang="0">
                    <a:pos x="409" y="409"/>
                  </a:cxn>
                  <a:cxn ang="0">
                    <a:pos x="360" y="446"/>
                  </a:cxn>
                  <a:cxn ang="0">
                    <a:pos x="301" y="467"/>
                  </a:cxn>
                  <a:cxn ang="0">
                    <a:pos x="258" y="472"/>
                  </a:cxn>
                  <a:cxn ang="0">
                    <a:pos x="195" y="463"/>
                  </a:cxn>
                  <a:cxn ang="0">
                    <a:pos x="139" y="435"/>
                  </a:cxn>
                  <a:cxn ang="0">
                    <a:pos x="93" y="394"/>
                  </a:cxn>
                  <a:cxn ang="0">
                    <a:pos x="62" y="342"/>
                  </a:cxn>
                  <a:cxn ang="0">
                    <a:pos x="45" y="280"/>
                  </a:cxn>
                </a:cxnLst>
                <a:rect l="0" t="0" r="r" b="b"/>
                <a:pathLst>
                  <a:path w="516" h="516">
                    <a:moveTo>
                      <a:pt x="0" y="258"/>
                    </a:moveTo>
                    <a:lnTo>
                      <a:pt x="0" y="258"/>
                    </a:lnTo>
                    <a:lnTo>
                      <a:pt x="1" y="284"/>
                    </a:lnTo>
                    <a:lnTo>
                      <a:pt x="5" y="310"/>
                    </a:lnTo>
                    <a:lnTo>
                      <a:pt x="12" y="335"/>
                    </a:lnTo>
                    <a:lnTo>
                      <a:pt x="21" y="358"/>
                    </a:lnTo>
                    <a:lnTo>
                      <a:pt x="31" y="382"/>
                    </a:lnTo>
                    <a:lnTo>
                      <a:pt x="44" y="402"/>
                    </a:lnTo>
                    <a:lnTo>
                      <a:pt x="59" y="423"/>
                    </a:lnTo>
                    <a:lnTo>
                      <a:pt x="75" y="441"/>
                    </a:lnTo>
                    <a:lnTo>
                      <a:pt x="95" y="457"/>
                    </a:lnTo>
                    <a:lnTo>
                      <a:pt x="114" y="472"/>
                    </a:lnTo>
                    <a:lnTo>
                      <a:pt x="136" y="485"/>
                    </a:lnTo>
                    <a:lnTo>
                      <a:pt x="158" y="496"/>
                    </a:lnTo>
                    <a:lnTo>
                      <a:pt x="181" y="505"/>
                    </a:lnTo>
                    <a:lnTo>
                      <a:pt x="206" y="511"/>
                    </a:lnTo>
                    <a:lnTo>
                      <a:pt x="232" y="515"/>
                    </a:lnTo>
                    <a:lnTo>
                      <a:pt x="258" y="516"/>
                    </a:lnTo>
                    <a:lnTo>
                      <a:pt x="258" y="516"/>
                    </a:lnTo>
                    <a:lnTo>
                      <a:pt x="284" y="515"/>
                    </a:lnTo>
                    <a:lnTo>
                      <a:pt x="310" y="511"/>
                    </a:lnTo>
                    <a:lnTo>
                      <a:pt x="335" y="505"/>
                    </a:lnTo>
                    <a:lnTo>
                      <a:pt x="358" y="496"/>
                    </a:lnTo>
                    <a:lnTo>
                      <a:pt x="382" y="485"/>
                    </a:lnTo>
                    <a:lnTo>
                      <a:pt x="402" y="472"/>
                    </a:lnTo>
                    <a:lnTo>
                      <a:pt x="423" y="457"/>
                    </a:lnTo>
                    <a:lnTo>
                      <a:pt x="441" y="441"/>
                    </a:lnTo>
                    <a:lnTo>
                      <a:pt x="457" y="423"/>
                    </a:lnTo>
                    <a:lnTo>
                      <a:pt x="472" y="402"/>
                    </a:lnTo>
                    <a:lnTo>
                      <a:pt x="485" y="382"/>
                    </a:lnTo>
                    <a:lnTo>
                      <a:pt x="496" y="358"/>
                    </a:lnTo>
                    <a:lnTo>
                      <a:pt x="505" y="335"/>
                    </a:lnTo>
                    <a:lnTo>
                      <a:pt x="511" y="310"/>
                    </a:lnTo>
                    <a:lnTo>
                      <a:pt x="515" y="284"/>
                    </a:lnTo>
                    <a:lnTo>
                      <a:pt x="516" y="258"/>
                    </a:lnTo>
                    <a:lnTo>
                      <a:pt x="516" y="258"/>
                    </a:lnTo>
                    <a:lnTo>
                      <a:pt x="515" y="232"/>
                    </a:lnTo>
                    <a:lnTo>
                      <a:pt x="511" y="206"/>
                    </a:lnTo>
                    <a:lnTo>
                      <a:pt x="505" y="181"/>
                    </a:lnTo>
                    <a:lnTo>
                      <a:pt x="496" y="158"/>
                    </a:lnTo>
                    <a:lnTo>
                      <a:pt x="485" y="136"/>
                    </a:lnTo>
                    <a:lnTo>
                      <a:pt x="472" y="114"/>
                    </a:lnTo>
                    <a:lnTo>
                      <a:pt x="457" y="95"/>
                    </a:lnTo>
                    <a:lnTo>
                      <a:pt x="441" y="75"/>
                    </a:lnTo>
                    <a:lnTo>
                      <a:pt x="423" y="59"/>
                    </a:lnTo>
                    <a:lnTo>
                      <a:pt x="402" y="44"/>
                    </a:lnTo>
                    <a:lnTo>
                      <a:pt x="382" y="31"/>
                    </a:lnTo>
                    <a:lnTo>
                      <a:pt x="358" y="20"/>
                    </a:lnTo>
                    <a:lnTo>
                      <a:pt x="335" y="12"/>
                    </a:lnTo>
                    <a:lnTo>
                      <a:pt x="310" y="5"/>
                    </a:lnTo>
                    <a:lnTo>
                      <a:pt x="284" y="1"/>
                    </a:lnTo>
                    <a:lnTo>
                      <a:pt x="258" y="0"/>
                    </a:lnTo>
                    <a:lnTo>
                      <a:pt x="258" y="0"/>
                    </a:lnTo>
                    <a:lnTo>
                      <a:pt x="232" y="1"/>
                    </a:lnTo>
                    <a:lnTo>
                      <a:pt x="206" y="5"/>
                    </a:lnTo>
                    <a:lnTo>
                      <a:pt x="181" y="12"/>
                    </a:lnTo>
                    <a:lnTo>
                      <a:pt x="158" y="20"/>
                    </a:lnTo>
                    <a:lnTo>
                      <a:pt x="136" y="31"/>
                    </a:lnTo>
                    <a:lnTo>
                      <a:pt x="114" y="44"/>
                    </a:lnTo>
                    <a:lnTo>
                      <a:pt x="95" y="59"/>
                    </a:lnTo>
                    <a:lnTo>
                      <a:pt x="75" y="75"/>
                    </a:lnTo>
                    <a:lnTo>
                      <a:pt x="59" y="95"/>
                    </a:lnTo>
                    <a:lnTo>
                      <a:pt x="44" y="114"/>
                    </a:lnTo>
                    <a:lnTo>
                      <a:pt x="31" y="136"/>
                    </a:lnTo>
                    <a:lnTo>
                      <a:pt x="21" y="158"/>
                    </a:lnTo>
                    <a:lnTo>
                      <a:pt x="12" y="181"/>
                    </a:lnTo>
                    <a:lnTo>
                      <a:pt x="5" y="206"/>
                    </a:lnTo>
                    <a:lnTo>
                      <a:pt x="1" y="232"/>
                    </a:lnTo>
                    <a:lnTo>
                      <a:pt x="0" y="258"/>
                    </a:lnTo>
                    <a:lnTo>
                      <a:pt x="0" y="258"/>
                    </a:lnTo>
                    <a:close/>
                    <a:moveTo>
                      <a:pt x="45" y="258"/>
                    </a:moveTo>
                    <a:lnTo>
                      <a:pt x="45" y="258"/>
                    </a:lnTo>
                    <a:lnTo>
                      <a:pt x="45" y="236"/>
                    </a:lnTo>
                    <a:lnTo>
                      <a:pt x="49" y="216"/>
                    </a:lnTo>
                    <a:lnTo>
                      <a:pt x="55" y="195"/>
                    </a:lnTo>
                    <a:lnTo>
                      <a:pt x="62" y="176"/>
                    </a:lnTo>
                    <a:lnTo>
                      <a:pt x="70" y="156"/>
                    </a:lnTo>
                    <a:lnTo>
                      <a:pt x="81" y="139"/>
                    </a:lnTo>
                    <a:lnTo>
                      <a:pt x="93" y="122"/>
                    </a:lnTo>
                    <a:lnTo>
                      <a:pt x="107" y="107"/>
                    </a:lnTo>
                    <a:lnTo>
                      <a:pt x="122" y="93"/>
                    </a:lnTo>
                    <a:lnTo>
                      <a:pt x="139" y="81"/>
                    </a:lnTo>
                    <a:lnTo>
                      <a:pt x="157" y="70"/>
                    </a:lnTo>
                    <a:lnTo>
                      <a:pt x="176" y="62"/>
                    </a:lnTo>
                    <a:lnTo>
                      <a:pt x="195" y="55"/>
                    </a:lnTo>
                    <a:lnTo>
                      <a:pt x="216" y="49"/>
                    </a:lnTo>
                    <a:lnTo>
                      <a:pt x="236" y="45"/>
                    </a:lnTo>
                    <a:lnTo>
                      <a:pt x="258" y="45"/>
                    </a:lnTo>
                    <a:lnTo>
                      <a:pt x="258" y="45"/>
                    </a:lnTo>
                    <a:lnTo>
                      <a:pt x="280" y="45"/>
                    </a:lnTo>
                    <a:lnTo>
                      <a:pt x="301" y="49"/>
                    </a:lnTo>
                    <a:lnTo>
                      <a:pt x="321" y="55"/>
                    </a:lnTo>
                    <a:lnTo>
                      <a:pt x="342" y="62"/>
                    </a:lnTo>
                    <a:lnTo>
                      <a:pt x="360" y="70"/>
                    </a:lnTo>
                    <a:lnTo>
                      <a:pt x="378" y="81"/>
                    </a:lnTo>
                    <a:lnTo>
                      <a:pt x="394" y="93"/>
                    </a:lnTo>
                    <a:lnTo>
                      <a:pt x="409" y="107"/>
                    </a:lnTo>
                    <a:lnTo>
                      <a:pt x="423" y="122"/>
                    </a:lnTo>
                    <a:lnTo>
                      <a:pt x="435" y="139"/>
                    </a:lnTo>
                    <a:lnTo>
                      <a:pt x="446" y="156"/>
                    </a:lnTo>
                    <a:lnTo>
                      <a:pt x="455" y="176"/>
                    </a:lnTo>
                    <a:lnTo>
                      <a:pt x="463" y="195"/>
                    </a:lnTo>
                    <a:lnTo>
                      <a:pt x="467" y="216"/>
                    </a:lnTo>
                    <a:lnTo>
                      <a:pt x="471" y="236"/>
                    </a:lnTo>
                    <a:lnTo>
                      <a:pt x="472" y="258"/>
                    </a:lnTo>
                    <a:lnTo>
                      <a:pt x="472" y="258"/>
                    </a:lnTo>
                    <a:lnTo>
                      <a:pt x="471" y="280"/>
                    </a:lnTo>
                    <a:lnTo>
                      <a:pt x="467" y="301"/>
                    </a:lnTo>
                    <a:lnTo>
                      <a:pt x="463" y="321"/>
                    </a:lnTo>
                    <a:lnTo>
                      <a:pt x="455" y="342"/>
                    </a:lnTo>
                    <a:lnTo>
                      <a:pt x="446" y="360"/>
                    </a:lnTo>
                    <a:lnTo>
                      <a:pt x="435" y="378"/>
                    </a:lnTo>
                    <a:lnTo>
                      <a:pt x="423" y="394"/>
                    </a:lnTo>
                    <a:lnTo>
                      <a:pt x="409" y="409"/>
                    </a:lnTo>
                    <a:lnTo>
                      <a:pt x="394" y="423"/>
                    </a:lnTo>
                    <a:lnTo>
                      <a:pt x="378" y="435"/>
                    </a:lnTo>
                    <a:lnTo>
                      <a:pt x="360" y="446"/>
                    </a:lnTo>
                    <a:lnTo>
                      <a:pt x="342" y="455"/>
                    </a:lnTo>
                    <a:lnTo>
                      <a:pt x="321" y="463"/>
                    </a:lnTo>
                    <a:lnTo>
                      <a:pt x="301" y="467"/>
                    </a:lnTo>
                    <a:lnTo>
                      <a:pt x="280" y="471"/>
                    </a:lnTo>
                    <a:lnTo>
                      <a:pt x="258" y="472"/>
                    </a:lnTo>
                    <a:lnTo>
                      <a:pt x="258" y="472"/>
                    </a:lnTo>
                    <a:lnTo>
                      <a:pt x="236" y="471"/>
                    </a:lnTo>
                    <a:lnTo>
                      <a:pt x="216" y="467"/>
                    </a:lnTo>
                    <a:lnTo>
                      <a:pt x="195" y="463"/>
                    </a:lnTo>
                    <a:lnTo>
                      <a:pt x="176" y="455"/>
                    </a:lnTo>
                    <a:lnTo>
                      <a:pt x="157" y="446"/>
                    </a:lnTo>
                    <a:lnTo>
                      <a:pt x="139" y="435"/>
                    </a:lnTo>
                    <a:lnTo>
                      <a:pt x="122" y="423"/>
                    </a:lnTo>
                    <a:lnTo>
                      <a:pt x="107" y="409"/>
                    </a:lnTo>
                    <a:lnTo>
                      <a:pt x="93" y="394"/>
                    </a:lnTo>
                    <a:lnTo>
                      <a:pt x="81" y="378"/>
                    </a:lnTo>
                    <a:lnTo>
                      <a:pt x="70" y="360"/>
                    </a:lnTo>
                    <a:lnTo>
                      <a:pt x="62" y="342"/>
                    </a:lnTo>
                    <a:lnTo>
                      <a:pt x="55" y="321"/>
                    </a:lnTo>
                    <a:lnTo>
                      <a:pt x="49" y="301"/>
                    </a:lnTo>
                    <a:lnTo>
                      <a:pt x="45" y="280"/>
                    </a:lnTo>
                    <a:lnTo>
                      <a:pt x="45" y="258"/>
                    </a:lnTo>
                    <a:lnTo>
                      <a:pt x="45" y="2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1" name="Freeform 536"/>
              <p:cNvSpPr>
                <a:spLocks/>
              </p:cNvSpPr>
              <p:nvPr/>
            </p:nvSpPr>
            <p:spPr bwMode="auto">
              <a:xfrm>
                <a:off x="-6418263" y="3760788"/>
                <a:ext cx="95250" cy="95250"/>
              </a:xfrm>
              <a:custGeom>
                <a:avLst/>
                <a:gdLst/>
                <a:ahLst/>
                <a:cxnLst>
                  <a:cxn ang="0">
                    <a:pos x="60" y="30"/>
                  </a:cxn>
                  <a:cxn ang="0">
                    <a:pos x="60" y="30"/>
                  </a:cxn>
                  <a:cxn ang="0">
                    <a:pos x="59" y="36"/>
                  </a:cxn>
                  <a:cxn ang="0">
                    <a:pos x="58" y="43"/>
                  </a:cxn>
                  <a:cxn ang="0">
                    <a:pos x="55" y="47"/>
                  </a:cxn>
                  <a:cxn ang="0">
                    <a:pos x="51" y="51"/>
                  </a:cxn>
                  <a:cxn ang="0">
                    <a:pos x="47" y="55"/>
                  </a:cxn>
                  <a:cxn ang="0">
                    <a:pos x="43" y="58"/>
                  </a:cxn>
                  <a:cxn ang="0">
                    <a:pos x="36" y="59"/>
                  </a:cxn>
                  <a:cxn ang="0">
                    <a:pos x="30" y="60"/>
                  </a:cxn>
                  <a:cxn ang="0">
                    <a:pos x="30" y="60"/>
                  </a:cxn>
                  <a:cxn ang="0">
                    <a:pos x="25" y="59"/>
                  </a:cxn>
                  <a:cxn ang="0">
                    <a:pos x="19" y="58"/>
                  </a:cxn>
                  <a:cxn ang="0">
                    <a:pos x="14" y="55"/>
                  </a:cxn>
                  <a:cxn ang="0">
                    <a:pos x="10" y="51"/>
                  </a:cxn>
                  <a:cxn ang="0">
                    <a:pos x="5" y="47"/>
                  </a:cxn>
                  <a:cxn ang="0">
                    <a:pos x="3" y="43"/>
                  </a:cxn>
                  <a:cxn ang="0">
                    <a:pos x="1" y="36"/>
                  </a:cxn>
                  <a:cxn ang="0">
                    <a:pos x="0" y="30"/>
                  </a:cxn>
                  <a:cxn ang="0">
                    <a:pos x="0" y="30"/>
                  </a:cxn>
                  <a:cxn ang="0">
                    <a:pos x="1" y="25"/>
                  </a:cxn>
                  <a:cxn ang="0">
                    <a:pos x="3" y="19"/>
                  </a:cxn>
                  <a:cxn ang="0">
                    <a:pos x="5" y="14"/>
                  </a:cxn>
                  <a:cxn ang="0">
                    <a:pos x="10" y="10"/>
                  </a:cxn>
                  <a:cxn ang="0">
                    <a:pos x="14" y="5"/>
                  </a:cxn>
                  <a:cxn ang="0">
                    <a:pos x="19" y="3"/>
                  </a:cxn>
                  <a:cxn ang="0">
                    <a:pos x="25" y="1"/>
                  </a:cxn>
                  <a:cxn ang="0">
                    <a:pos x="30" y="0"/>
                  </a:cxn>
                  <a:cxn ang="0">
                    <a:pos x="30" y="0"/>
                  </a:cxn>
                  <a:cxn ang="0">
                    <a:pos x="36" y="1"/>
                  </a:cxn>
                  <a:cxn ang="0">
                    <a:pos x="43" y="3"/>
                  </a:cxn>
                  <a:cxn ang="0">
                    <a:pos x="47" y="5"/>
                  </a:cxn>
                  <a:cxn ang="0">
                    <a:pos x="51" y="10"/>
                  </a:cxn>
                  <a:cxn ang="0">
                    <a:pos x="55" y="14"/>
                  </a:cxn>
                  <a:cxn ang="0">
                    <a:pos x="58" y="19"/>
                  </a:cxn>
                  <a:cxn ang="0">
                    <a:pos x="59" y="25"/>
                  </a:cxn>
                  <a:cxn ang="0">
                    <a:pos x="60" y="30"/>
                  </a:cxn>
                  <a:cxn ang="0">
                    <a:pos x="60" y="30"/>
                  </a:cxn>
                </a:cxnLst>
                <a:rect l="0" t="0" r="r" b="b"/>
                <a:pathLst>
                  <a:path w="60" h="60">
                    <a:moveTo>
                      <a:pt x="60" y="30"/>
                    </a:moveTo>
                    <a:lnTo>
                      <a:pt x="60" y="30"/>
                    </a:lnTo>
                    <a:lnTo>
                      <a:pt x="59" y="36"/>
                    </a:lnTo>
                    <a:lnTo>
                      <a:pt x="58" y="43"/>
                    </a:lnTo>
                    <a:lnTo>
                      <a:pt x="55" y="47"/>
                    </a:lnTo>
                    <a:lnTo>
                      <a:pt x="51" y="51"/>
                    </a:lnTo>
                    <a:lnTo>
                      <a:pt x="47" y="55"/>
                    </a:lnTo>
                    <a:lnTo>
                      <a:pt x="43" y="58"/>
                    </a:lnTo>
                    <a:lnTo>
                      <a:pt x="36" y="59"/>
                    </a:lnTo>
                    <a:lnTo>
                      <a:pt x="30" y="60"/>
                    </a:lnTo>
                    <a:lnTo>
                      <a:pt x="30" y="60"/>
                    </a:lnTo>
                    <a:lnTo>
                      <a:pt x="25" y="59"/>
                    </a:lnTo>
                    <a:lnTo>
                      <a:pt x="19" y="58"/>
                    </a:lnTo>
                    <a:lnTo>
                      <a:pt x="14" y="55"/>
                    </a:lnTo>
                    <a:lnTo>
                      <a:pt x="10" y="51"/>
                    </a:lnTo>
                    <a:lnTo>
                      <a:pt x="5" y="47"/>
                    </a:lnTo>
                    <a:lnTo>
                      <a:pt x="3" y="43"/>
                    </a:lnTo>
                    <a:lnTo>
                      <a:pt x="1" y="36"/>
                    </a:lnTo>
                    <a:lnTo>
                      <a:pt x="0" y="30"/>
                    </a:lnTo>
                    <a:lnTo>
                      <a:pt x="0" y="30"/>
                    </a:lnTo>
                    <a:lnTo>
                      <a:pt x="1" y="25"/>
                    </a:lnTo>
                    <a:lnTo>
                      <a:pt x="3" y="19"/>
                    </a:lnTo>
                    <a:lnTo>
                      <a:pt x="5" y="14"/>
                    </a:lnTo>
                    <a:lnTo>
                      <a:pt x="10" y="10"/>
                    </a:lnTo>
                    <a:lnTo>
                      <a:pt x="14" y="5"/>
                    </a:lnTo>
                    <a:lnTo>
                      <a:pt x="19" y="3"/>
                    </a:lnTo>
                    <a:lnTo>
                      <a:pt x="25" y="1"/>
                    </a:lnTo>
                    <a:lnTo>
                      <a:pt x="30" y="0"/>
                    </a:lnTo>
                    <a:lnTo>
                      <a:pt x="30" y="0"/>
                    </a:lnTo>
                    <a:lnTo>
                      <a:pt x="36" y="1"/>
                    </a:lnTo>
                    <a:lnTo>
                      <a:pt x="43" y="3"/>
                    </a:lnTo>
                    <a:lnTo>
                      <a:pt x="47" y="5"/>
                    </a:lnTo>
                    <a:lnTo>
                      <a:pt x="51" y="10"/>
                    </a:lnTo>
                    <a:lnTo>
                      <a:pt x="55" y="14"/>
                    </a:lnTo>
                    <a:lnTo>
                      <a:pt x="58" y="19"/>
                    </a:lnTo>
                    <a:lnTo>
                      <a:pt x="59" y="25"/>
                    </a:lnTo>
                    <a:lnTo>
                      <a:pt x="60" y="30"/>
                    </a:lnTo>
                    <a:lnTo>
                      <a:pt x="60" y="3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2" name="Freeform 537"/>
              <p:cNvSpPr>
                <a:spLocks/>
              </p:cNvSpPr>
              <p:nvPr/>
            </p:nvSpPr>
            <p:spPr bwMode="auto">
              <a:xfrm rot="3540000">
                <a:off x="-6490854" y="3831616"/>
                <a:ext cx="180975" cy="180975"/>
              </a:xfrm>
              <a:custGeom>
                <a:avLst/>
                <a:gdLst/>
                <a:ahLst/>
                <a:cxnLst>
                  <a:cxn ang="0">
                    <a:pos x="111" y="84"/>
                  </a:cxn>
                  <a:cxn ang="0">
                    <a:pos x="111" y="84"/>
                  </a:cxn>
                  <a:cxn ang="0">
                    <a:pos x="114" y="88"/>
                  </a:cxn>
                  <a:cxn ang="0">
                    <a:pos x="114" y="95"/>
                  </a:cxn>
                  <a:cxn ang="0">
                    <a:pos x="111" y="101"/>
                  </a:cxn>
                  <a:cxn ang="0">
                    <a:pos x="107" y="106"/>
                  </a:cxn>
                  <a:cxn ang="0">
                    <a:pos x="105" y="107"/>
                  </a:cxn>
                  <a:cxn ang="0">
                    <a:pos x="105" y="107"/>
                  </a:cxn>
                  <a:cxn ang="0">
                    <a:pos x="100" y="112"/>
                  </a:cxn>
                  <a:cxn ang="0">
                    <a:pos x="94" y="114"/>
                  </a:cxn>
                  <a:cxn ang="0">
                    <a:pos x="87" y="114"/>
                  </a:cxn>
                  <a:cxn ang="0">
                    <a:pos x="83" y="112"/>
                  </a:cxn>
                  <a:cxn ang="0">
                    <a:pos x="2" y="29"/>
                  </a:cxn>
                  <a:cxn ang="0">
                    <a:pos x="2" y="29"/>
                  </a:cxn>
                  <a:cxn ang="0">
                    <a:pos x="0" y="25"/>
                  </a:cxn>
                  <a:cxn ang="0">
                    <a:pos x="0" y="19"/>
                  </a:cxn>
                  <a:cxn ang="0">
                    <a:pos x="1" y="14"/>
                  </a:cxn>
                  <a:cxn ang="0">
                    <a:pos x="5" y="7"/>
                  </a:cxn>
                  <a:cxn ang="0">
                    <a:pos x="6" y="6"/>
                  </a:cxn>
                  <a:cxn ang="0">
                    <a:pos x="6" y="6"/>
                  </a:cxn>
                  <a:cxn ang="0">
                    <a:pos x="12" y="2"/>
                  </a:cxn>
                  <a:cxn ang="0">
                    <a:pos x="19" y="0"/>
                  </a:cxn>
                  <a:cxn ang="0">
                    <a:pos x="24" y="0"/>
                  </a:cxn>
                  <a:cxn ang="0">
                    <a:pos x="28" y="3"/>
                  </a:cxn>
                  <a:cxn ang="0">
                    <a:pos x="111" y="84"/>
                  </a:cxn>
                </a:cxnLst>
                <a:rect l="0" t="0" r="r" b="b"/>
                <a:pathLst>
                  <a:path w="114" h="114">
                    <a:moveTo>
                      <a:pt x="111" y="84"/>
                    </a:moveTo>
                    <a:lnTo>
                      <a:pt x="111" y="84"/>
                    </a:lnTo>
                    <a:lnTo>
                      <a:pt x="114" y="88"/>
                    </a:lnTo>
                    <a:lnTo>
                      <a:pt x="114" y="95"/>
                    </a:lnTo>
                    <a:lnTo>
                      <a:pt x="111" y="101"/>
                    </a:lnTo>
                    <a:lnTo>
                      <a:pt x="107" y="106"/>
                    </a:lnTo>
                    <a:lnTo>
                      <a:pt x="105" y="107"/>
                    </a:lnTo>
                    <a:lnTo>
                      <a:pt x="105" y="107"/>
                    </a:lnTo>
                    <a:lnTo>
                      <a:pt x="100" y="112"/>
                    </a:lnTo>
                    <a:lnTo>
                      <a:pt x="94" y="114"/>
                    </a:lnTo>
                    <a:lnTo>
                      <a:pt x="87" y="114"/>
                    </a:lnTo>
                    <a:lnTo>
                      <a:pt x="83" y="112"/>
                    </a:lnTo>
                    <a:lnTo>
                      <a:pt x="2" y="29"/>
                    </a:lnTo>
                    <a:lnTo>
                      <a:pt x="2" y="29"/>
                    </a:lnTo>
                    <a:lnTo>
                      <a:pt x="0" y="25"/>
                    </a:lnTo>
                    <a:lnTo>
                      <a:pt x="0" y="19"/>
                    </a:lnTo>
                    <a:lnTo>
                      <a:pt x="1" y="14"/>
                    </a:lnTo>
                    <a:lnTo>
                      <a:pt x="5" y="7"/>
                    </a:lnTo>
                    <a:lnTo>
                      <a:pt x="6" y="6"/>
                    </a:lnTo>
                    <a:lnTo>
                      <a:pt x="6" y="6"/>
                    </a:lnTo>
                    <a:lnTo>
                      <a:pt x="12" y="2"/>
                    </a:lnTo>
                    <a:lnTo>
                      <a:pt x="19" y="0"/>
                    </a:lnTo>
                    <a:lnTo>
                      <a:pt x="24" y="0"/>
                    </a:lnTo>
                    <a:lnTo>
                      <a:pt x="28" y="3"/>
                    </a:lnTo>
                    <a:lnTo>
                      <a:pt x="111" y="8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3" name="Freeform 538"/>
              <p:cNvSpPr>
                <a:spLocks/>
              </p:cNvSpPr>
              <p:nvPr/>
            </p:nvSpPr>
            <p:spPr bwMode="auto">
              <a:xfrm>
                <a:off x="-6372226" y="3590926"/>
                <a:ext cx="211138" cy="211138"/>
              </a:xfrm>
              <a:custGeom>
                <a:avLst/>
                <a:gdLst/>
                <a:ahLst/>
                <a:cxnLst>
                  <a:cxn ang="0">
                    <a:pos x="123" y="0"/>
                  </a:cxn>
                  <a:cxn ang="0">
                    <a:pos x="0" y="123"/>
                  </a:cxn>
                  <a:cxn ang="0">
                    <a:pos x="9" y="133"/>
                  </a:cxn>
                  <a:cxn ang="0">
                    <a:pos x="133" y="9"/>
                  </a:cxn>
                  <a:cxn ang="0">
                    <a:pos x="123" y="0"/>
                  </a:cxn>
                </a:cxnLst>
                <a:rect l="0" t="0" r="r" b="b"/>
                <a:pathLst>
                  <a:path w="133" h="133">
                    <a:moveTo>
                      <a:pt x="123" y="0"/>
                    </a:moveTo>
                    <a:lnTo>
                      <a:pt x="0" y="123"/>
                    </a:lnTo>
                    <a:lnTo>
                      <a:pt x="9" y="133"/>
                    </a:lnTo>
                    <a:lnTo>
                      <a:pt x="133" y="9"/>
                    </a:lnTo>
                    <a:lnTo>
                      <a:pt x="12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4" name="Rectangle 539"/>
              <p:cNvSpPr>
                <a:spLocks noChangeArrowheads="1"/>
              </p:cNvSpPr>
              <p:nvPr/>
            </p:nvSpPr>
            <p:spPr bwMode="auto">
              <a:xfrm>
                <a:off x="-6400801" y="4075113"/>
                <a:ext cx="60325" cy="952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5" name="Rectangle 540"/>
              <p:cNvSpPr>
                <a:spLocks noChangeArrowheads="1"/>
              </p:cNvSpPr>
              <p:nvPr/>
            </p:nvSpPr>
            <p:spPr bwMode="auto">
              <a:xfrm>
                <a:off x="-6400801" y="3446463"/>
                <a:ext cx="60325" cy="9683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6" name="Rectangle 541"/>
              <p:cNvSpPr>
                <a:spLocks noChangeArrowheads="1"/>
              </p:cNvSpPr>
              <p:nvPr/>
            </p:nvSpPr>
            <p:spPr bwMode="auto">
              <a:xfrm>
                <a:off x="-6732588" y="3778251"/>
                <a:ext cx="96838" cy="603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17" name="Rectangle 542"/>
              <p:cNvSpPr>
                <a:spLocks noChangeArrowheads="1"/>
              </p:cNvSpPr>
              <p:nvPr/>
            </p:nvSpPr>
            <p:spPr bwMode="auto">
              <a:xfrm>
                <a:off x="-6103938" y="3778251"/>
                <a:ext cx="95250" cy="603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101" name="组合 232"/>
            <p:cNvGrpSpPr>
              <a:grpSpLocks noChangeAspect="1"/>
            </p:cNvGrpSpPr>
            <p:nvPr/>
          </p:nvGrpSpPr>
          <p:grpSpPr>
            <a:xfrm>
              <a:off x="6474706" y="1229444"/>
              <a:ext cx="252000" cy="252000"/>
              <a:chOff x="-6780213" y="3398838"/>
              <a:chExt cx="819150" cy="819150"/>
            </a:xfrm>
            <a:solidFill>
              <a:schemeClr val="tx1">
                <a:lumMod val="50000"/>
                <a:lumOff val="50000"/>
              </a:schemeClr>
            </a:solidFill>
          </p:grpSpPr>
          <p:sp>
            <p:nvSpPr>
              <p:cNvPr id="102" name="Freeform 535"/>
              <p:cNvSpPr>
                <a:spLocks noEditPoints="1"/>
              </p:cNvSpPr>
              <p:nvPr/>
            </p:nvSpPr>
            <p:spPr bwMode="auto">
              <a:xfrm>
                <a:off x="-6780213" y="3398838"/>
                <a:ext cx="819150" cy="819150"/>
              </a:xfrm>
              <a:custGeom>
                <a:avLst/>
                <a:gdLst/>
                <a:ahLst/>
                <a:cxnLst>
                  <a:cxn ang="0">
                    <a:pos x="1" y="284"/>
                  </a:cxn>
                  <a:cxn ang="0">
                    <a:pos x="21" y="358"/>
                  </a:cxn>
                  <a:cxn ang="0">
                    <a:pos x="59" y="423"/>
                  </a:cxn>
                  <a:cxn ang="0">
                    <a:pos x="114" y="472"/>
                  </a:cxn>
                  <a:cxn ang="0">
                    <a:pos x="181" y="505"/>
                  </a:cxn>
                  <a:cxn ang="0">
                    <a:pos x="258" y="516"/>
                  </a:cxn>
                  <a:cxn ang="0">
                    <a:pos x="310" y="511"/>
                  </a:cxn>
                  <a:cxn ang="0">
                    <a:pos x="382" y="485"/>
                  </a:cxn>
                  <a:cxn ang="0">
                    <a:pos x="441" y="441"/>
                  </a:cxn>
                  <a:cxn ang="0">
                    <a:pos x="485" y="382"/>
                  </a:cxn>
                  <a:cxn ang="0">
                    <a:pos x="511" y="310"/>
                  </a:cxn>
                  <a:cxn ang="0">
                    <a:pos x="516" y="258"/>
                  </a:cxn>
                  <a:cxn ang="0">
                    <a:pos x="505" y="181"/>
                  </a:cxn>
                  <a:cxn ang="0">
                    <a:pos x="472" y="114"/>
                  </a:cxn>
                  <a:cxn ang="0">
                    <a:pos x="423" y="59"/>
                  </a:cxn>
                  <a:cxn ang="0">
                    <a:pos x="358" y="20"/>
                  </a:cxn>
                  <a:cxn ang="0">
                    <a:pos x="284" y="1"/>
                  </a:cxn>
                  <a:cxn ang="0">
                    <a:pos x="232" y="1"/>
                  </a:cxn>
                  <a:cxn ang="0">
                    <a:pos x="158" y="20"/>
                  </a:cxn>
                  <a:cxn ang="0">
                    <a:pos x="95" y="59"/>
                  </a:cxn>
                  <a:cxn ang="0">
                    <a:pos x="44" y="114"/>
                  </a:cxn>
                  <a:cxn ang="0">
                    <a:pos x="12" y="181"/>
                  </a:cxn>
                  <a:cxn ang="0">
                    <a:pos x="0" y="258"/>
                  </a:cxn>
                  <a:cxn ang="0">
                    <a:pos x="45" y="258"/>
                  </a:cxn>
                  <a:cxn ang="0">
                    <a:pos x="55" y="195"/>
                  </a:cxn>
                  <a:cxn ang="0">
                    <a:pos x="81" y="139"/>
                  </a:cxn>
                  <a:cxn ang="0">
                    <a:pos x="122" y="93"/>
                  </a:cxn>
                  <a:cxn ang="0">
                    <a:pos x="176" y="62"/>
                  </a:cxn>
                  <a:cxn ang="0">
                    <a:pos x="236" y="45"/>
                  </a:cxn>
                  <a:cxn ang="0">
                    <a:pos x="280" y="45"/>
                  </a:cxn>
                  <a:cxn ang="0">
                    <a:pos x="342" y="62"/>
                  </a:cxn>
                  <a:cxn ang="0">
                    <a:pos x="394" y="93"/>
                  </a:cxn>
                  <a:cxn ang="0">
                    <a:pos x="435" y="139"/>
                  </a:cxn>
                  <a:cxn ang="0">
                    <a:pos x="463" y="195"/>
                  </a:cxn>
                  <a:cxn ang="0">
                    <a:pos x="472" y="258"/>
                  </a:cxn>
                  <a:cxn ang="0">
                    <a:pos x="467" y="301"/>
                  </a:cxn>
                  <a:cxn ang="0">
                    <a:pos x="446" y="360"/>
                  </a:cxn>
                  <a:cxn ang="0">
                    <a:pos x="409" y="409"/>
                  </a:cxn>
                  <a:cxn ang="0">
                    <a:pos x="360" y="446"/>
                  </a:cxn>
                  <a:cxn ang="0">
                    <a:pos x="301" y="467"/>
                  </a:cxn>
                  <a:cxn ang="0">
                    <a:pos x="258" y="472"/>
                  </a:cxn>
                  <a:cxn ang="0">
                    <a:pos x="195" y="463"/>
                  </a:cxn>
                  <a:cxn ang="0">
                    <a:pos x="139" y="435"/>
                  </a:cxn>
                  <a:cxn ang="0">
                    <a:pos x="93" y="394"/>
                  </a:cxn>
                  <a:cxn ang="0">
                    <a:pos x="62" y="342"/>
                  </a:cxn>
                  <a:cxn ang="0">
                    <a:pos x="45" y="280"/>
                  </a:cxn>
                </a:cxnLst>
                <a:rect l="0" t="0" r="r" b="b"/>
                <a:pathLst>
                  <a:path w="516" h="516">
                    <a:moveTo>
                      <a:pt x="0" y="258"/>
                    </a:moveTo>
                    <a:lnTo>
                      <a:pt x="0" y="258"/>
                    </a:lnTo>
                    <a:lnTo>
                      <a:pt x="1" y="284"/>
                    </a:lnTo>
                    <a:lnTo>
                      <a:pt x="5" y="310"/>
                    </a:lnTo>
                    <a:lnTo>
                      <a:pt x="12" y="335"/>
                    </a:lnTo>
                    <a:lnTo>
                      <a:pt x="21" y="358"/>
                    </a:lnTo>
                    <a:lnTo>
                      <a:pt x="31" y="382"/>
                    </a:lnTo>
                    <a:lnTo>
                      <a:pt x="44" y="402"/>
                    </a:lnTo>
                    <a:lnTo>
                      <a:pt x="59" y="423"/>
                    </a:lnTo>
                    <a:lnTo>
                      <a:pt x="75" y="441"/>
                    </a:lnTo>
                    <a:lnTo>
                      <a:pt x="95" y="457"/>
                    </a:lnTo>
                    <a:lnTo>
                      <a:pt x="114" y="472"/>
                    </a:lnTo>
                    <a:lnTo>
                      <a:pt x="136" y="485"/>
                    </a:lnTo>
                    <a:lnTo>
                      <a:pt x="158" y="496"/>
                    </a:lnTo>
                    <a:lnTo>
                      <a:pt x="181" y="505"/>
                    </a:lnTo>
                    <a:lnTo>
                      <a:pt x="206" y="511"/>
                    </a:lnTo>
                    <a:lnTo>
                      <a:pt x="232" y="515"/>
                    </a:lnTo>
                    <a:lnTo>
                      <a:pt x="258" y="516"/>
                    </a:lnTo>
                    <a:lnTo>
                      <a:pt x="258" y="516"/>
                    </a:lnTo>
                    <a:lnTo>
                      <a:pt x="284" y="515"/>
                    </a:lnTo>
                    <a:lnTo>
                      <a:pt x="310" y="511"/>
                    </a:lnTo>
                    <a:lnTo>
                      <a:pt x="335" y="505"/>
                    </a:lnTo>
                    <a:lnTo>
                      <a:pt x="358" y="496"/>
                    </a:lnTo>
                    <a:lnTo>
                      <a:pt x="382" y="485"/>
                    </a:lnTo>
                    <a:lnTo>
                      <a:pt x="402" y="472"/>
                    </a:lnTo>
                    <a:lnTo>
                      <a:pt x="423" y="457"/>
                    </a:lnTo>
                    <a:lnTo>
                      <a:pt x="441" y="441"/>
                    </a:lnTo>
                    <a:lnTo>
                      <a:pt x="457" y="423"/>
                    </a:lnTo>
                    <a:lnTo>
                      <a:pt x="472" y="402"/>
                    </a:lnTo>
                    <a:lnTo>
                      <a:pt x="485" y="382"/>
                    </a:lnTo>
                    <a:lnTo>
                      <a:pt x="496" y="358"/>
                    </a:lnTo>
                    <a:lnTo>
                      <a:pt x="505" y="335"/>
                    </a:lnTo>
                    <a:lnTo>
                      <a:pt x="511" y="310"/>
                    </a:lnTo>
                    <a:lnTo>
                      <a:pt x="515" y="284"/>
                    </a:lnTo>
                    <a:lnTo>
                      <a:pt x="516" y="258"/>
                    </a:lnTo>
                    <a:lnTo>
                      <a:pt x="516" y="258"/>
                    </a:lnTo>
                    <a:lnTo>
                      <a:pt x="515" y="232"/>
                    </a:lnTo>
                    <a:lnTo>
                      <a:pt x="511" y="206"/>
                    </a:lnTo>
                    <a:lnTo>
                      <a:pt x="505" y="181"/>
                    </a:lnTo>
                    <a:lnTo>
                      <a:pt x="496" y="158"/>
                    </a:lnTo>
                    <a:lnTo>
                      <a:pt x="485" y="136"/>
                    </a:lnTo>
                    <a:lnTo>
                      <a:pt x="472" y="114"/>
                    </a:lnTo>
                    <a:lnTo>
                      <a:pt x="457" y="95"/>
                    </a:lnTo>
                    <a:lnTo>
                      <a:pt x="441" y="75"/>
                    </a:lnTo>
                    <a:lnTo>
                      <a:pt x="423" y="59"/>
                    </a:lnTo>
                    <a:lnTo>
                      <a:pt x="402" y="44"/>
                    </a:lnTo>
                    <a:lnTo>
                      <a:pt x="382" y="31"/>
                    </a:lnTo>
                    <a:lnTo>
                      <a:pt x="358" y="20"/>
                    </a:lnTo>
                    <a:lnTo>
                      <a:pt x="335" y="12"/>
                    </a:lnTo>
                    <a:lnTo>
                      <a:pt x="310" y="5"/>
                    </a:lnTo>
                    <a:lnTo>
                      <a:pt x="284" y="1"/>
                    </a:lnTo>
                    <a:lnTo>
                      <a:pt x="258" y="0"/>
                    </a:lnTo>
                    <a:lnTo>
                      <a:pt x="258" y="0"/>
                    </a:lnTo>
                    <a:lnTo>
                      <a:pt x="232" y="1"/>
                    </a:lnTo>
                    <a:lnTo>
                      <a:pt x="206" y="5"/>
                    </a:lnTo>
                    <a:lnTo>
                      <a:pt x="181" y="12"/>
                    </a:lnTo>
                    <a:lnTo>
                      <a:pt x="158" y="20"/>
                    </a:lnTo>
                    <a:lnTo>
                      <a:pt x="136" y="31"/>
                    </a:lnTo>
                    <a:lnTo>
                      <a:pt x="114" y="44"/>
                    </a:lnTo>
                    <a:lnTo>
                      <a:pt x="95" y="59"/>
                    </a:lnTo>
                    <a:lnTo>
                      <a:pt x="75" y="75"/>
                    </a:lnTo>
                    <a:lnTo>
                      <a:pt x="59" y="95"/>
                    </a:lnTo>
                    <a:lnTo>
                      <a:pt x="44" y="114"/>
                    </a:lnTo>
                    <a:lnTo>
                      <a:pt x="31" y="136"/>
                    </a:lnTo>
                    <a:lnTo>
                      <a:pt x="21" y="158"/>
                    </a:lnTo>
                    <a:lnTo>
                      <a:pt x="12" y="181"/>
                    </a:lnTo>
                    <a:lnTo>
                      <a:pt x="5" y="206"/>
                    </a:lnTo>
                    <a:lnTo>
                      <a:pt x="1" y="232"/>
                    </a:lnTo>
                    <a:lnTo>
                      <a:pt x="0" y="258"/>
                    </a:lnTo>
                    <a:lnTo>
                      <a:pt x="0" y="258"/>
                    </a:lnTo>
                    <a:close/>
                    <a:moveTo>
                      <a:pt x="45" y="258"/>
                    </a:moveTo>
                    <a:lnTo>
                      <a:pt x="45" y="258"/>
                    </a:lnTo>
                    <a:lnTo>
                      <a:pt x="45" y="236"/>
                    </a:lnTo>
                    <a:lnTo>
                      <a:pt x="49" y="216"/>
                    </a:lnTo>
                    <a:lnTo>
                      <a:pt x="55" y="195"/>
                    </a:lnTo>
                    <a:lnTo>
                      <a:pt x="62" y="176"/>
                    </a:lnTo>
                    <a:lnTo>
                      <a:pt x="70" y="156"/>
                    </a:lnTo>
                    <a:lnTo>
                      <a:pt x="81" y="139"/>
                    </a:lnTo>
                    <a:lnTo>
                      <a:pt x="93" y="122"/>
                    </a:lnTo>
                    <a:lnTo>
                      <a:pt x="107" y="107"/>
                    </a:lnTo>
                    <a:lnTo>
                      <a:pt x="122" y="93"/>
                    </a:lnTo>
                    <a:lnTo>
                      <a:pt x="139" y="81"/>
                    </a:lnTo>
                    <a:lnTo>
                      <a:pt x="157" y="70"/>
                    </a:lnTo>
                    <a:lnTo>
                      <a:pt x="176" y="62"/>
                    </a:lnTo>
                    <a:lnTo>
                      <a:pt x="195" y="55"/>
                    </a:lnTo>
                    <a:lnTo>
                      <a:pt x="216" y="49"/>
                    </a:lnTo>
                    <a:lnTo>
                      <a:pt x="236" y="45"/>
                    </a:lnTo>
                    <a:lnTo>
                      <a:pt x="258" y="45"/>
                    </a:lnTo>
                    <a:lnTo>
                      <a:pt x="258" y="45"/>
                    </a:lnTo>
                    <a:lnTo>
                      <a:pt x="280" y="45"/>
                    </a:lnTo>
                    <a:lnTo>
                      <a:pt x="301" y="49"/>
                    </a:lnTo>
                    <a:lnTo>
                      <a:pt x="321" y="55"/>
                    </a:lnTo>
                    <a:lnTo>
                      <a:pt x="342" y="62"/>
                    </a:lnTo>
                    <a:lnTo>
                      <a:pt x="360" y="70"/>
                    </a:lnTo>
                    <a:lnTo>
                      <a:pt x="378" y="81"/>
                    </a:lnTo>
                    <a:lnTo>
                      <a:pt x="394" y="93"/>
                    </a:lnTo>
                    <a:lnTo>
                      <a:pt x="409" y="107"/>
                    </a:lnTo>
                    <a:lnTo>
                      <a:pt x="423" y="122"/>
                    </a:lnTo>
                    <a:lnTo>
                      <a:pt x="435" y="139"/>
                    </a:lnTo>
                    <a:lnTo>
                      <a:pt x="446" y="156"/>
                    </a:lnTo>
                    <a:lnTo>
                      <a:pt x="455" y="176"/>
                    </a:lnTo>
                    <a:lnTo>
                      <a:pt x="463" y="195"/>
                    </a:lnTo>
                    <a:lnTo>
                      <a:pt x="467" y="216"/>
                    </a:lnTo>
                    <a:lnTo>
                      <a:pt x="471" y="236"/>
                    </a:lnTo>
                    <a:lnTo>
                      <a:pt x="472" y="258"/>
                    </a:lnTo>
                    <a:lnTo>
                      <a:pt x="472" y="258"/>
                    </a:lnTo>
                    <a:lnTo>
                      <a:pt x="471" y="280"/>
                    </a:lnTo>
                    <a:lnTo>
                      <a:pt x="467" y="301"/>
                    </a:lnTo>
                    <a:lnTo>
                      <a:pt x="463" y="321"/>
                    </a:lnTo>
                    <a:lnTo>
                      <a:pt x="455" y="342"/>
                    </a:lnTo>
                    <a:lnTo>
                      <a:pt x="446" y="360"/>
                    </a:lnTo>
                    <a:lnTo>
                      <a:pt x="435" y="378"/>
                    </a:lnTo>
                    <a:lnTo>
                      <a:pt x="423" y="394"/>
                    </a:lnTo>
                    <a:lnTo>
                      <a:pt x="409" y="409"/>
                    </a:lnTo>
                    <a:lnTo>
                      <a:pt x="394" y="423"/>
                    </a:lnTo>
                    <a:lnTo>
                      <a:pt x="378" y="435"/>
                    </a:lnTo>
                    <a:lnTo>
                      <a:pt x="360" y="446"/>
                    </a:lnTo>
                    <a:lnTo>
                      <a:pt x="342" y="455"/>
                    </a:lnTo>
                    <a:lnTo>
                      <a:pt x="321" y="463"/>
                    </a:lnTo>
                    <a:lnTo>
                      <a:pt x="301" y="467"/>
                    </a:lnTo>
                    <a:lnTo>
                      <a:pt x="280" y="471"/>
                    </a:lnTo>
                    <a:lnTo>
                      <a:pt x="258" y="472"/>
                    </a:lnTo>
                    <a:lnTo>
                      <a:pt x="258" y="472"/>
                    </a:lnTo>
                    <a:lnTo>
                      <a:pt x="236" y="471"/>
                    </a:lnTo>
                    <a:lnTo>
                      <a:pt x="216" y="467"/>
                    </a:lnTo>
                    <a:lnTo>
                      <a:pt x="195" y="463"/>
                    </a:lnTo>
                    <a:lnTo>
                      <a:pt x="176" y="455"/>
                    </a:lnTo>
                    <a:lnTo>
                      <a:pt x="157" y="446"/>
                    </a:lnTo>
                    <a:lnTo>
                      <a:pt x="139" y="435"/>
                    </a:lnTo>
                    <a:lnTo>
                      <a:pt x="122" y="423"/>
                    </a:lnTo>
                    <a:lnTo>
                      <a:pt x="107" y="409"/>
                    </a:lnTo>
                    <a:lnTo>
                      <a:pt x="93" y="394"/>
                    </a:lnTo>
                    <a:lnTo>
                      <a:pt x="81" y="378"/>
                    </a:lnTo>
                    <a:lnTo>
                      <a:pt x="70" y="360"/>
                    </a:lnTo>
                    <a:lnTo>
                      <a:pt x="62" y="342"/>
                    </a:lnTo>
                    <a:lnTo>
                      <a:pt x="55" y="321"/>
                    </a:lnTo>
                    <a:lnTo>
                      <a:pt x="49" y="301"/>
                    </a:lnTo>
                    <a:lnTo>
                      <a:pt x="45" y="280"/>
                    </a:lnTo>
                    <a:lnTo>
                      <a:pt x="45" y="258"/>
                    </a:lnTo>
                    <a:lnTo>
                      <a:pt x="45" y="2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3" name="Freeform 536"/>
              <p:cNvSpPr>
                <a:spLocks/>
              </p:cNvSpPr>
              <p:nvPr/>
            </p:nvSpPr>
            <p:spPr bwMode="auto">
              <a:xfrm>
                <a:off x="-6418263" y="3760788"/>
                <a:ext cx="95250" cy="95250"/>
              </a:xfrm>
              <a:custGeom>
                <a:avLst/>
                <a:gdLst/>
                <a:ahLst/>
                <a:cxnLst>
                  <a:cxn ang="0">
                    <a:pos x="60" y="30"/>
                  </a:cxn>
                  <a:cxn ang="0">
                    <a:pos x="60" y="30"/>
                  </a:cxn>
                  <a:cxn ang="0">
                    <a:pos x="59" y="36"/>
                  </a:cxn>
                  <a:cxn ang="0">
                    <a:pos x="58" y="43"/>
                  </a:cxn>
                  <a:cxn ang="0">
                    <a:pos x="55" y="47"/>
                  </a:cxn>
                  <a:cxn ang="0">
                    <a:pos x="51" y="51"/>
                  </a:cxn>
                  <a:cxn ang="0">
                    <a:pos x="47" y="55"/>
                  </a:cxn>
                  <a:cxn ang="0">
                    <a:pos x="43" y="58"/>
                  </a:cxn>
                  <a:cxn ang="0">
                    <a:pos x="36" y="59"/>
                  </a:cxn>
                  <a:cxn ang="0">
                    <a:pos x="30" y="60"/>
                  </a:cxn>
                  <a:cxn ang="0">
                    <a:pos x="30" y="60"/>
                  </a:cxn>
                  <a:cxn ang="0">
                    <a:pos x="25" y="59"/>
                  </a:cxn>
                  <a:cxn ang="0">
                    <a:pos x="19" y="58"/>
                  </a:cxn>
                  <a:cxn ang="0">
                    <a:pos x="14" y="55"/>
                  </a:cxn>
                  <a:cxn ang="0">
                    <a:pos x="10" y="51"/>
                  </a:cxn>
                  <a:cxn ang="0">
                    <a:pos x="5" y="47"/>
                  </a:cxn>
                  <a:cxn ang="0">
                    <a:pos x="3" y="43"/>
                  </a:cxn>
                  <a:cxn ang="0">
                    <a:pos x="1" y="36"/>
                  </a:cxn>
                  <a:cxn ang="0">
                    <a:pos x="0" y="30"/>
                  </a:cxn>
                  <a:cxn ang="0">
                    <a:pos x="0" y="30"/>
                  </a:cxn>
                  <a:cxn ang="0">
                    <a:pos x="1" y="25"/>
                  </a:cxn>
                  <a:cxn ang="0">
                    <a:pos x="3" y="19"/>
                  </a:cxn>
                  <a:cxn ang="0">
                    <a:pos x="5" y="14"/>
                  </a:cxn>
                  <a:cxn ang="0">
                    <a:pos x="10" y="10"/>
                  </a:cxn>
                  <a:cxn ang="0">
                    <a:pos x="14" y="5"/>
                  </a:cxn>
                  <a:cxn ang="0">
                    <a:pos x="19" y="3"/>
                  </a:cxn>
                  <a:cxn ang="0">
                    <a:pos x="25" y="1"/>
                  </a:cxn>
                  <a:cxn ang="0">
                    <a:pos x="30" y="0"/>
                  </a:cxn>
                  <a:cxn ang="0">
                    <a:pos x="30" y="0"/>
                  </a:cxn>
                  <a:cxn ang="0">
                    <a:pos x="36" y="1"/>
                  </a:cxn>
                  <a:cxn ang="0">
                    <a:pos x="43" y="3"/>
                  </a:cxn>
                  <a:cxn ang="0">
                    <a:pos x="47" y="5"/>
                  </a:cxn>
                  <a:cxn ang="0">
                    <a:pos x="51" y="10"/>
                  </a:cxn>
                  <a:cxn ang="0">
                    <a:pos x="55" y="14"/>
                  </a:cxn>
                  <a:cxn ang="0">
                    <a:pos x="58" y="19"/>
                  </a:cxn>
                  <a:cxn ang="0">
                    <a:pos x="59" y="25"/>
                  </a:cxn>
                  <a:cxn ang="0">
                    <a:pos x="60" y="30"/>
                  </a:cxn>
                  <a:cxn ang="0">
                    <a:pos x="60" y="30"/>
                  </a:cxn>
                </a:cxnLst>
                <a:rect l="0" t="0" r="r" b="b"/>
                <a:pathLst>
                  <a:path w="60" h="60">
                    <a:moveTo>
                      <a:pt x="60" y="30"/>
                    </a:moveTo>
                    <a:lnTo>
                      <a:pt x="60" y="30"/>
                    </a:lnTo>
                    <a:lnTo>
                      <a:pt x="59" y="36"/>
                    </a:lnTo>
                    <a:lnTo>
                      <a:pt x="58" y="43"/>
                    </a:lnTo>
                    <a:lnTo>
                      <a:pt x="55" y="47"/>
                    </a:lnTo>
                    <a:lnTo>
                      <a:pt x="51" y="51"/>
                    </a:lnTo>
                    <a:lnTo>
                      <a:pt x="47" y="55"/>
                    </a:lnTo>
                    <a:lnTo>
                      <a:pt x="43" y="58"/>
                    </a:lnTo>
                    <a:lnTo>
                      <a:pt x="36" y="59"/>
                    </a:lnTo>
                    <a:lnTo>
                      <a:pt x="30" y="60"/>
                    </a:lnTo>
                    <a:lnTo>
                      <a:pt x="30" y="60"/>
                    </a:lnTo>
                    <a:lnTo>
                      <a:pt x="25" y="59"/>
                    </a:lnTo>
                    <a:lnTo>
                      <a:pt x="19" y="58"/>
                    </a:lnTo>
                    <a:lnTo>
                      <a:pt x="14" y="55"/>
                    </a:lnTo>
                    <a:lnTo>
                      <a:pt x="10" y="51"/>
                    </a:lnTo>
                    <a:lnTo>
                      <a:pt x="5" y="47"/>
                    </a:lnTo>
                    <a:lnTo>
                      <a:pt x="3" y="43"/>
                    </a:lnTo>
                    <a:lnTo>
                      <a:pt x="1" y="36"/>
                    </a:lnTo>
                    <a:lnTo>
                      <a:pt x="0" y="30"/>
                    </a:lnTo>
                    <a:lnTo>
                      <a:pt x="0" y="30"/>
                    </a:lnTo>
                    <a:lnTo>
                      <a:pt x="1" y="25"/>
                    </a:lnTo>
                    <a:lnTo>
                      <a:pt x="3" y="19"/>
                    </a:lnTo>
                    <a:lnTo>
                      <a:pt x="5" y="14"/>
                    </a:lnTo>
                    <a:lnTo>
                      <a:pt x="10" y="10"/>
                    </a:lnTo>
                    <a:lnTo>
                      <a:pt x="14" y="5"/>
                    </a:lnTo>
                    <a:lnTo>
                      <a:pt x="19" y="3"/>
                    </a:lnTo>
                    <a:lnTo>
                      <a:pt x="25" y="1"/>
                    </a:lnTo>
                    <a:lnTo>
                      <a:pt x="30" y="0"/>
                    </a:lnTo>
                    <a:lnTo>
                      <a:pt x="30" y="0"/>
                    </a:lnTo>
                    <a:lnTo>
                      <a:pt x="36" y="1"/>
                    </a:lnTo>
                    <a:lnTo>
                      <a:pt x="43" y="3"/>
                    </a:lnTo>
                    <a:lnTo>
                      <a:pt x="47" y="5"/>
                    </a:lnTo>
                    <a:lnTo>
                      <a:pt x="51" y="10"/>
                    </a:lnTo>
                    <a:lnTo>
                      <a:pt x="55" y="14"/>
                    </a:lnTo>
                    <a:lnTo>
                      <a:pt x="58" y="19"/>
                    </a:lnTo>
                    <a:lnTo>
                      <a:pt x="59" y="25"/>
                    </a:lnTo>
                    <a:lnTo>
                      <a:pt x="60" y="30"/>
                    </a:lnTo>
                    <a:lnTo>
                      <a:pt x="60" y="3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4" name="Freeform 537"/>
              <p:cNvSpPr>
                <a:spLocks/>
              </p:cNvSpPr>
              <p:nvPr/>
            </p:nvSpPr>
            <p:spPr bwMode="auto">
              <a:xfrm>
                <a:off x="-6383749" y="3784014"/>
                <a:ext cx="180975" cy="180975"/>
              </a:xfrm>
              <a:custGeom>
                <a:avLst/>
                <a:gdLst/>
                <a:ahLst/>
                <a:cxnLst>
                  <a:cxn ang="0">
                    <a:pos x="111" y="84"/>
                  </a:cxn>
                  <a:cxn ang="0">
                    <a:pos x="111" y="84"/>
                  </a:cxn>
                  <a:cxn ang="0">
                    <a:pos x="114" y="88"/>
                  </a:cxn>
                  <a:cxn ang="0">
                    <a:pos x="114" y="95"/>
                  </a:cxn>
                  <a:cxn ang="0">
                    <a:pos x="111" y="101"/>
                  </a:cxn>
                  <a:cxn ang="0">
                    <a:pos x="107" y="106"/>
                  </a:cxn>
                  <a:cxn ang="0">
                    <a:pos x="105" y="107"/>
                  </a:cxn>
                  <a:cxn ang="0">
                    <a:pos x="105" y="107"/>
                  </a:cxn>
                  <a:cxn ang="0">
                    <a:pos x="100" y="112"/>
                  </a:cxn>
                  <a:cxn ang="0">
                    <a:pos x="94" y="114"/>
                  </a:cxn>
                  <a:cxn ang="0">
                    <a:pos x="87" y="114"/>
                  </a:cxn>
                  <a:cxn ang="0">
                    <a:pos x="83" y="112"/>
                  </a:cxn>
                  <a:cxn ang="0">
                    <a:pos x="2" y="29"/>
                  </a:cxn>
                  <a:cxn ang="0">
                    <a:pos x="2" y="29"/>
                  </a:cxn>
                  <a:cxn ang="0">
                    <a:pos x="0" y="25"/>
                  </a:cxn>
                  <a:cxn ang="0">
                    <a:pos x="0" y="19"/>
                  </a:cxn>
                  <a:cxn ang="0">
                    <a:pos x="1" y="14"/>
                  </a:cxn>
                  <a:cxn ang="0">
                    <a:pos x="5" y="7"/>
                  </a:cxn>
                  <a:cxn ang="0">
                    <a:pos x="6" y="6"/>
                  </a:cxn>
                  <a:cxn ang="0">
                    <a:pos x="6" y="6"/>
                  </a:cxn>
                  <a:cxn ang="0">
                    <a:pos x="12" y="2"/>
                  </a:cxn>
                  <a:cxn ang="0">
                    <a:pos x="19" y="0"/>
                  </a:cxn>
                  <a:cxn ang="0">
                    <a:pos x="24" y="0"/>
                  </a:cxn>
                  <a:cxn ang="0">
                    <a:pos x="28" y="3"/>
                  </a:cxn>
                  <a:cxn ang="0">
                    <a:pos x="111" y="84"/>
                  </a:cxn>
                </a:cxnLst>
                <a:rect l="0" t="0" r="r" b="b"/>
                <a:pathLst>
                  <a:path w="114" h="114">
                    <a:moveTo>
                      <a:pt x="111" y="84"/>
                    </a:moveTo>
                    <a:lnTo>
                      <a:pt x="111" y="84"/>
                    </a:lnTo>
                    <a:lnTo>
                      <a:pt x="114" y="88"/>
                    </a:lnTo>
                    <a:lnTo>
                      <a:pt x="114" y="95"/>
                    </a:lnTo>
                    <a:lnTo>
                      <a:pt x="111" y="101"/>
                    </a:lnTo>
                    <a:lnTo>
                      <a:pt x="107" y="106"/>
                    </a:lnTo>
                    <a:lnTo>
                      <a:pt x="105" y="107"/>
                    </a:lnTo>
                    <a:lnTo>
                      <a:pt x="105" y="107"/>
                    </a:lnTo>
                    <a:lnTo>
                      <a:pt x="100" y="112"/>
                    </a:lnTo>
                    <a:lnTo>
                      <a:pt x="94" y="114"/>
                    </a:lnTo>
                    <a:lnTo>
                      <a:pt x="87" y="114"/>
                    </a:lnTo>
                    <a:lnTo>
                      <a:pt x="83" y="112"/>
                    </a:lnTo>
                    <a:lnTo>
                      <a:pt x="2" y="29"/>
                    </a:lnTo>
                    <a:lnTo>
                      <a:pt x="2" y="29"/>
                    </a:lnTo>
                    <a:lnTo>
                      <a:pt x="0" y="25"/>
                    </a:lnTo>
                    <a:lnTo>
                      <a:pt x="0" y="19"/>
                    </a:lnTo>
                    <a:lnTo>
                      <a:pt x="1" y="14"/>
                    </a:lnTo>
                    <a:lnTo>
                      <a:pt x="5" y="7"/>
                    </a:lnTo>
                    <a:lnTo>
                      <a:pt x="6" y="6"/>
                    </a:lnTo>
                    <a:lnTo>
                      <a:pt x="6" y="6"/>
                    </a:lnTo>
                    <a:lnTo>
                      <a:pt x="12" y="2"/>
                    </a:lnTo>
                    <a:lnTo>
                      <a:pt x="19" y="0"/>
                    </a:lnTo>
                    <a:lnTo>
                      <a:pt x="24" y="0"/>
                    </a:lnTo>
                    <a:lnTo>
                      <a:pt x="28" y="3"/>
                    </a:lnTo>
                    <a:lnTo>
                      <a:pt x="111" y="8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5" name="Freeform 538"/>
              <p:cNvSpPr>
                <a:spLocks/>
              </p:cNvSpPr>
              <p:nvPr/>
            </p:nvSpPr>
            <p:spPr bwMode="auto">
              <a:xfrm>
                <a:off x="-6372226" y="3590926"/>
                <a:ext cx="211138" cy="211138"/>
              </a:xfrm>
              <a:custGeom>
                <a:avLst/>
                <a:gdLst/>
                <a:ahLst/>
                <a:cxnLst>
                  <a:cxn ang="0">
                    <a:pos x="123" y="0"/>
                  </a:cxn>
                  <a:cxn ang="0">
                    <a:pos x="0" y="123"/>
                  </a:cxn>
                  <a:cxn ang="0">
                    <a:pos x="9" y="133"/>
                  </a:cxn>
                  <a:cxn ang="0">
                    <a:pos x="133" y="9"/>
                  </a:cxn>
                  <a:cxn ang="0">
                    <a:pos x="123" y="0"/>
                  </a:cxn>
                </a:cxnLst>
                <a:rect l="0" t="0" r="r" b="b"/>
                <a:pathLst>
                  <a:path w="133" h="133">
                    <a:moveTo>
                      <a:pt x="123" y="0"/>
                    </a:moveTo>
                    <a:lnTo>
                      <a:pt x="0" y="123"/>
                    </a:lnTo>
                    <a:lnTo>
                      <a:pt x="9" y="133"/>
                    </a:lnTo>
                    <a:lnTo>
                      <a:pt x="133" y="9"/>
                    </a:lnTo>
                    <a:lnTo>
                      <a:pt x="12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6" name="Rectangle 539"/>
              <p:cNvSpPr>
                <a:spLocks noChangeArrowheads="1"/>
              </p:cNvSpPr>
              <p:nvPr/>
            </p:nvSpPr>
            <p:spPr bwMode="auto">
              <a:xfrm>
                <a:off x="-6400801" y="4075113"/>
                <a:ext cx="60325" cy="952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7" name="Rectangle 540"/>
              <p:cNvSpPr>
                <a:spLocks noChangeArrowheads="1"/>
              </p:cNvSpPr>
              <p:nvPr/>
            </p:nvSpPr>
            <p:spPr bwMode="auto">
              <a:xfrm>
                <a:off x="-6400801" y="3446463"/>
                <a:ext cx="60325" cy="9683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8" name="Rectangle 541"/>
              <p:cNvSpPr>
                <a:spLocks noChangeArrowheads="1"/>
              </p:cNvSpPr>
              <p:nvPr/>
            </p:nvSpPr>
            <p:spPr bwMode="auto">
              <a:xfrm>
                <a:off x="-6732588" y="3778251"/>
                <a:ext cx="96838" cy="603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09" name="Rectangle 542"/>
              <p:cNvSpPr>
                <a:spLocks noChangeArrowheads="1"/>
              </p:cNvSpPr>
              <p:nvPr/>
            </p:nvSpPr>
            <p:spPr bwMode="auto">
              <a:xfrm>
                <a:off x="-6103938" y="3778251"/>
                <a:ext cx="95250" cy="6032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spTree>
  </p:cSld>
  <p:clrMapOvr>
    <a:masterClrMapping/>
  </p:clrMapOvr>
  <p:transition advClick="0" advTm="800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5" name="直接连接符 144"/>
          <p:cNvCxnSpPr/>
          <p:nvPr/>
        </p:nvCxnSpPr>
        <p:spPr bwMode="auto">
          <a:xfrm flipV="1">
            <a:off x="5181602" y="3003177"/>
            <a:ext cx="376517"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 name="标题 1"/>
          <p:cNvSpPr>
            <a:spLocks noGrp="1"/>
          </p:cNvSpPr>
          <p:nvPr>
            <p:ph type="title"/>
          </p:nvPr>
        </p:nvSpPr>
        <p:spPr/>
        <p:txBody>
          <a:bodyPr/>
          <a:lstStyle/>
          <a:p>
            <a:r>
              <a:rPr lang="zh-CN" altLang="en-US" dirty="0" smtClean="0">
                <a:latin typeface="Arial" pitchFamily="34" charset="0"/>
                <a:cs typeface="Arial" pitchFamily="34" charset="0"/>
              </a:rPr>
              <a:t>酒店客房</a:t>
            </a:r>
            <a:r>
              <a:rPr lang="en-US" altLang="zh-CN" dirty="0" smtClean="0">
                <a:latin typeface="Arial" pitchFamily="34" charset="0"/>
                <a:cs typeface="Arial" pitchFamily="34" charset="0"/>
              </a:rPr>
              <a:t>Wi-Fi</a:t>
            </a:r>
            <a:r>
              <a:rPr lang="zh-CN" altLang="en-US" dirty="0" smtClean="0">
                <a:latin typeface="Arial" pitchFamily="34" charset="0"/>
                <a:cs typeface="Arial" pitchFamily="34" charset="0"/>
              </a:rPr>
              <a:t>常见部署方案</a:t>
            </a:r>
            <a:endParaRPr lang="zh-CN" altLang="en-US" dirty="0">
              <a:latin typeface="Arial" pitchFamily="34" charset="0"/>
              <a:cs typeface="Arial" pitchFamily="34" charset="0"/>
            </a:endParaRPr>
          </a:p>
        </p:txBody>
      </p:sp>
      <p:sp>
        <p:nvSpPr>
          <p:cNvPr id="5" name="矩形 4"/>
          <p:cNvSpPr/>
          <p:nvPr/>
        </p:nvSpPr>
        <p:spPr bwMode="auto">
          <a:xfrm>
            <a:off x="1004047" y="1326785"/>
            <a:ext cx="2868706" cy="1228164"/>
          </a:xfrm>
          <a:prstGeom prst="rect">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7" name="直接连接符 6"/>
          <p:cNvCxnSpPr>
            <a:stCxn id="5" idx="0"/>
            <a:endCxn id="5" idx="2"/>
          </p:cNvCxnSpPr>
          <p:nvPr/>
        </p:nvCxnSpPr>
        <p:spPr bwMode="auto">
          <a:xfrm>
            <a:off x="2438400" y="132678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8" name="直接连接符 7"/>
          <p:cNvCxnSpPr/>
          <p:nvPr/>
        </p:nvCxnSpPr>
        <p:spPr bwMode="auto">
          <a:xfrm>
            <a:off x="1703295" y="132678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 name="直接连接符 8"/>
          <p:cNvCxnSpPr/>
          <p:nvPr/>
        </p:nvCxnSpPr>
        <p:spPr bwMode="auto">
          <a:xfrm>
            <a:off x="3155578" y="132678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0" name="矩形 9"/>
          <p:cNvSpPr/>
          <p:nvPr/>
        </p:nvSpPr>
        <p:spPr bwMode="auto">
          <a:xfrm>
            <a:off x="1004047" y="3245232"/>
            <a:ext cx="2868706" cy="1228164"/>
          </a:xfrm>
          <a:prstGeom prst="rect">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11" name="直接连接符 10"/>
          <p:cNvCxnSpPr>
            <a:stCxn id="10" idx="0"/>
            <a:endCxn id="10" idx="2"/>
          </p:cNvCxnSpPr>
          <p:nvPr/>
        </p:nvCxnSpPr>
        <p:spPr bwMode="auto">
          <a:xfrm>
            <a:off x="2438400" y="324523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 name="直接连接符 11"/>
          <p:cNvCxnSpPr/>
          <p:nvPr/>
        </p:nvCxnSpPr>
        <p:spPr bwMode="auto">
          <a:xfrm>
            <a:off x="1703295" y="324523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3" name="直接连接符 12"/>
          <p:cNvCxnSpPr/>
          <p:nvPr/>
        </p:nvCxnSpPr>
        <p:spPr bwMode="auto">
          <a:xfrm>
            <a:off x="3155578" y="324523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14" name="Picture 4" descr="http://enterprise.huawei.com/cn/ucmf/groups/entpublic/documents/enterprise_webasset/hw_197536.pn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286330" y="2729721"/>
            <a:ext cx="864096" cy="364541"/>
          </a:xfrm>
          <a:prstGeom prst="rect">
            <a:avLst/>
          </a:prstGeom>
          <a:noFill/>
        </p:spPr>
      </p:pic>
      <p:pic>
        <p:nvPicPr>
          <p:cNvPr id="16" name="Picture 4" descr="http://enterprise.huawei.com/cn/ucmf/groups/entpublic/documents/enterprise_webasset/hw_197536.pn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586210" y="2729721"/>
            <a:ext cx="864096" cy="364541"/>
          </a:xfrm>
          <a:prstGeom prst="rect">
            <a:avLst/>
          </a:prstGeom>
          <a:noFill/>
        </p:spPr>
      </p:pic>
      <p:cxnSp>
        <p:nvCxnSpPr>
          <p:cNvPr id="41" name="直接连接符 40"/>
          <p:cNvCxnSpPr/>
          <p:nvPr/>
        </p:nvCxnSpPr>
        <p:spPr bwMode="auto">
          <a:xfrm>
            <a:off x="1013010"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2" name="直接连接符 41"/>
          <p:cNvCxnSpPr/>
          <p:nvPr/>
        </p:nvCxnSpPr>
        <p:spPr bwMode="auto">
          <a:xfrm>
            <a:off x="1712257"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3" name="直接连接符 42"/>
          <p:cNvCxnSpPr/>
          <p:nvPr/>
        </p:nvCxnSpPr>
        <p:spPr bwMode="auto">
          <a:xfrm>
            <a:off x="2447363"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4" name="直接连接符 43"/>
          <p:cNvCxnSpPr/>
          <p:nvPr/>
        </p:nvCxnSpPr>
        <p:spPr bwMode="auto">
          <a:xfrm>
            <a:off x="3164556"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5" name="直接连接符 44"/>
          <p:cNvCxnSpPr/>
          <p:nvPr/>
        </p:nvCxnSpPr>
        <p:spPr bwMode="auto">
          <a:xfrm>
            <a:off x="1013010" y="324523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6" name="直接连接符 45"/>
          <p:cNvCxnSpPr/>
          <p:nvPr/>
        </p:nvCxnSpPr>
        <p:spPr bwMode="auto">
          <a:xfrm>
            <a:off x="1712257" y="324523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7" name="直接连接符 46"/>
          <p:cNvCxnSpPr/>
          <p:nvPr/>
        </p:nvCxnSpPr>
        <p:spPr bwMode="auto">
          <a:xfrm>
            <a:off x="2447363" y="324523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50" name="TextBox 49"/>
          <p:cNvSpPr txBox="1"/>
          <p:nvPr/>
        </p:nvSpPr>
        <p:spPr>
          <a:xfrm>
            <a:off x="2026035" y="950258"/>
            <a:ext cx="1030941" cy="369332"/>
          </a:xfrm>
          <a:prstGeom prst="rect">
            <a:avLst/>
          </a:prstGeom>
          <a:noFill/>
        </p:spPr>
        <p:txBody>
          <a:bodyPr wrap="square" rtlCol="0">
            <a:spAutoFit/>
          </a:bodyPr>
          <a:lstStyle/>
          <a:p>
            <a:r>
              <a:rPr lang="zh-CN" altLang="en-US" dirty="0" smtClean="0">
                <a:latin typeface="Arial" pitchFamily="34" charset="0"/>
                <a:ea typeface="微软雅黑" pitchFamily="34" charset="-122"/>
                <a:cs typeface="Arial" pitchFamily="34" charset="0"/>
              </a:rPr>
              <a:t>放装型</a:t>
            </a:r>
            <a:endParaRPr lang="zh-CN" altLang="en-US" dirty="0">
              <a:latin typeface="Arial" pitchFamily="34" charset="0"/>
              <a:ea typeface="微软雅黑" pitchFamily="34" charset="-122"/>
              <a:cs typeface="Arial" pitchFamily="34" charset="0"/>
            </a:endParaRPr>
          </a:p>
        </p:txBody>
      </p:sp>
      <p:cxnSp>
        <p:nvCxnSpPr>
          <p:cNvPr id="52" name="直接连接符 51"/>
          <p:cNvCxnSpPr/>
          <p:nvPr/>
        </p:nvCxnSpPr>
        <p:spPr bwMode="auto">
          <a:xfrm>
            <a:off x="6804218" y="3065931"/>
            <a:ext cx="744071"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53" name="直接连接符 52"/>
          <p:cNvCxnSpPr/>
          <p:nvPr/>
        </p:nvCxnSpPr>
        <p:spPr bwMode="auto">
          <a:xfrm>
            <a:off x="5629842" y="3065931"/>
            <a:ext cx="744071"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4" name="Picture 171"/>
          <p:cNvPicPr>
            <a:picLocks noChangeAspect="1" noChangeArrowheads="1"/>
          </p:cNvPicPr>
          <p:nvPr/>
        </p:nvPicPr>
        <p:blipFill>
          <a:blip r:embed="rId3" cstate="print">
            <a:clrChange>
              <a:clrFrom>
                <a:srgbClr val="FCFCFC"/>
              </a:clrFrom>
              <a:clrTo>
                <a:srgbClr val="FCFCFC">
                  <a:alpha val="0"/>
                </a:srgbClr>
              </a:clrTo>
            </a:clrChange>
          </a:blip>
          <a:srcRect/>
          <a:stretch>
            <a:fillRect/>
          </a:stretch>
        </p:blipFill>
        <p:spPr bwMode="auto">
          <a:xfrm rot="16200000">
            <a:off x="5507442" y="2895480"/>
            <a:ext cx="283764" cy="239154"/>
          </a:xfrm>
          <a:prstGeom prst="rect">
            <a:avLst/>
          </a:prstGeom>
          <a:noFill/>
          <a:ln w="9525">
            <a:noFill/>
            <a:miter lim="800000"/>
            <a:headEnd/>
            <a:tailEnd/>
          </a:ln>
        </p:spPr>
      </p:pic>
      <p:cxnSp>
        <p:nvCxnSpPr>
          <p:cNvPr id="55" name="直接连接符 54"/>
          <p:cNvCxnSpPr/>
          <p:nvPr/>
        </p:nvCxnSpPr>
        <p:spPr bwMode="auto">
          <a:xfrm flipV="1">
            <a:off x="5773277" y="2940425"/>
            <a:ext cx="528918"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56" name="直接连接符 55"/>
          <p:cNvCxnSpPr/>
          <p:nvPr/>
        </p:nvCxnSpPr>
        <p:spPr bwMode="auto">
          <a:xfrm flipH="1" flipV="1">
            <a:off x="6302194" y="2752171"/>
            <a:ext cx="0" cy="18000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7" name="Picture 12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149172" y="2627977"/>
            <a:ext cx="350248" cy="225792"/>
          </a:xfrm>
          <a:prstGeom prst="rect">
            <a:avLst/>
          </a:prstGeom>
          <a:noFill/>
          <a:ln w="9525">
            <a:noFill/>
            <a:miter lim="800000"/>
            <a:headEnd/>
            <a:tailEnd/>
          </a:ln>
        </p:spPr>
      </p:pic>
      <p:cxnSp>
        <p:nvCxnSpPr>
          <p:cNvPr id="58" name="直接连接符 57"/>
          <p:cNvCxnSpPr/>
          <p:nvPr/>
        </p:nvCxnSpPr>
        <p:spPr bwMode="auto">
          <a:xfrm flipV="1">
            <a:off x="6373912" y="3003178"/>
            <a:ext cx="396000"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59" name="直接连接符 58"/>
          <p:cNvCxnSpPr/>
          <p:nvPr/>
        </p:nvCxnSpPr>
        <p:spPr bwMode="auto">
          <a:xfrm flipH="1" flipV="1">
            <a:off x="6373910" y="3003187"/>
            <a:ext cx="0" cy="5400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0" name="Picture 171"/>
          <p:cNvPicPr>
            <a:picLocks noChangeAspect="1" noChangeArrowheads="1"/>
          </p:cNvPicPr>
          <p:nvPr/>
        </p:nvPicPr>
        <p:blipFill>
          <a:blip r:embed="rId3" cstate="print">
            <a:clrChange>
              <a:clrFrom>
                <a:srgbClr val="FCFCFC"/>
              </a:clrFrom>
              <a:clrTo>
                <a:srgbClr val="FCFCFC">
                  <a:alpha val="0"/>
                </a:srgbClr>
              </a:clrTo>
            </a:clrChange>
          </a:blip>
          <a:srcRect/>
          <a:stretch>
            <a:fillRect/>
          </a:stretch>
        </p:blipFill>
        <p:spPr bwMode="auto">
          <a:xfrm rot="16200000">
            <a:off x="6672854" y="2895480"/>
            <a:ext cx="283764" cy="239154"/>
          </a:xfrm>
          <a:prstGeom prst="rect">
            <a:avLst/>
          </a:prstGeom>
          <a:noFill/>
          <a:ln w="9525">
            <a:noFill/>
            <a:miter lim="800000"/>
            <a:headEnd/>
            <a:tailEnd/>
          </a:ln>
        </p:spPr>
      </p:pic>
      <p:cxnSp>
        <p:nvCxnSpPr>
          <p:cNvPr id="61" name="直接连接符 60"/>
          <p:cNvCxnSpPr/>
          <p:nvPr/>
        </p:nvCxnSpPr>
        <p:spPr bwMode="auto">
          <a:xfrm flipV="1">
            <a:off x="6947653" y="2940425"/>
            <a:ext cx="528918"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62" name="直接连接符 61"/>
          <p:cNvCxnSpPr/>
          <p:nvPr/>
        </p:nvCxnSpPr>
        <p:spPr bwMode="auto">
          <a:xfrm flipH="1" flipV="1">
            <a:off x="7476570" y="2752171"/>
            <a:ext cx="0" cy="18000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3" name="Picture 123"/>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323548" y="2627977"/>
            <a:ext cx="350248" cy="225792"/>
          </a:xfrm>
          <a:prstGeom prst="rect">
            <a:avLst/>
          </a:prstGeom>
          <a:noFill/>
          <a:ln w="9525">
            <a:noFill/>
            <a:miter lim="800000"/>
            <a:headEnd/>
            <a:tailEnd/>
          </a:ln>
        </p:spPr>
      </p:pic>
      <p:cxnSp>
        <p:nvCxnSpPr>
          <p:cNvPr id="64" name="直接连接符 63"/>
          <p:cNvCxnSpPr/>
          <p:nvPr/>
        </p:nvCxnSpPr>
        <p:spPr bwMode="auto">
          <a:xfrm flipV="1">
            <a:off x="7548288" y="3003178"/>
            <a:ext cx="396000"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65" name="直接连接符 64"/>
          <p:cNvCxnSpPr/>
          <p:nvPr/>
        </p:nvCxnSpPr>
        <p:spPr bwMode="auto">
          <a:xfrm flipH="1" flipV="1">
            <a:off x="7548286" y="3003187"/>
            <a:ext cx="0" cy="5400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6" name="Picture 171"/>
          <p:cNvPicPr>
            <a:picLocks noChangeAspect="1" noChangeArrowheads="1"/>
          </p:cNvPicPr>
          <p:nvPr/>
        </p:nvPicPr>
        <p:blipFill>
          <a:blip r:embed="rId3" cstate="print">
            <a:clrChange>
              <a:clrFrom>
                <a:srgbClr val="FCFCFC"/>
              </a:clrFrom>
              <a:clrTo>
                <a:srgbClr val="FCFCFC">
                  <a:alpha val="0"/>
                </a:srgbClr>
              </a:clrTo>
            </a:clrChange>
          </a:blip>
          <a:srcRect/>
          <a:stretch>
            <a:fillRect/>
          </a:stretch>
        </p:blipFill>
        <p:spPr bwMode="auto">
          <a:xfrm rot="16200000">
            <a:off x="7838266" y="2895480"/>
            <a:ext cx="283764" cy="239154"/>
          </a:xfrm>
          <a:prstGeom prst="rect">
            <a:avLst/>
          </a:prstGeom>
          <a:noFill/>
          <a:ln w="9525">
            <a:noFill/>
            <a:miter lim="800000"/>
            <a:headEnd/>
            <a:tailEnd/>
          </a:ln>
        </p:spPr>
      </p:pic>
      <p:sp>
        <p:nvSpPr>
          <p:cNvPr id="109" name="矩形 108"/>
          <p:cNvSpPr/>
          <p:nvPr/>
        </p:nvSpPr>
        <p:spPr bwMode="auto">
          <a:xfrm>
            <a:off x="5235383" y="1326785"/>
            <a:ext cx="2868706" cy="1228164"/>
          </a:xfrm>
          <a:prstGeom prst="rect">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110" name="直接连接符 109"/>
          <p:cNvCxnSpPr>
            <a:stCxn id="109" idx="0"/>
            <a:endCxn id="109" idx="2"/>
          </p:cNvCxnSpPr>
          <p:nvPr/>
        </p:nvCxnSpPr>
        <p:spPr bwMode="auto">
          <a:xfrm>
            <a:off x="6669736" y="132678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11" name="直接连接符 110"/>
          <p:cNvCxnSpPr/>
          <p:nvPr/>
        </p:nvCxnSpPr>
        <p:spPr bwMode="auto">
          <a:xfrm>
            <a:off x="5934631" y="132678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12" name="直接连接符 111"/>
          <p:cNvCxnSpPr/>
          <p:nvPr/>
        </p:nvCxnSpPr>
        <p:spPr bwMode="auto">
          <a:xfrm>
            <a:off x="7386914" y="132678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13" name="矩形 112"/>
          <p:cNvSpPr/>
          <p:nvPr/>
        </p:nvSpPr>
        <p:spPr bwMode="auto">
          <a:xfrm>
            <a:off x="5235383" y="3245232"/>
            <a:ext cx="2868706" cy="1228164"/>
          </a:xfrm>
          <a:prstGeom prst="rect">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114" name="直接连接符 113"/>
          <p:cNvCxnSpPr>
            <a:stCxn id="113" idx="0"/>
            <a:endCxn id="113" idx="2"/>
          </p:cNvCxnSpPr>
          <p:nvPr/>
        </p:nvCxnSpPr>
        <p:spPr bwMode="auto">
          <a:xfrm>
            <a:off x="6669736" y="324523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15" name="直接连接符 114"/>
          <p:cNvCxnSpPr/>
          <p:nvPr/>
        </p:nvCxnSpPr>
        <p:spPr bwMode="auto">
          <a:xfrm>
            <a:off x="5934631" y="324523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16" name="直接连接符 115"/>
          <p:cNvCxnSpPr/>
          <p:nvPr/>
        </p:nvCxnSpPr>
        <p:spPr bwMode="auto">
          <a:xfrm>
            <a:off x="7386914" y="324523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3" name="直接连接符 122"/>
          <p:cNvCxnSpPr/>
          <p:nvPr/>
        </p:nvCxnSpPr>
        <p:spPr bwMode="auto">
          <a:xfrm>
            <a:off x="5244346"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4" name="直接连接符 123"/>
          <p:cNvCxnSpPr/>
          <p:nvPr/>
        </p:nvCxnSpPr>
        <p:spPr bwMode="auto">
          <a:xfrm>
            <a:off x="5943593"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5" name="直接连接符 124"/>
          <p:cNvCxnSpPr/>
          <p:nvPr/>
        </p:nvCxnSpPr>
        <p:spPr bwMode="auto">
          <a:xfrm>
            <a:off x="6678699"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7" name="直接连接符 126"/>
          <p:cNvCxnSpPr/>
          <p:nvPr/>
        </p:nvCxnSpPr>
        <p:spPr bwMode="auto">
          <a:xfrm>
            <a:off x="5244346" y="324523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8" name="直接连接符 127"/>
          <p:cNvCxnSpPr/>
          <p:nvPr/>
        </p:nvCxnSpPr>
        <p:spPr bwMode="auto">
          <a:xfrm>
            <a:off x="5943593" y="324523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29" name="直接连接符 128"/>
          <p:cNvCxnSpPr/>
          <p:nvPr/>
        </p:nvCxnSpPr>
        <p:spPr bwMode="auto">
          <a:xfrm>
            <a:off x="6678699" y="324523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143" name="Picture 3" descr="D:\00.工作计划\V2R1C01封闭写作资料\WLAN AP新产品图片-PNG\WLAN AP新产品图片\AP6310SN rightside_perspective.png"/>
          <p:cNvPicPr>
            <a:picLocks noChangeAspect="1" noChangeArrowheads="1"/>
          </p:cNvPicPr>
          <p:nvPr/>
        </p:nvPicPr>
        <p:blipFill>
          <a:blip r:embed="rId5" cstate="print"/>
          <a:srcRect/>
          <a:stretch>
            <a:fillRect/>
          </a:stretch>
        </p:blipFill>
        <p:spPr bwMode="auto">
          <a:xfrm>
            <a:off x="4842427" y="2931460"/>
            <a:ext cx="545213" cy="193989"/>
          </a:xfrm>
          <a:prstGeom prst="rect">
            <a:avLst/>
          </a:prstGeom>
          <a:noFill/>
          <a:ln w="9525">
            <a:noFill/>
            <a:miter lim="800000"/>
            <a:headEnd/>
            <a:tailEnd/>
          </a:ln>
        </p:spPr>
      </p:pic>
      <p:grpSp>
        <p:nvGrpSpPr>
          <p:cNvPr id="154" name="组合 153"/>
          <p:cNvGrpSpPr>
            <a:grpSpLocks noChangeAspect="1"/>
          </p:cNvGrpSpPr>
          <p:nvPr/>
        </p:nvGrpSpPr>
        <p:grpSpPr>
          <a:xfrm rot="16200000" flipV="1">
            <a:off x="1510740" y="2620863"/>
            <a:ext cx="360000" cy="360000"/>
            <a:chOff x="607967" y="1051440"/>
            <a:chExt cx="1080000" cy="1080000"/>
          </a:xfrm>
        </p:grpSpPr>
        <p:sp>
          <p:nvSpPr>
            <p:cNvPr id="155" name="弧形 154"/>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56" name="弧形 155"/>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57" name="弧形 156"/>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158" name="组合 157"/>
          <p:cNvGrpSpPr>
            <a:grpSpLocks noChangeAspect="1"/>
          </p:cNvGrpSpPr>
          <p:nvPr/>
        </p:nvGrpSpPr>
        <p:grpSpPr>
          <a:xfrm rot="16200000" flipH="1">
            <a:off x="1510740" y="2862904"/>
            <a:ext cx="360000" cy="360000"/>
            <a:chOff x="607967" y="1051440"/>
            <a:chExt cx="1080000" cy="1080000"/>
          </a:xfrm>
        </p:grpSpPr>
        <p:sp>
          <p:nvSpPr>
            <p:cNvPr id="159" name="弧形 158"/>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60" name="弧形 159"/>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61" name="弧形 160"/>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162" name="组合 161"/>
          <p:cNvGrpSpPr>
            <a:grpSpLocks noChangeAspect="1"/>
          </p:cNvGrpSpPr>
          <p:nvPr/>
        </p:nvGrpSpPr>
        <p:grpSpPr>
          <a:xfrm rot="16200000" flipV="1">
            <a:off x="2882340" y="2620863"/>
            <a:ext cx="360000" cy="360000"/>
            <a:chOff x="607967" y="1051440"/>
            <a:chExt cx="1080000" cy="1080000"/>
          </a:xfrm>
        </p:grpSpPr>
        <p:sp>
          <p:nvSpPr>
            <p:cNvPr id="163" name="弧形 162"/>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64" name="弧形 163"/>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65" name="弧形 164"/>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166" name="组合 165"/>
          <p:cNvGrpSpPr>
            <a:grpSpLocks noChangeAspect="1"/>
          </p:cNvGrpSpPr>
          <p:nvPr/>
        </p:nvGrpSpPr>
        <p:grpSpPr>
          <a:xfrm rot="16200000" flipH="1">
            <a:off x="2882340" y="2862904"/>
            <a:ext cx="360000" cy="360000"/>
            <a:chOff x="607967" y="1051440"/>
            <a:chExt cx="1080000" cy="1080000"/>
          </a:xfrm>
        </p:grpSpPr>
        <p:sp>
          <p:nvSpPr>
            <p:cNvPr id="167" name="弧形 166"/>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68" name="弧形 167"/>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69" name="弧形 168"/>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sp>
        <p:nvSpPr>
          <p:cNvPr id="170" name="TextBox 169"/>
          <p:cNvSpPr txBox="1"/>
          <p:nvPr/>
        </p:nvSpPr>
        <p:spPr>
          <a:xfrm>
            <a:off x="6060148" y="950258"/>
            <a:ext cx="1425377" cy="369332"/>
          </a:xfrm>
          <a:prstGeom prst="rect">
            <a:avLst/>
          </a:prstGeom>
          <a:noFill/>
        </p:spPr>
        <p:txBody>
          <a:bodyPr wrap="square" rtlCol="0">
            <a:spAutoFit/>
          </a:bodyPr>
          <a:lstStyle/>
          <a:p>
            <a:r>
              <a:rPr lang="zh-CN" altLang="en-US" dirty="0" smtClean="0">
                <a:latin typeface="Arial" pitchFamily="34" charset="0"/>
                <a:ea typeface="微软雅黑" pitchFamily="34" charset="-122"/>
                <a:cs typeface="Arial" pitchFamily="34" charset="0"/>
              </a:rPr>
              <a:t>分布式天线</a:t>
            </a:r>
            <a:endParaRPr lang="zh-CN" altLang="en-US" dirty="0">
              <a:latin typeface="Arial" pitchFamily="34" charset="0"/>
              <a:ea typeface="微软雅黑" pitchFamily="34" charset="-122"/>
              <a:cs typeface="Arial" pitchFamily="34" charset="0"/>
            </a:endParaRPr>
          </a:p>
        </p:txBody>
      </p:sp>
      <p:sp>
        <p:nvSpPr>
          <p:cNvPr id="171" name="TextBox 170"/>
          <p:cNvSpPr txBox="1"/>
          <p:nvPr/>
        </p:nvSpPr>
        <p:spPr>
          <a:xfrm>
            <a:off x="1120587" y="1694330"/>
            <a:ext cx="528919"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客房</a:t>
            </a:r>
            <a:endParaRPr lang="zh-CN" altLang="en-US" sz="1100" dirty="0">
              <a:latin typeface="Arial" pitchFamily="34" charset="0"/>
              <a:ea typeface="微软雅黑" pitchFamily="34" charset="-122"/>
              <a:cs typeface="Arial" pitchFamily="34" charset="0"/>
            </a:endParaRPr>
          </a:p>
        </p:txBody>
      </p:sp>
      <p:sp>
        <p:nvSpPr>
          <p:cNvPr id="172" name="TextBox 171"/>
          <p:cNvSpPr txBox="1"/>
          <p:nvPr/>
        </p:nvSpPr>
        <p:spPr>
          <a:xfrm>
            <a:off x="2545975" y="3693459"/>
            <a:ext cx="528919"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客房</a:t>
            </a:r>
            <a:endParaRPr lang="zh-CN" altLang="en-US" sz="1100" dirty="0">
              <a:latin typeface="Arial" pitchFamily="34" charset="0"/>
              <a:ea typeface="微软雅黑" pitchFamily="34" charset="-122"/>
              <a:cs typeface="Arial" pitchFamily="34" charset="0"/>
            </a:endParaRPr>
          </a:p>
        </p:txBody>
      </p:sp>
      <p:sp>
        <p:nvSpPr>
          <p:cNvPr id="173" name="TextBox 172"/>
          <p:cNvSpPr txBox="1"/>
          <p:nvPr/>
        </p:nvSpPr>
        <p:spPr>
          <a:xfrm>
            <a:off x="5342965" y="1694330"/>
            <a:ext cx="528919"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客房</a:t>
            </a:r>
            <a:endParaRPr lang="zh-CN" altLang="en-US" sz="1100" dirty="0">
              <a:latin typeface="Arial" pitchFamily="34" charset="0"/>
              <a:ea typeface="微软雅黑" pitchFamily="34" charset="-122"/>
              <a:cs typeface="Arial" pitchFamily="34" charset="0"/>
            </a:endParaRPr>
          </a:p>
        </p:txBody>
      </p:sp>
      <p:sp>
        <p:nvSpPr>
          <p:cNvPr id="174" name="TextBox 173"/>
          <p:cNvSpPr txBox="1"/>
          <p:nvPr/>
        </p:nvSpPr>
        <p:spPr>
          <a:xfrm>
            <a:off x="6768353" y="3693459"/>
            <a:ext cx="528919"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客房</a:t>
            </a:r>
            <a:endParaRPr lang="zh-CN" altLang="en-US" sz="1100" dirty="0">
              <a:latin typeface="Arial" pitchFamily="34" charset="0"/>
              <a:ea typeface="微软雅黑" pitchFamily="34" charset="-122"/>
              <a:cs typeface="Arial" pitchFamily="34" charset="0"/>
            </a:endParaRPr>
          </a:p>
        </p:txBody>
      </p:sp>
      <p:cxnSp>
        <p:nvCxnSpPr>
          <p:cNvPr id="175" name="直接连接符 174"/>
          <p:cNvCxnSpPr/>
          <p:nvPr/>
        </p:nvCxnSpPr>
        <p:spPr bwMode="auto">
          <a:xfrm>
            <a:off x="3164556" y="3245232"/>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76" name="直接连接符 175"/>
          <p:cNvCxnSpPr/>
          <p:nvPr/>
        </p:nvCxnSpPr>
        <p:spPr bwMode="auto">
          <a:xfrm>
            <a:off x="7404861" y="2554949"/>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77" name="直接连接符 176"/>
          <p:cNvCxnSpPr/>
          <p:nvPr/>
        </p:nvCxnSpPr>
        <p:spPr bwMode="auto">
          <a:xfrm>
            <a:off x="7404861" y="3245232"/>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Tree>
  </p:cSld>
  <p:clrMapOvr>
    <a:masterClrMapping/>
  </p:clrMapOvr>
  <p:transition advClick="0" advTm="8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647"/>
          <p:cNvGrpSpPr>
            <a:grpSpLocks noChangeAspect="1"/>
          </p:cNvGrpSpPr>
          <p:nvPr/>
        </p:nvGrpSpPr>
        <p:grpSpPr>
          <a:xfrm>
            <a:off x="6737429" y="2137751"/>
            <a:ext cx="721206" cy="1206331"/>
            <a:chOff x="11514138" y="5227638"/>
            <a:chExt cx="354013" cy="592138"/>
          </a:xfrm>
          <a:solidFill>
            <a:schemeClr val="bg1">
              <a:lumMod val="50000"/>
            </a:schemeClr>
          </a:solidFill>
        </p:grpSpPr>
        <p:sp>
          <p:nvSpPr>
            <p:cNvPr id="35" name="Freeform 954"/>
            <p:cNvSpPr>
              <a:spLocks/>
            </p:cNvSpPr>
            <p:nvPr/>
          </p:nvSpPr>
          <p:spPr bwMode="auto">
            <a:xfrm>
              <a:off x="11514138" y="5227638"/>
              <a:ext cx="354013" cy="592138"/>
            </a:xfrm>
            <a:custGeom>
              <a:avLst/>
              <a:gdLst/>
              <a:ahLst/>
              <a:cxnLst>
                <a:cxn ang="0">
                  <a:pos x="196" y="326"/>
                </a:cxn>
                <a:cxn ang="0">
                  <a:pos x="196" y="334"/>
                </a:cxn>
                <a:cxn ang="0">
                  <a:pos x="184" y="345"/>
                </a:cxn>
                <a:cxn ang="0">
                  <a:pos x="47" y="347"/>
                </a:cxn>
                <a:cxn ang="0">
                  <a:pos x="39" y="345"/>
                </a:cxn>
                <a:cxn ang="0">
                  <a:pos x="29" y="334"/>
                </a:cxn>
                <a:cxn ang="0">
                  <a:pos x="27" y="47"/>
                </a:cxn>
                <a:cxn ang="0">
                  <a:pos x="29" y="39"/>
                </a:cxn>
                <a:cxn ang="0">
                  <a:pos x="39" y="29"/>
                </a:cxn>
                <a:cxn ang="0">
                  <a:pos x="176" y="27"/>
                </a:cxn>
                <a:cxn ang="0">
                  <a:pos x="184" y="29"/>
                </a:cxn>
                <a:cxn ang="0">
                  <a:pos x="196" y="39"/>
                </a:cxn>
                <a:cxn ang="0">
                  <a:pos x="196" y="326"/>
                </a:cxn>
                <a:cxn ang="0">
                  <a:pos x="223" y="326"/>
                </a:cxn>
                <a:cxn ang="0">
                  <a:pos x="223" y="47"/>
                </a:cxn>
                <a:cxn ang="0">
                  <a:pos x="218" y="29"/>
                </a:cxn>
                <a:cxn ang="0">
                  <a:pos x="208" y="14"/>
                </a:cxn>
                <a:cxn ang="0">
                  <a:pos x="194" y="4"/>
                </a:cxn>
                <a:cxn ang="0">
                  <a:pos x="176" y="0"/>
                </a:cxn>
                <a:cxn ang="0">
                  <a:pos x="47" y="0"/>
                </a:cxn>
                <a:cxn ang="0">
                  <a:pos x="29" y="4"/>
                </a:cxn>
                <a:cxn ang="0">
                  <a:pos x="15" y="14"/>
                </a:cxn>
                <a:cxn ang="0">
                  <a:pos x="4" y="29"/>
                </a:cxn>
                <a:cxn ang="0">
                  <a:pos x="0" y="47"/>
                </a:cxn>
                <a:cxn ang="0">
                  <a:pos x="0" y="326"/>
                </a:cxn>
                <a:cxn ang="0">
                  <a:pos x="4" y="345"/>
                </a:cxn>
                <a:cxn ang="0">
                  <a:pos x="15" y="359"/>
                </a:cxn>
                <a:cxn ang="0">
                  <a:pos x="29" y="369"/>
                </a:cxn>
                <a:cxn ang="0">
                  <a:pos x="47" y="373"/>
                </a:cxn>
                <a:cxn ang="0">
                  <a:pos x="176" y="373"/>
                </a:cxn>
                <a:cxn ang="0">
                  <a:pos x="194" y="369"/>
                </a:cxn>
                <a:cxn ang="0">
                  <a:pos x="208" y="359"/>
                </a:cxn>
                <a:cxn ang="0">
                  <a:pos x="218" y="345"/>
                </a:cxn>
                <a:cxn ang="0">
                  <a:pos x="223" y="326"/>
                </a:cxn>
              </a:cxnLst>
              <a:rect l="0" t="0" r="r" b="b"/>
              <a:pathLst>
                <a:path w="223" h="373">
                  <a:moveTo>
                    <a:pt x="210" y="326"/>
                  </a:moveTo>
                  <a:lnTo>
                    <a:pt x="196" y="326"/>
                  </a:lnTo>
                  <a:lnTo>
                    <a:pt x="196" y="326"/>
                  </a:lnTo>
                  <a:lnTo>
                    <a:pt x="196" y="334"/>
                  </a:lnTo>
                  <a:lnTo>
                    <a:pt x="190" y="340"/>
                  </a:lnTo>
                  <a:lnTo>
                    <a:pt x="184" y="345"/>
                  </a:lnTo>
                  <a:lnTo>
                    <a:pt x="176" y="347"/>
                  </a:lnTo>
                  <a:lnTo>
                    <a:pt x="47" y="347"/>
                  </a:lnTo>
                  <a:lnTo>
                    <a:pt x="47" y="347"/>
                  </a:lnTo>
                  <a:lnTo>
                    <a:pt x="39" y="345"/>
                  </a:lnTo>
                  <a:lnTo>
                    <a:pt x="33" y="340"/>
                  </a:lnTo>
                  <a:lnTo>
                    <a:pt x="29" y="334"/>
                  </a:lnTo>
                  <a:lnTo>
                    <a:pt x="27" y="326"/>
                  </a:lnTo>
                  <a:lnTo>
                    <a:pt x="27" y="47"/>
                  </a:lnTo>
                  <a:lnTo>
                    <a:pt x="27" y="47"/>
                  </a:lnTo>
                  <a:lnTo>
                    <a:pt x="29" y="39"/>
                  </a:lnTo>
                  <a:lnTo>
                    <a:pt x="33" y="33"/>
                  </a:lnTo>
                  <a:lnTo>
                    <a:pt x="39" y="29"/>
                  </a:lnTo>
                  <a:lnTo>
                    <a:pt x="47" y="27"/>
                  </a:lnTo>
                  <a:lnTo>
                    <a:pt x="176" y="27"/>
                  </a:lnTo>
                  <a:lnTo>
                    <a:pt x="176" y="27"/>
                  </a:lnTo>
                  <a:lnTo>
                    <a:pt x="184" y="29"/>
                  </a:lnTo>
                  <a:lnTo>
                    <a:pt x="190" y="33"/>
                  </a:lnTo>
                  <a:lnTo>
                    <a:pt x="196" y="39"/>
                  </a:lnTo>
                  <a:lnTo>
                    <a:pt x="196" y="47"/>
                  </a:lnTo>
                  <a:lnTo>
                    <a:pt x="196" y="326"/>
                  </a:lnTo>
                  <a:lnTo>
                    <a:pt x="210" y="326"/>
                  </a:lnTo>
                  <a:lnTo>
                    <a:pt x="223" y="326"/>
                  </a:lnTo>
                  <a:lnTo>
                    <a:pt x="223" y="47"/>
                  </a:lnTo>
                  <a:lnTo>
                    <a:pt x="223" y="47"/>
                  </a:lnTo>
                  <a:lnTo>
                    <a:pt x="223" y="39"/>
                  </a:lnTo>
                  <a:lnTo>
                    <a:pt x="218" y="29"/>
                  </a:lnTo>
                  <a:lnTo>
                    <a:pt x="214" y="20"/>
                  </a:lnTo>
                  <a:lnTo>
                    <a:pt x="208" y="14"/>
                  </a:lnTo>
                  <a:lnTo>
                    <a:pt x="202" y="8"/>
                  </a:lnTo>
                  <a:lnTo>
                    <a:pt x="194" y="4"/>
                  </a:lnTo>
                  <a:lnTo>
                    <a:pt x="186" y="2"/>
                  </a:lnTo>
                  <a:lnTo>
                    <a:pt x="176" y="0"/>
                  </a:lnTo>
                  <a:lnTo>
                    <a:pt x="47" y="0"/>
                  </a:lnTo>
                  <a:lnTo>
                    <a:pt x="47" y="0"/>
                  </a:lnTo>
                  <a:lnTo>
                    <a:pt x="39" y="2"/>
                  </a:lnTo>
                  <a:lnTo>
                    <a:pt x="29" y="4"/>
                  </a:lnTo>
                  <a:lnTo>
                    <a:pt x="23" y="8"/>
                  </a:lnTo>
                  <a:lnTo>
                    <a:pt x="15" y="14"/>
                  </a:lnTo>
                  <a:lnTo>
                    <a:pt x="8" y="20"/>
                  </a:lnTo>
                  <a:lnTo>
                    <a:pt x="4" y="29"/>
                  </a:lnTo>
                  <a:lnTo>
                    <a:pt x="2" y="39"/>
                  </a:lnTo>
                  <a:lnTo>
                    <a:pt x="0" y="47"/>
                  </a:lnTo>
                  <a:lnTo>
                    <a:pt x="0" y="326"/>
                  </a:lnTo>
                  <a:lnTo>
                    <a:pt x="0" y="326"/>
                  </a:lnTo>
                  <a:lnTo>
                    <a:pt x="2" y="334"/>
                  </a:lnTo>
                  <a:lnTo>
                    <a:pt x="4" y="345"/>
                  </a:lnTo>
                  <a:lnTo>
                    <a:pt x="8" y="353"/>
                  </a:lnTo>
                  <a:lnTo>
                    <a:pt x="15" y="359"/>
                  </a:lnTo>
                  <a:lnTo>
                    <a:pt x="23" y="365"/>
                  </a:lnTo>
                  <a:lnTo>
                    <a:pt x="29" y="369"/>
                  </a:lnTo>
                  <a:lnTo>
                    <a:pt x="39" y="371"/>
                  </a:lnTo>
                  <a:lnTo>
                    <a:pt x="47" y="373"/>
                  </a:lnTo>
                  <a:lnTo>
                    <a:pt x="176" y="373"/>
                  </a:lnTo>
                  <a:lnTo>
                    <a:pt x="176" y="373"/>
                  </a:lnTo>
                  <a:lnTo>
                    <a:pt x="186" y="371"/>
                  </a:lnTo>
                  <a:lnTo>
                    <a:pt x="194" y="369"/>
                  </a:lnTo>
                  <a:lnTo>
                    <a:pt x="202" y="365"/>
                  </a:lnTo>
                  <a:lnTo>
                    <a:pt x="208" y="359"/>
                  </a:lnTo>
                  <a:lnTo>
                    <a:pt x="214" y="353"/>
                  </a:lnTo>
                  <a:lnTo>
                    <a:pt x="218" y="345"/>
                  </a:lnTo>
                  <a:lnTo>
                    <a:pt x="223" y="334"/>
                  </a:lnTo>
                  <a:lnTo>
                    <a:pt x="223" y="326"/>
                  </a:lnTo>
                  <a:lnTo>
                    <a:pt x="210" y="3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6" name="Rectangle 955"/>
            <p:cNvSpPr>
              <a:spLocks noChangeArrowheads="1"/>
            </p:cNvSpPr>
            <p:nvPr/>
          </p:nvSpPr>
          <p:spPr bwMode="auto">
            <a:xfrm>
              <a:off x="11582400" y="5354638"/>
              <a:ext cx="220663" cy="325438"/>
            </a:xfrm>
            <a:prstGeom prst="rect">
              <a:avLst/>
            </a:prstGeom>
            <a:solidFill>
              <a:schemeClr val="bg1">
                <a:lumMod val="85000"/>
              </a:scheme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7" name="Freeform 956"/>
            <p:cNvSpPr>
              <a:spLocks/>
            </p:cNvSpPr>
            <p:nvPr/>
          </p:nvSpPr>
          <p:spPr bwMode="auto">
            <a:xfrm>
              <a:off x="11660188" y="5302251"/>
              <a:ext cx="65088" cy="15875"/>
            </a:xfrm>
            <a:custGeom>
              <a:avLst/>
              <a:gdLst/>
              <a:ahLst/>
              <a:cxnLst>
                <a:cxn ang="0">
                  <a:pos x="0" y="6"/>
                </a:cxn>
                <a:cxn ang="0">
                  <a:pos x="0" y="6"/>
                </a:cxn>
                <a:cxn ang="0">
                  <a:pos x="0" y="2"/>
                </a:cxn>
                <a:cxn ang="0">
                  <a:pos x="4" y="0"/>
                </a:cxn>
                <a:cxn ang="0">
                  <a:pos x="35" y="0"/>
                </a:cxn>
                <a:cxn ang="0">
                  <a:pos x="35" y="0"/>
                </a:cxn>
                <a:cxn ang="0">
                  <a:pos x="39" y="2"/>
                </a:cxn>
                <a:cxn ang="0">
                  <a:pos x="41" y="6"/>
                </a:cxn>
                <a:cxn ang="0">
                  <a:pos x="41" y="6"/>
                </a:cxn>
                <a:cxn ang="0">
                  <a:pos x="39" y="8"/>
                </a:cxn>
                <a:cxn ang="0">
                  <a:pos x="35" y="10"/>
                </a:cxn>
                <a:cxn ang="0">
                  <a:pos x="4" y="10"/>
                </a:cxn>
                <a:cxn ang="0">
                  <a:pos x="4" y="10"/>
                </a:cxn>
                <a:cxn ang="0">
                  <a:pos x="0" y="8"/>
                </a:cxn>
                <a:cxn ang="0">
                  <a:pos x="0" y="6"/>
                </a:cxn>
                <a:cxn ang="0">
                  <a:pos x="0" y="6"/>
                </a:cxn>
              </a:cxnLst>
              <a:rect l="0" t="0" r="r" b="b"/>
              <a:pathLst>
                <a:path w="41" h="10">
                  <a:moveTo>
                    <a:pt x="0" y="6"/>
                  </a:moveTo>
                  <a:lnTo>
                    <a:pt x="0" y="6"/>
                  </a:lnTo>
                  <a:lnTo>
                    <a:pt x="0" y="2"/>
                  </a:lnTo>
                  <a:lnTo>
                    <a:pt x="4" y="0"/>
                  </a:lnTo>
                  <a:lnTo>
                    <a:pt x="35" y="0"/>
                  </a:lnTo>
                  <a:lnTo>
                    <a:pt x="35" y="0"/>
                  </a:lnTo>
                  <a:lnTo>
                    <a:pt x="39" y="2"/>
                  </a:lnTo>
                  <a:lnTo>
                    <a:pt x="41" y="6"/>
                  </a:lnTo>
                  <a:lnTo>
                    <a:pt x="41" y="6"/>
                  </a:lnTo>
                  <a:lnTo>
                    <a:pt x="39" y="8"/>
                  </a:lnTo>
                  <a:lnTo>
                    <a:pt x="35" y="10"/>
                  </a:lnTo>
                  <a:lnTo>
                    <a:pt x="4" y="10"/>
                  </a:lnTo>
                  <a:lnTo>
                    <a:pt x="4" y="10"/>
                  </a:lnTo>
                  <a:lnTo>
                    <a:pt x="0" y="8"/>
                  </a:lnTo>
                  <a:lnTo>
                    <a:pt x="0" y="6"/>
                  </a:lnTo>
                  <a:lnTo>
                    <a:pt x="0" y="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8" name="Freeform 957"/>
            <p:cNvSpPr>
              <a:spLocks/>
            </p:cNvSpPr>
            <p:nvPr/>
          </p:nvSpPr>
          <p:spPr bwMode="auto">
            <a:xfrm>
              <a:off x="11631613" y="5710238"/>
              <a:ext cx="31750" cy="31750"/>
            </a:xfrm>
            <a:custGeom>
              <a:avLst/>
              <a:gdLst/>
              <a:ahLst/>
              <a:cxnLst>
                <a:cxn ang="0">
                  <a:pos x="0" y="10"/>
                </a:cxn>
                <a:cxn ang="0">
                  <a:pos x="0" y="10"/>
                </a:cxn>
                <a:cxn ang="0">
                  <a:pos x="0" y="6"/>
                </a:cxn>
                <a:cxn ang="0">
                  <a:pos x="2" y="2"/>
                </a:cxn>
                <a:cxn ang="0">
                  <a:pos x="6" y="0"/>
                </a:cxn>
                <a:cxn ang="0">
                  <a:pos x="10" y="0"/>
                </a:cxn>
                <a:cxn ang="0">
                  <a:pos x="10" y="0"/>
                </a:cxn>
                <a:cxn ang="0">
                  <a:pos x="14" y="0"/>
                </a:cxn>
                <a:cxn ang="0">
                  <a:pos x="16" y="2"/>
                </a:cxn>
                <a:cxn ang="0">
                  <a:pos x="18" y="6"/>
                </a:cxn>
                <a:cxn ang="0">
                  <a:pos x="20" y="10"/>
                </a:cxn>
                <a:cxn ang="0">
                  <a:pos x="20" y="10"/>
                </a:cxn>
                <a:cxn ang="0">
                  <a:pos x="18" y="14"/>
                </a:cxn>
                <a:cxn ang="0">
                  <a:pos x="16" y="16"/>
                </a:cxn>
                <a:cxn ang="0">
                  <a:pos x="14" y="20"/>
                </a:cxn>
                <a:cxn ang="0">
                  <a:pos x="10" y="20"/>
                </a:cxn>
                <a:cxn ang="0">
                  <a:pos x="10" y="20"/>
                </a:cxn>
                <a:cxn ang="0">
                  <a:pos x="6" y="20"/>
                </a:cxn>
                <a:cxn ang="0">
                  <a:pos x="2" y="16"/>
                </a:cxn>
                <a:cxn ang="0">
                  <a:pos x="0" y="14"/>
                </a:cxn>
                <a:cxn ang="0">
                  <a:pos x="0" y="10"/>
                </a:cxn>
                <a:cxn ang="0">
                  <a:pos x="0" y="10"/>
                </a:cxn>
              </a:cxnLst>
              <a:rect l="0" t="0" r="r" b="b"/>
              <a:pathLst>
                <a:path w="20" h="20">
                  <a:moveTo>
                    <a:pt x="0" y="10"/>
                  </a:moveTo>
                  <a:lnTo>
                    <a:pt x="0" y="10"/>
                  </a:lnTo>
                  <a:lnTo>
                    <a:pt x="0" y="6"/>
                  </a:lnTo>
                  <a:lnTo>
                    <a:pt x="2" y="2"/>
                  </a:lnTo>
                  <a:lnTo>
                    <a:pt x="6" y="0"/>
                  </a:lnTo>
                  <a:lnTo>
                    <a:pt x="10" y="0"/>
                  </a:lnTo>
                  <a:lnTo>
                    <a:pt x="10" y="0"/>
                  </a:lnTo>
                  <a:lnTo>
                    <a:pt x="14" y="0"/>
                  </a:lnTo>
                  <a:lnTo>
                    <a:pt x="16" y="2"/>
                  </a:lnTo>
                  <a:lnTo>
                    <a:pt x="18" y="6"/>
                  </a:lnTo>
                  <a:lnTo>
                    <a:pt x="20" y="10"/>
                  </a:lnTo>
                  <a:lnTo>
                    <a:pt x="20" y="10"/>
                  </a:lnTo>
                  <a:lnTo>
                    <a:pt x="18" y="14"/>
                  </a:lnTo>
                  <a:lnTo>
                    <a:pt x="16" y="16"/>
                  </a:lnTo>
                  <a:lnTo>
                    <a:pt x="14"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9" name="Freeform 958"/>
            <p:cNvSpPr>
              <a:spLocks/>
            </p:cNvSpPr>
            <p:nvPr/>
          </p:nvSpPr>
          <p:spPr bwMode="auto">
            <a:xfrm>
              <a:off x="11676063" y="5710238"/>
              <a:ext cx="33338" cy="31750"/>
            </a:xfrm>
            <a:custGeom>
              <a:avLst/>
              <a:gdLst/>
              <a:ahLst/>
              <a:cxnLst>
                <a:cxn ang="0">
                  <a:pos x="0" y="10"/>
                </a:cxn>
                <a:cxn ang="0">
                  <a:pos x="0" y="10"/>
                </a:cxn>
                <a:cxn ang="0">
                  <a:pos x="0" y="6"/>
                </a:cxn>
                <a:cxn ang="0">
                  <a:pos x="2" y="2"/>
                </a:cxn>
                <a:cxn ang="0">
                  <a:pos x="6" y="0"/>
                </a:cxn>
                <a:cxn ang="0">
                  <a:pos x="10" y="0"/>
                </a:cxn>
                <a:cxn ang="0">
                  <a:pos x="10" y="0"/>
                </a:cxn>
                <a:cxn ang="0">
                  <a:pos x="15" y="0"/>
                </a:cxn>
                <a:cxn ang="0">
                  <a:pos x="17" y="2"/>
                </a:cxn>
                <a:cxn ang="0">
                  <a:pos x="19" y="6"/>
                </a:cxn>
                <a:cxn ang="0">
                  <a:pos x="21" y="10"/>
                </a:cxn>
                <a:cxn ang="0">
                  <a:pos x="21" y="10"/>
                </a:cxn>
                <a:cxn ang="0">
                  <a:pos x="19" y="14"/>
                </a:cxn>
                <a:cxn ang="0">
                  <a:pos x="17" y="16"/>
                </a:cxn>
                <a:cxn ang="0">
                  <a:pos x="15" y="20"/>
                </a:cxn>
                <a:cxn ang="0">
                  <a:pos x="10" y="20"/>
                </a:cxn>
                <a:cxn ang="0">
                  <a:pos x="10" y="20"/>
                </a:cxn>
                <a:cxn ang="0">
                  <a:pos x="6" y="20"/>
                </a:cxn>
                <a:cxn ang="0">
                  <a:pos x="2" y="16"/>
                </a:cxn>
                <a:cxn ang="0">
                  <a:pos x="0" y="14"/>
                </a:cxn>
                <a:cxn ang="0">
                  <a:pos x="0" y="10"/>
                </a:cxn>
                <a:cxn ang="0">
                  <a:pos x="0" y="10"/>
                </a:cxn>
              </a:cxnLst>
              <a:rect l="0" t="0" r="r" b="b"/>
              <a:pathLst>
                <a:path w="21" h="20">
                  <a:moveTo>
                    <a:pt x="0" y="10"/>
                  </a:moveTo>
                  <a:lnTo>
                    <a:pt x="0" y="10"/>
                  </a:lnTo>
                  <a:lnTo>
                    <a:pt x="0" y="6"/>
                  </a:lnTo>
                  <a:lnTo>
                    <a:pt x="2" y="2"/>
                  </a:lnTo>
                  <a:lnTo>
                    <a:pt x="6" y="0"/>
                  </a:lnTo>
                  <a:lnTo>
                    <a:pt x="10" y="0"/>
                  </a:lnTo>
                  <a:lnTo>
                    <a:pt x="10" y="0"/>
                  </a:lnTo>
                  <a:lnTo>
                    <a:pt x="15" y="0"/>
                  </a:lnTo>
                  <a:lnTo>
                    <a:pt x="17" y="2"/>
                  </a:lnTo>
                  <a:lnTo>
                    <a:pt x="19" y="6"/>
                  </a:lnTo>
                  <a:lnTo>
                    <a:pt x="21" y="10"/>
                  </a:lnTo>
                  <a:lnTo>
                    <a:pt x="21" y="10"/>
                  </a:lnTo>
                  <a:lnTo>
                    <a:pt x="19" y="14"/>
                  </a:lnTo>
                  <a:lnTo>
                    <a:pt x="17" y="16"/>
                  </a:lnTo>
                  <a:lnTo>
                    <a:pt x="15"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40" name="Freeform 959"/>
            <p:cNvSpPr>
              <a:spLocks/>
            </p:cNvSpPr>
            <p:nvPr/>
          </p:nvSpPr>
          <p:spPr bwMode="auto">
            <a:xfrm>
              <a:off x="11722100" y="5710238"/>
              <a:ext cx="31750" cy="31750"/>
            </a:xfrm>
            <a:custGeom>
              <a:avLst/>
              <a:gdLst/>
              <a:ahLst/>
              <a:cxnLst>
                <a:cxn ang="0">
                  <a:pos x="0" y="10"/>
                </a:cxn>
                <a:cxn ang="0">
                  <a:pos x="0" y="10"/>
                </a:cxn>
                <a:cxn ang="0">
                  <a:pos x="0" y="6"/>
                </a:cxn>
                <a:cxn ang="0">
                  <a:pos x="2" y="2"/>
                </a:cxn>
                <a:cxn ang="0">
                  <a:pos x="6" y="0"/>
                </a:cxn>
                <a:cxn ang="0">
                  <a:pos x="10" y="0"/>
                </a:cxn>
                <a:cxn ang="0">
                  <a:pos x="10" y="0"/>
                </a:cxn>
                <a:cxn ang="0">
                  <a:pos x="14" y="0"/>
                </a:cxn>
                <a:cxn ang="0">
                  <a:pos x="16" y="2"/>
                </a:cxn>
                <a:cxn ang="0">
                  <a:pos x="18" y="6"/>
                </a:cxn>
                <a:cxn ang="0">
                  <a:pos x="20" y="10"/>
                </a:cxn>
                <a:cxn ang="0">
                  <a:pos x="20" y="10"/>
                </a:cxn>
                <a:cxn ang="0">
                  <a:pos x="18" y="14"/>
                </a:cxn>
                <a:cxn ang="0">
                  <a:pos x="16" y="16"/>
                </a:cxn>
                <a:cxn ang="0">
                  <a:pos x="14" y="20"/>
                </a:cxn>
                <a:cxn ang="0">
                  <a:pos x="10" y="20"/>
                </a:cxn>
                <a:cxn ang="0">
                  <a:pos x="10" y="20"/>
                </a:cxn>
                <a:cxn ang="0">
                  <a:pos x="6" y="20"/>
                </a:cxn>
                <a:cxn ang="0">
                  <a:pos x="2" y="16"/>
                </a:cxn>
                <a:cxn ang="0">
                  <a:pos x="0" y="14"/>
                </a:cxn>
                <a:cxn ang="0">
                  <a:pos x="0" y="10"/>
                </a:cxn>
                <a:cxn ang="0">
                  <a:pos x="0" y="10"/>
                </a:cxn>
              </a:cxnLst>
              <a:rect l="0" t="0" r="r" b="b"/>
              <a:pathLst>
                <a:path w="20" h="20">
                  <a:moveTo>
                    <a:pt x="0" y="10"/>
                  </a:moveTo>
                  <a:lnTo>
                    <a:pt x="0" y="10"/>
                  </a:lnTo>
                  <a:lnTo>
                    <a:pt x="0" y="6"/>
                  </a:lnTo>
                  <a:lnTo>
                    <a:pt x="2" y="2"/>
                  </a:lnTo>
                  <a:lnTo>
                    <a:pt x="6" y="0"/>
                  </a:lnTo>
                  <a:lnTo>
                    <a:pt x="10" y="0"/>
                  </a:lnTo>
                  <a:lnTo>
                    <a:pt x="10" y="0"/>
                  </a:lnTo>
                  <a:lnTo>
                    <a:pt x="14" y="0"/>
                  </a:lnTo>
                  <a:lnTo>
                    <a:pt x="16" y="2"/>
                  </a:lnTo>
                  <a:lnTo>
                    <a:pt x="18" y="6"/>
                  </a:lnTo>
                  <a:lnTo>
                    <a:pt x="20" y="10"/>
                  </a:lnTo>
                  <a:lnTo>
                    <a:pt x="20" y="10"/>
                  </a:lnTo>
                  <a:lnTo>
                    <a:pt x="18" y="14"/>
                  </a:lnTo>
                  <a:lnTo>
                    <a:pt x="16" y="16"/>
                  </a:lnTo>
                  <a:lnTo>
                    <a:pt x="14"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grpSp>
      <p:grpSp>
        <p:nvGrpSpPr>
          <p:cNvPr id="27" name="组合 647"/>
          <p:cNvGrpSpPr>
            <a:grpSpLocks noChangeAspect="1"/>
          </p:cNvGrpSpPr>
          <p:nvPr/>
        </p:nvGrpSpPr>
        <p:grpSpPr>
          <a:xfrm>
            <a:off x="5437547" y="2137751"/>
            <a:ext cx="721206" cy="1206331"/>
            <a:chOff x="11514138" y="5227638"/>
            <a:chExt cx="354013" cy="592138"/>
          </a:xfrm>
          <a:solidFill>
            <a:schemeClr val="bg1">
              <a:lumMod val="50000"/>
            </a:schemeClr>
          </a:solidFill>
        </p:grpSpPr>
        <p:sp>
          <p:nvSpPr>
            <p:cNvPr id="28" name="Freeform 954"/>
            <p:cNvSpPr>
              <a:spLocks/>
            </p:cNvSpPr>
            <p:nvPr/>
          </p:nvSpPr>
          <p:spPr bwMode="auto">
            <a:xfrm>
              <a:off x="11514138" y="5227638"/>
              <a:ext cx="354013" cy="592138"/>
            </a:xfrm>
            <a:custGeom>
              <a:avLst/>
              <a:gdLst/>
              <a:ahLst/>
              <a:cxnLst>
                <a:cxn ang="0">
                  <a:pos x="196" y="326"/>
                </a:cxn>
                <a:cxn ang="0">
                  <a:pos x="196" y="334"/>
                </a:cxn>
                <a:cxn ang="0">
                  <a:pos x="184" y="345"/>
                </a:cxn>
                <a:cxn ang="0">
                  <a:pos x="47" y="347"/>
                </a:cxn>
                <a:cxn ang="0">
                  <a:pos x="39" y="345"/>
                </a:cxn>
                <a:cxn ang="0">
                  <a:pos x="29" y="334"/>
                </a:cxn>
                <a:cxn ang="0">
                  <a:pos x="27" y="47"/>
                </a:cxn>
                <a:cxn ang="0">
                  <a:pos x="29" y="39"/>
                </a:cxn>
                <a:cxn ang="0">
                  <a:pos x="39" y="29"/>
                </a:cxn>
                <a:cxn ang="0">
                  <a:pos x="176" y="27"/>
                </a:cxn>
                <a:cxn ang="0">
                  <a:pos x="184" y="29"/>
                </a:cxn>
                <a:cxn ang="0">
                  <a:pos x="196" y="39"/>
                </a:cxn>
                <a:cxn ang="0">
                  <a:pos x="196" y="326"/>
                </a:cxn>
                <a:cxn ang="0">
                  <a:pos x="223" y="326"/>
                </a:cxn>
                <a:cxn ang="0">
                  <a:pos x="223" y="47"/>
                </a:cxn>
                <a:cxn ang="0">
                  <a:pos x="218" y="29"/>
                </a:cxn>
                <a:cxn ang="0">
                  <a:pos x="208" y="14"/>
                </a:cxn>
                <a:cxn ang="0">
                  <a:pos x="194" y="4"/>
                </a:cxn>
                <a:cxn ang="0">
                  <a:pos x="176" y="0"/>
                </a:cxn>
                <a:cxn ang="0">
                  <a:pos x="47" y="0"/>
                </a:cxn>
                <a:cxn ang="0">
                  <a:pos x="29" y="4"/>
                </a:cxn>
                <a:cxn ang="0">
                  <a:pos x="15" y="14"/>
                </a:cxn>
                <a:cxn ang="0">
                  <a:pos x="4" y="29"/>
                </a:cxn>
                <a:cxn ang="0">
                  <a:pos x="0" y="47"/>
                </a:cxn>
                <a:cxn ang="0">
                  <a:pos x="0" y="326"/>
                </a:cxn>
                <a:cxn ang="0">
                  <a:pos x="4" y="345"/>
                </a:cxn>
                <a:cxn ang="0">
                  <a:pos x="15" y="359"/>
                </a:cxn>
                <a:cxn ang="0">
                  <a:pos x="29" y="369"/>
                </a:cxn>
                <a:cxn ang="0">
                  <a:pos x="47" y="373"/>
                </a:cxn>
                <a:cxn ang="0">
                  <a:pos x="176" y="373"/>
                </a:cxn>
                <a:cxn ang="0">
                  <a:pos x="194" y="369"/>
                </a:cxn>
                <a:cxn ang="0">
                  <a:pos x="208" y="359"/>
                </a:cxn>
                <a:cxn ang="0">
                  <a:pos x="218" y="345"/>
                </a:cxn>
                <a:cxn ang="0">
                  <a:pos x="223" y="326"/>
                </a:cxn>
              </a:cxnLst>
              <a:rect l="0" t="0" r="r" b="b"/>
              <a:pathLst>
                <a:path w="223" h="373">
                  <a:moveTo>
                    <a:pt x="210" y="326"/>
                  </a:moveTo>
                  <a:lnTo>
                    <a:pt x="196" y="326"/>
                  </a:lnTo>
                  <a:lnTo>
                    <a:pt x="196" y="326"/>
                  </a:lnTo>
                  <a:lnTo>
                    <a:pt x="196" y="334"/>
                  </a:lnTo>
                  <a:lnTo>
                    <a:pt x="190" y="340"/>
                  </a:lnTo>
                  <a:lnTo>
                    <a:pt x="184" y="345"/>
                  </a:lnTo>
                  <a:lnTo>
                    <a:pt x="176" y="347"/>
                  </a:lnTo>
                  <a:lnTo>
                    <a:pt x="47" y="347"/>
                  </a:lnTo>
                  <a:lnTo>
                    <a:pt x="47" y="347"/>
                  </a:lnTo>
                  <a:lnTo>
                    <a:pt x="39" y="345"/>
                  </a:lnTo>
                  <a:lnTo>
                    <a:pt x="33" y="340"/>
                  </a:lnTo>
                  <a:lnTo>
                    <a:pt x="29" y="334"/>
                  </a:lnTo>
                  <a:lnTo>
                    <a:pt x="27" y="326"/>
                  </a:lnTo>
                  <a:lnTo>
                    <a:pt x="27" y="47"/>
                  </a:lnTo>
                  <a:lnTo>
                    <a:pt x="27" y="47"/>
                  </a:lnTo>
                  <a:lnTo>
                    <a:pt x="29" y="39"/>
                  </a:lnTo>
                  <a:lnTo>
                    <a:pt x="33" y="33"/>
                  </a:lnTo>
                  <a:lnTo>
                    <a:pt x="39" y="29"/>
                  </a:lnTo>
                  <a:lnTo>
                    <a:pt x="47" y="27"/>
                  </a:lnTo>
                  <a:lnTo>
                    <a:pt x="176" y="27"/>
                  </a:lnTo>
                  <a:lnTo>
                    <a:pt x="176" y="27"/>
                  </a:lnTo>
                  <a:lnTo>
                    <a:pt x="184" y="29"/>
                  </a:lnTo>
                  <a:lnTo>
                    <a:pt x="190" y="33"/>
                  </a:lnTo>
                  <a:lnTo>
                    <a:pt x="196" y="39"/>
                  </a:lnTo>
                  <a:lnTo>
                    <a:pt x="196" y="47"/>
                  </a:lnTo>
                  <a:lnTo>
                    <a:pt x="196" y="326"/>
                  </a:lnTo>
                  <a:lnTo>
                    <a:pt x="210" y="326"/>
                  </a:lnTo>
                  <a:lnTo>
                    <a:pt x="223" y="326"/>
                  </a:lnTo>
                  <a:lnTo>
                    <a:pt x="223" y="47"/>
                  </a:lnTo>
                  <a:lnTo>
                    <a:pt x="223" y="47"/>
                  </a:lnTo>
                  <a:lnTo>
                    <a:pt x="223" y="39"/>
                  </a:lnTo>
                  <a:lnTo>
                    <a:pt x="218" y="29"/>
                  </a:lnTo>
                  <a:lnTo>
                    <a:pt x="214" y="20"/>
                  </a:lnTo>
                  <a:lnTo>
                    <a:pt x="208" y="14"/>
                  </a:lnTo>
                  <a:lnTo>
                    <a:pt x="202" y="8"/>
                  </a:lnTo>
                  <a:lnTo>
                    <a:pt x="194" y="4"/>
                  </a:lnTo>
                  <a:lnTo>
                    <a:pt x="186" y="2"/>
                  </a:lnTo>
                  <a:lnTo>
                    <a:pt x="176" y="0"/>
                  </a:lnTo>
                  <a:lnTo>
                    <a:pt x="47" y="0"/>
                  </a:lnTo>
                  <a:lnTo>
                    <a:pt x="47" y="0"/>
                  </a:lnTo>
                  <a:lnTo>
                    <a:pt x="39" y="2"/>
                  </a:lnTo>
                  <a:lnTo>
                    <a:pt x="29" y="4"/>
                  </a:lnTo>
                  <a:lnTo>
                    <a:pt x="23" y="8"/>
                  </a:lnTo>
                  <a:lnTo>
                    <a:pt x="15" y="14"/>
                  </a:lnTo>
                  <a:lnTo>
                    <a:pt x="8" y="20"/>
                  </a:lnTo>
                  <a:lnTo>
                    <a:pt x="4" y="29"/>
                  </a:lnTo>
                  <a:lnTo>
                    <a:pt x="2" y="39"/>
                  </a:lnTo>
                  <a:lnTo>
                    <a:pt x="0" y="47"/>
                  </a:lnTo>
                  <a:lnTo>
                    <a:pt x="0" y="326"/>
                  </a:lnTo>
                  <a:lnTo>
                    <a:pt x="0" y="326"/>
                  </a:lnTo>
                  <a:lnTo>
                    <a:pt x="2" y="334"/>
                  </a:lnTo>
                  <a:lnTo>
                    <a:pt x="4" y="345"/>
                  </a:lnTo>
                  <a:lnTo>
                    <a:pt x="8" y="353"/>
                  </a:lnTo>
                  <a:lnTo>
                    <a:pt x="15" y="359"/>
                  </a:lnTo>
                  <a:lnTo>
                    <a:pt x="23" y="365"/>
                  </a:lnTo>
                  <a:lnTo>
                    <a:pt x="29" y="369"/>
                  </a:lnTo>
                  <a:lnTo>
                    <a:pt x="39" y="371"/>
                  </a:lnTo>
                  <a:lnTo>
                    <a:pt x="47" y="373"/>
                  </a:lnTo>
                  <a:lnTo>
                    <a:pt x="176" y="373"/>
                  </a:lnTo>
                  <a:lnTo>
                    <a:pt x="176" y="373"/>
                  </a:lnTo>
                  <a:lnTo>
                    <a:pt x="186" y="371"/>
                  </a:lnTo>
                  <a:lnTo>
                    <a:pt x="194" y="369"/>
                  </a:lnTo>
                  <a:lnTo>
                    <a:pt x="202" y="365"/>
                  </a:lnTo>
                  <a:lnTo>
                    <a:pt x="208" y="359"/>
                  </a:lnTo>
                  <a:lnTo>
                    <a:pt x="214" y="353"/>
                  </a:lnTo>
                  <a:lnTo>
                    <a:pt x="218" y="345"/>
                  </a:lnTo>
                  <a:lnTo>
                    <a:pt x="223" y="334"/>
                  </a:lnTo>
                  <a:lnTo>
                    <a:pt x="223" y="326"/>
                  </a:lnTo>
                  <a:lnTo>
                    <a:pt x="210" y="3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29" name="Rectangle 955"/>
            <p:cNvSpPr>
              <a:spLocks noChangeArrowheads="1"/>
            </p:cNvSpPr>
            <p:nvPr/>
          </p:nvSpPr>
          <p:spPr bwMode="auto">
            <a:xfrm>
              <a:off x="11582400" y="5354638"/>
              <a:ext cx="220663" cy="325438"/>
            </a:xfrm>
            <a:prstGeom prst="rect">
              <a:avLst/>
            </a:prstGeom>
            <a:solidFill>
              <a:schemeClr val="bg1">
                <a:lumMod val="85000"/>
              </a:schemeClr>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0" name="Freeform 956"/>
            <p:cNvSpPr>
              <a:spLocks/>
            </p:cNvSpPr>
            <p:nvPr/>
          </p:nvSpPr>
          <p:spPr bwMode="auto">
            <a:xfrm>
              <a:off x="11660188" y="5302251"/>
              <a:ext cx="65088" cy="15875"/>
            </a:xfrm>
            <a:custGeom>
              <a:avLst/>
              <a:gdLst/>
              <a:ahLst/>
              <a:cxnLst>
                <a:cxn ang="0">
                  <a:pos x="0" y="6"/>
                </a:cxn>
                <a:cxn ang="0">
                  <a:pos x="0" y="6"/>
                </a:cxn>
                <a:cxn ang="0">
                  <a:pos x="0" y="2"/>
                </a:cxn>
                <a:cxn ang="0">
                  <a:pos x="4" y="0"/>
                </a:cxn>
                <a:cxn ang="0">
                  <a:pos x="35" y="0"/>
                </a:cxn>
                <a:cxn ang="0">
                  <a:pos x="35" y="0"/>
                </a:cxn>
                <a:cxn ang="0">
                  <a:pos x="39" y="2"/>
                </a:cxn>
                <a:cxn ang="0">
                  <a:pos x="41" y="6"/>
                </a:cxn>
                <a:cxn ang="0">
                  <a:pos x="41" y="6"/>
                </a:cxn>
                <a:cxn ang="0">
                  <a:pos x="39" y="8"/>
                </a:cxn>
                <a:cxn ang="0">
                  <a:pos x="35" y="10"/>
                </a:cxn>
                <a:cxn ang="0">
                  <a:pos x="4" y="10"/>
                </a:cxn>
                <a:cxn ang="0">
                  <a:pos x="4" y="10"/>
                </a:cxn>
                <a:cxn ang="0">
                  <a:pos x="0" y="8"/>
                </a:cxn>
                <a:cxn ang="0">
                  <a:pos x="0" y="6"/>
                </a:cxn>
                <a:cxn ang="0">
                  <a:pos x="0" y="6"/>
                </a:cxn>
              </a:cxnLst>
              <a:rect l="0" t="0" r="r" b="b"/>
              <a:pathLst>
                <a:path w="41" h="10">
                  <a:moveTo>
                    <a:pt x="0" y="6"/>
                  </a:moveTo>
                  <a:lnTo>
                    <a:pt x="0" y="6"/>
                  </a:lnTo>
                  <a:lnTo>
                    <a:pt x="0" y="2"/>
                  </a:lnTo>
                  <a:lnTo>
                    <a:pt x="4" y="0"/>
                  </a:lnTo>
                  <a:lnTo>
                    <a:pt x="35" y="0"/>
                  </a:lnTo>
                  <a:lnTo>
                    <a:pt x="35" y="0"/>
                  </a:lnTo>
                  <a:lnTo>
                    <a:pt x="39" y="2"/>
                  </a:lnTo>
                  <a:lnTo>
                    <a:pt x="41" y="6"/>
                  </a:lnTo>
                  <a:lnTo>
                    <a:pt x="41" y="6"/>
                  </a:lnTo>
                  <a:lnTo>
                    <a:pt x="39" y="8"/>
                  </a:lnTo>
                  <a:lnTo>
                    <a:pt x="35" y="10"/>
                  </a:lnTo>
                  <a:lnTo>
                    <a:pt x="4" y="10"/>
                  </a:lnTo>
                  <a:lnTo>
                    <a:pt x="4" y="10"/>
                  </a:lnTo>
                  <a:lnTo>
                    <a:pt x="0" y="8"/>
                  </a:lnTo>
                  <a:lnTo>
                    <a:pt x="0" y="6"/>
                  </a:lnTo>
                  <a:lnTo>
                    <a:pt x="0" y="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1" name="Freeform 957"/>
            <p:cNvSpPr>
              <a:spLocks/>
            </p:cNvSpPr>
            <p:nvPr/>
          </p:nvSpPr>
          <p:spPr bwMode="auto">
            <a:xfrm>
              <a:off x="11631613" y="5710238"/>
              <a:ext cx="31750" cy="31750"/>
            </a:xfrm>
            <a:custGeom>
              <a:avLst/>
              <a:gdLst/>
              <a:ahLst/>
              <a:cxnLst>
                <a:cxn ang="0">
                  <a:pos x="0" y="10"/>
                </a:cxn>
                <a:cxn ang="0">
                  <a:pos x="0" y="10"/>
                </a:cxn>
                <a:cxn ang="0">
                  <a:pos x="0" y="6"/>
                </a:cxn>
                <a:cxn ang="0">
                  <a:pos x="2" y="2"/>
                </a:cxn>
                <a:cxn ang="0">
                  <a:pos x="6" y="0"/>
                </a:cxn>
                <a:cxn ang="0">
                  <a:pos x="10" y="0"/>
                </a:cxn>
                <a:cxn ang="0">
                  <a:pos x="10" y="0"/>
                </a:cxn>
                <a:cxn ang="0">
                  <a:pos x="14" y="0"/>
                </a:cxn>
                <a:cxn ang="0">
                  <a:pos x="16" y="2"/>
                </a:cxn>
                <a:cxn ang="0">
                  <a:pos x="18" y="6"/>
                </a:cxn>
                <a:cxn ang="0">
                  <a:pos x="20" y="10"/>
                </a:cxn>
                <a:cxn ang="0">
                  <a:pos x="20" y="10"/>
                </a:cxn>
                <a:cxn ang="0">
                  <a:pos x="18" y="14"/>
                </a:cxn>
                <a:cxn ang="0">
                  <a:pos x="16" y="16"/>
                </a:cxn>
                <a:cxn ang="0">
                  <a:pos x="14" y="20"/>
                </a:cxn>
                <a:cxn ang="0">
                  <a:pos x="10" y="20"/>
                </a:cxn>
                <a:cxn ang="0">
                  <a:pos x="10" y="20"/>
                </a:cxn>
                <a:cxn ang="0">
                  <a:pos x="6" y="20"/>
                </a:cxn>
                <a:cxn ang="0">
                  <a:pos x="2" y="16"/>
                </a:cxn>
                <a:cxn ang="0">
                  <a:pos x="0" y="14"/>
                </a:cxn>
                <a:cxn ang="0">
                  <a:pos x="0" y="10"/>
                </a:cxn>
                <a:cxn ang="0">
                  <a:pos x="0" y="10"/>
                </a:cxn>
              </a:cxnLst>
              <a:rect l="0" t="0" r="r" b="b"/>
              <a:pathLst>
                <a:path w="20" h="20">
                  <a:moveTo>
                    <a:pt x="0" y="10"/>
                  </a:moveTo>
                  <a:lnTo>
                    <a:pt x="0" y="10"/>
                  </a:lnTo>
                  <a:lnTo>
                    <a:pt x="0" y="6"/>
                  </a:lnTo>
                  <a:lnTo>
                    <a:pt x="2" y="2"/>
                  </a:lnTo>
                  <a:lnTo>
                    <a:pt x="6" y="0"/>
                  </a:lnTo>
                  <a:lnTo>
                    <a:pt x="10" y="0"/>
                  </a:lnTo>
                  <a:lnTo>
                    <a:pt x="10" y="0"/>
                  </a:lnTo>
                  <a:lnTo>
                    <a:pt x="14" y="0"/>
                  </a:lnTo>
                  <a:lnTo>
                    <a:pt x="16" y="2"/>
                  </a:lnTo>
                  <a:lnTo>
                    <a:pt x="18" y="6"/>
                  </a:lnTo>
                  <a:lnTo>
                    <a:pt x="20" y="10"/>
                  </a:lnTo>
                  <a:lnTo>
                    <a:pt x="20" y="10"/>
                  </a:lnTo>
                  <a:lnTo>
                    <a:pt x="18" y="14"/>
                  </a:lnTo>
                  <a:lnTo>
                    <a:pt x="16" y="16"/>
                  </a:lnTo>
                  <a:lnTo>
                    <a:pt x="14"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2" name="Freeform 958"/>
            <p:cNvSpPr>
              <a:spLocks/>
            </p:cNvSpPr>
            <p:nvPr/>
          </p:nvSpPr>
          <p:spPr bwMode="auto">
            <a:xfrm>
              <a:off x="11676063" y="5710238"/>
              <a:ext cx="33338" cy="31750"/>
            </a:xfrm>
            <a:custGeom>
              <a:avLst/>
              <a:gdLst/>
              <a:ahLst/>
              <a:cxnLst>
                <a:cxn ang="0">
                  <a:pos x="0" y="10"/>
                </a:cxn>
                <a:cxn ang="0">
                  <a:pos x="0" y="10"/>
                </a:cxn>
                <a:cxn ang="0">
                  <a:pos x="0" y="6"/>
                </a:cxn>
                <a:cxn ang="0">
                  <a:pos x="2" y="2"/>
                </a:cxn>
                <a:cxn ang="0">
                  <a:pos x="6" y="0"/>
                </a:cxn>
                <a:cxn ang="0">
                  <a:pos x="10" y="0"/>
                </a:cxn>
                <a:cxn ang="0">
                  <a:pos x="10" y="0"/>
                </a:cxn>
                <a:cxn ang="0">
                  <a:pos x="15" y="0"/>
                </a:cxn>
                <a:cxn ang="0">
                  <a:pos x="17" y="2"/>
                </a:cxn>
                <a:cxn ang="0">
                  <a:pos x="19" y="6"/>
                </a:cxn>
                <a:cxn ang="0">
                  <a:pos x="21" y="10"/>
                </a:cxn>
                <a:cxn ang="0">
                  <a:pos x="21" y="10"/>
                </a:cxn>
                <a:cxn ang="0">
                  <a:pos x="19" y="14"/>
                </a:cxn>
                <a:cxn ang="0">
                  <a:pos x="17" y="16"/>
                </a:cxn>
                <a:cxn ang="0">
                  <a:pos x="15" y="20"/>
                </a:cxn>
                <a:cxn ang="0">
                  <a:pos x="10" y="20"/>
                </a:cxn>
                <a:cxn ang="0">
                  <a:pos x="10" y="20"/>
                </a:cxn>
                <a:cxn ang="0">
                  <a:pos x="6" y="20"/>
                </a:cxn>
                <a:cxn ang="0">
                  <a:pos x="2" y="16"/>
                </a:cxn>
                <a:cxn ang="0">
                  <a:pos x="0" y="14"/>
                </a:cxn>
                <a:cxn ang="0">
                  <a:pos x="0" y="10"/>
                </a:cxn>
                <a:cxn ang="0">
                  <a:pos x="0" y="10"/>
                </a:cxn>
              </a:cxnLst>
              <a:rect l="0" t="0" r="r" b="b"/>
              <a:pathLst>
                <a:path w="21" h="20">
                  <a:moveTo>
                    <a:pt x="0" y="10"/>
                  </a:moveTo>
                  <a:lnTo>
                    <a:pt x="0" y="10"/>
                  </a:lnTo>
                  <a:lnTo>
                    <a:pt x="0" y="6"/>
                  </a:lnTo>
                  <a:lnTo>
                    <a:pt x="2" y="2"/>
                  </a:lnTo>
                  <a:lnTo>
                    <a:pt x="6" y="0"/>
                  </a:lnTo>
                  <a:lnTo>
                    <a:pt x="10" y="0"/>
                  </a:lnTo>
                  <a:lnTo>
                    <a:pt x="10" y="0"/>
                  </a:lnTo>
                  <a:lnTo>
                    <a:pt x="15" y="0"/>
                  </a:lnTo>
                  <a:lnTo>
                    <a:pt x="17" y="2"/>
                  </a:lnTo>
                  <a:lnTo>
                    <a:pt x="19" y="6"/>
                  </a:lnTo>
                  <a:lnTo>
                    <a:pt x="21" y="10"/>
                  </a:lnTo>
                  <a:lnTo>
                    <a:pt x="21" y="10"/>
                  </a:lnTo>
                  <a:lnTo>
                    <a:pt x="19" y="14"/>
                  </a:lnTo>
                  <a:lnTo>
                    <a:pt x="17" y="16"/>
                  </a:lnTo>
                  <a:lnTo>
                    <a:pt x="15"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sp>
          <p:nvSpPr>
            <p:cNvPr id="33" name="Freeform 959"/>
            <p:cNvSpPr>
              <a:spLocks/>
            </p:cNvSpPr>
            <p:nvPr/>
          </p:nvSpPr>
          <p:spPr bwMode="auto">
            <a:xfrm>
              <a:off x="11722100" y="5710238"/>
              <a:ext cx="31750" cy="31750"/>
            </a:xfrm>
            <a:custGeom>
              <a:avLst/>
              <a:gdLst/>
              <a:ahLst/>
              <a:cxnLst>
                <a:cxn ang="0">
                  <a:pos x="0" y="10"/>
                </a:cxn>
                <a:cxn ang="0">
                  <a:pos x="0" y="10"/>
                </a:cxn>
                <a:cxn ang="0">
                  <a:pos x="0" y="6"/>
                </a:cxn>
                <a:cxn ang="0">
                  <a:pos x="2" y="2"/>
                </a:cxn>
                <a:cxn ang="0">
                  <a:pos x="6" y="0"/>
                </a:cxn>
                <a:cxn ang="0">
                  <a:pos x="10" y="0"/>
                </a:cxn>
                <a:cxn ang="0">
                  <a:pos x="10" y="0"/>
                </a:cxn>
                <a:cxn ang="0">
                  <a:pos x="14" y="0"/>
                </a:cxn>
                <a:cxn ang="0">
                  <a:pos x="16" y="2"/>
                </a:cxn>
                <a:cxn ang="0">
                  <a:pos x="18" y="6"/>
                </a:cxn>
                <a:cxn ang="0">
                  <a:pos x="20" y="10"/>
                </a:cxn>
                <a:cxn ang="0">
                  <a:pos x="20" y="10"/>
                </a:cxn>
                <a:cxn ang="0">
                  <a:pos x="18" y="14"/>
                </a:cxn>
                <a:cxn ang="0">
                  <a:pos x="16" y="16"/>
                </a:cxn>
                <a:cxn ang="0">
                  <a:pos x="14" y="20"/>
                </a:cxn>
                <a:cxn ang="0">
                  <a:pos x="10" y="20"/>
                </a:cxn>
                <a:cxn ang="0">
                  <a:pos x="10" y="20"/>
                </a:cxn>
                <a:cxn ang="0">
                  <a:pos x="6" y="20"/>
                </a:cxn>
                <a:cxn ang="0">
                  <a:pos x="2" y="16"/>
                </a:cxn>
                <a:cxn ang="0">
                  <a:pos x="0" y="14"/>
                </a:cxn>
                <a:cxn ang="0">
                  <a:pos x="0" y="10"/>
                </a:cxn>
                <a:cxn ang="0">
                  <a:pos x="0" y="10"/>
                </a:cxn>
              </a:cxnLst>
              <a:rect l="0" t="0" r="r" b="b"/>
              <a:pathLst>
                <a:path w="20" h="20">
                  <a:moveTo>
                    <a:pt x="0" y="10"/>
                  </a:moveTo>
                  <a:lnTo>
                    <a:pt x="0" y="10"/>
                  </a:lnTo>
                  <a:lnTo>
                    <a:pt x="0" y="6"/>
                  </a:lnTo>
                  <a:lnTo>
                    <a:pt x="2" y="2"/>
                  </a:lnTo>
                  <a:lnTo>
                    <a:pt x="6" y="0"/>
                  </a:lnTo>
                  <a:lnTo>
                    <a:pt x="10" y="0"/>
                  </a:lnTo>
                  <a:lnTo>
                    <a:pt x="10" y="0"/>
                  </a:lnTo>
                  <a:lnTo>
                    <a:pt x="14" y="0"/>
                  </a:lnTo>
                  <a:lnTo>
                    <a:pt x="16" y="2"/>
                  </a:lnTo>
                  <a:lnTo>
                    <a:pt x="18" y="6"/>
                  </a:lnTo>
                  <a:lnTo>
                    <a:pt x="20" y="10"/>
                  </a:lnTo>
                  <a:lnTo>
                    <a:pt x="20" y="10"/>
                  </a:lnTo>
                  <a:lnTo>
                    <a:pt x="18" y="14"/>
                  </a:lnTo>
                  <a:lnTo>
                    <a:pt x="16" y="16"/>
                  </a:lnTo>
                  <a:lnTo>
                    <a:pt x="14"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Arial" pitchFamily="34" charset="0"/>
                <a:cs typeface="Arial" pitchFamily="34" charset="0"/>
              </a:endParaRPr>
            </a:p>
          </p:txBody>
        </p:sp>
      </p:grpSp>
      <p:sp>
        <p:nvSpPr>
          <p:cNvPr id="2" name="标题 1"/>
          <p:cNvSpPr>
            <a:spLocks noGrp="1"/>
          </p:cNvSpPr>
          <p:nvPr>
            <p:ph type="title"/>
          </p:nvPr>
        </p:nvSpPr>
        <p:spPr/>
        <p:txBody>
          <a:bodyPr/>
          <a:lstStyle/>
          <a:p>
            <a:r>
              <a:rPr lang="zh-CN" altLang="en-US" dirty="0" smtClean="0"/>
              <a:t>酒店客房部署</a:t>
            </a:r>
            <a:r>
              <a:rPr lang="en-US" altLang="zh-CN" dirty="0" smtClean="0">
                <a:latin typeface="Arial" pitchFamily="34" charset="0"/>
                <a:cs typeface="Arial" pitchFamily="34" charset="0"/>
              </a:rPr>
              <a:t>Wi-Fi</a:t>
            </a:r>
            <a:r>
              <a:rPr lang="zh-CN" altLang="en-US" dirty="0" smtClean="0"/>
              <a:t>的挑战</a:t>
            </a:r>
            <a:endParaRPr lang="zh-CN" altLang="en-US" dirty="0"/>
          </a:p>
        </p:txBody>
      </p:sp>
      <p:sp>
        <p:nvSpPr>
          <p:cNvPr id="4" name="矩形 3"/>
          <p:cNvSpPr/>
          <p:nvPr/>
        </p:nvSpPr>
        <p:spPr>
          <a:xfrm>
            <a:off x="1122180" y="1019849"/>
            <a:ext cx="2831224" cy="609398"/>
          </a:xfrm>
          <a:prstGeom prst="rect">
            <a:avLst/>
          </a:prstGeom>
        </p:spPr>
        <p:txBody>
          <a:bodyPr wrap="none">
            <a:spAutoFit/>
          </a:bodyPr>
          <a:lstStyle/>
          <a:p>
            <a:pPr marL="342900" lvl="0" indent="-342900" eaLnBrk="0" hangingPunct="0">
              <a:lnSpc>
                <a:spcPct val="140000"/>
              </a:lnSpc>
              <a:buClr>
                <a:srgbClr val="777777"/>
              </a:buClr>
              <a:buSzPct val="60000"/>
            </a:pPr>
            <a:r>
              <a:rPr lang="zh-CN" altLang="en-US" sz="2400" b="1" kern="0" dirty="0" smtClean="0">
                <a:solidFill>
                  <a:srgbClr val="000000"/>
                </a:solidFill>
                <a:latin typeface="Arial" pitchFamily="34" charset="0"/>
                <a:ea typeface="黑体" pitchFamily="49" charset="-122"/>
                <a:cs typeface="Arial" pitchFamily="34" charset="0"/>
              </a:rPr>
              <a:t>挑战</a:t>
            </a:r>
            <a:r>
              <a:rPr lang="en-US" altLang="zh-CN" sz="2400" b="1" kern="0" dirty="0" smtClean="0">
                <a:solidFill>
                  <a:srgbClr val="000000"/>
                </a:solidFill>
                <a:latin typeface="Arial" pitchFamily="34" charset="0"/>
                <a:ea typeface="黑体" pitchFamily="49" charset="-122"/>
                <a:cs typeface="Arial" pitchFamily="34" charset="0"/>
              </a:rPr>
              <a:t>1</a:t>
            </a:r>
            <a:r>
              <a:rPr lang="zh-CN" altLang="en-US" sz="2400" b="1" kern="0" dirty="0" smtClean="0">
                <a:solidFill>
                  <a:srgbClr val="000000"/>
                </a:solidFill>
                <a:latin typeface="Arial" pitchFamily="34" charset="0"/>
                <a:ea typeface="黑体" pitchFamily="49" charset="-122"/>
                <a:cs typeface="Arial" pitchFamily="34" charset="0"/>
              </a:rPr>
              <a:t>：线路部署难</a:t>
            </a:r>
          </a:p>
        </p:txBody>
      </p:sp>
      <p:sp>
        <p:nvSpPr>
          <p:cNvPr id="5" name="矩形 4"/>
          <p:cNvSpPr/>
          <p:nvPr/>
        </p:nvSpPr>
        <p:spPr>
          <a:xfrm>
            <a:off x="4932180" y="988590"/>
            <a:ext cx="2831224" cy="609398"/>
          </a:xfrm>
          <a:prstGeom prst="rect">
            <a:avLst/>
          </a:prstGeom>
        </p:spPr>
        <p:txBody>
          <a:bodyPr wrap="none">
            <a:spAutoFit/>
          </a:bodyPr>
          <a:lstStyle/>
          <a:p>
            <a:pPr marL="342900" indent="-342900" eaLnBrk="0" hangingPunct="0">
              <a:lnSpc>
                <a:spcPct val="140000"/>
              </a:lnSpc>
              <a:buClr>
                <a:srgbClr val="777777"/>
              </a:buClr>
              <a:buSzPct val="60000"/>
            </a:pPr>
            <a:r>
              <a:rPr lang="zh-CN" altLang="en-US" sz="2400" b="1" kern="0" dirty="0" smtClean="0">
                <a:solidFill>
                  <a:srgbClr val="000000"/>
                </a:solidFill>
                <a:latin typeface="Arial" pitchFamily="34" charset="0"/>
                <a:ea typeface="黑体" pitchFamily="49" charset="-122"/>
                <a:cs typeface="Arial" pitchFamily="34" charset="0"/>
              </a:rPr>
              <a:t>挑战</a:t>
            </a:r>
            <a:r>
              <a:rPr lang="en-US" altLang="zh-CN" sz="2400" b="1" kern="0" dirty="0" smtClean="0">
                <a:solidFill>
                  <a:srgbClr val="000000"/>
                </a:solidFill>
                <a:latin typeface="Arial" pitchFamily="34" charset="0"/>
                <a:ea typeface="黑体" pitchFamily="49" charset="-122"/>
                <a:cs typeface="Arial" pitchFamily="34" charset="0"/>
              </a:rPr>
              <a:t>2</a:t>
            </a:r>
            <a:r>
              <a:rPr lang="zh-CN" altLang="en-US" sz="2400" b="1" kern="0" dirty="0" smtClean="0">
                <a:solidFill>
                  <a:srgbClr val="000000"/>
                </a:solidFill>
                <a:latin typeface="Arial" pitchFamily="34" charset="0"/>
                <a:ea typeface="黑体" pitchFamily="49" charset="-122"/>
                <a:cs typeface="Arial" pitchFamily="34" charset="0"/>
              </a:rPr>
              <a:t>：信号覆盖差</a:t>
            </a:r>
          </a:p>
        </p:txBody>
      </p:sp>
      <p:pic>
        <p:nvPicPr>
          <p:cNvPr id="12290" name="Picture 2" descr="http://enterprise.huawei.com/ucmf/groups/entpublic/documents/enterprise_webasset/~export/HW_188433~4~GUIT_ENT_CN_BULLETINS~SNIPPET_DC_TEMPLATE/124970-1.jpg"/>
          <p:cNvPicPr>
            <a:picLocks noChangeAspect="1" noChangeArrowheads="1"/>
          </p:cNvPicPr>
          <p:nvPr/>
        </p:nvPicPr>
        <p:blipFill>
          <a:blip r:embed="rId2" cstate="print"/>
          <a:srcRect/>
          <a:stretch>
            <a:fillRect/>
          </a:stretch>
        </p:blipFill>
        <p:spPr bwMode="auto">
          <a:xfrm>
            <a:off x="1309596" y="1740274"/>
            <a:ext cx="2543175" cy="1752600"/>
          </a:xfrm>
          <a:prstGeom prst="rect">
            <a:avLst/>
          </a:prstGeom>
          <a:noFill/>
        </p:spPr>
      </p:pic>
      <p:sp>
        <p:nvSpPr>
          <p:cNvPr id="6" name="矩形 5"/>
          <p:cNvSpPr/>
          <p:nvPr/>
        </p:nvSpPr>
        <p:spPr bwMode="auto">
          <a:xfrm>
            <a:off x="1072476" y="3577318"/>
            <a:ext cx="3097742" cy="756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对于酒店改造增加</a:t>
            </a:r>
            <a:r>
              <a:rPr lang="en-US" altLang="zh-CN" sz="1100" dirty="0" smtClean="0">
                <a:solidFill>
                  <a:schemeClr val="tx1">
                    <a:lumMod val="85000"/>
                    <a:lumOff val="15000"/>
                  </a:schemeClr>
                </a:solidFill>
                <a:latin typeface="Arial" pitchFamily="34" charset="0"/>
                <a:ea typeface="微软雅黑" pitchFamily="34" charset="-122"/>
                <a:cs typeface="Arial" pitchFamily="34" charset="0"/>
              </a:rPr>
              <a:t>Wi-Fi</a:t>
            </a: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网络，不论是放装型还是分布式的</a:t>
            </a:r>
            <a:r>
              <a:rPr lang="en-US" altLang="zh-CN" sz="1100" dirty="0" smtClean="0">
                <a:solidFill>
                  <a:schemeClr val="tx1">
                    <a:lumMod val="85000"/>
                    <a:lumOff val="15000"/>
                  </a:schemeClr>
                </a:solidFill>
                <a:latin typeface="Arial" pitchFamily="34" charset="0"/>
                <a:ea typeface="微软雅黑" pitchFamily="34" charset="-122"/>
                <a:cs typeface="Arial" pitchFamily="34" charset="0"/>
              </a:rPr>
              <a:t>AP</a:t>
            </a: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部署，都要进行大量的线缆部署，周期长，影响酒店正常运营。</a:t>
            </a:r>
          </a:p>
        </p:txBody>
      </p:sp>
      <p:sp>
        <p:nvSpPr>
          <p:cNvPr id="8" name="矩形 7"/>
          <p:cNvSpPr/>
          <p:nvPr/>
        </p:nvSpPr>
        <p:spPr bwMode="auto">
          <a:xfrm>
            <a:off x="5016946" y="3577318"/>
            <a:ext cx="3097742" cy="756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酒店的墙壁材质往往较厚，对于无线信号穿透的损耗很大，如果无线信号引至走廊，则房间内的信号覆盖往往难以满足需求。</a:t>
            </a:r>
          </a:p>
        </p:txBody>
      </p:sp>
      <p:sp>
        <p:nvSpPr>
          <p:cNvPr id="14" name="矩形 13"/>
          <p:cNvSpPr/>
          <p:nvPr/>
        </p:nvSpPr>
        <p:spPr bwMode="auto">
          <a:xfrm>
            <a:off x="6320118" y="1882589"/>
            <a:ext cx="259977" cy="1497105"/>
          </a:xfrm>
          <a:prstGeom prst="rect">
            <a:avLst/>
          </a:prstGeom>
          <a:solidFill>
            <a:schemeClr val="bg1">
              <a:lumMod val="50000"/>
            </a:schemeClr>
          </a:solidFill>
          <a:ln w="19050">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sp>
        <p:nvSpPr>
          <p:cNvPr id="15" name="矩形 14"/>
          <p:cNvSpPr/>
          <p:nvPr/>
        </p:nvSpPr>
        <p:spPr bwMode="auto">
          <a:xfrm>
            <a:off x="5617580" y="1703696"/>
            <a:ext cx="433595" cy="2506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eaLnBrk="0" hangingPunct="0">
              <a:buClr>
                <a:srgbClr val="CC9900"/>
              </a:buCl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走廊</a:t>
            </a:r>
          </a:p>
        </p:txBody>
      </p:sp>
      <p:sp>
        <p:nvSpPr>
          <p:cNvPr id="16" name="矩形 15"/>
          <p:cNvSpPr/>
          <p:nvPr/>
        </p:nvSpPr>
        <p:spPr bwMode="auto">
          <a:xfrm>
            <a:off x="6818851" y="1703696"/>
            <a:ext cx="433595" cy="2506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eaLnBrk="0" hangingPunct="0">
              <a:buClr>
                <a:srgbClr val="CC9900"/>
              </a:buCl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客房</a:t>
            </a:r>
          </a:p>
        </p:txBody>
      </p:sp>
      <p:grpSp>
        <p:nvGrpSpPr>
          <p:cNvPr id="17" name="组合 215"/>
          <p:cNvGrpSpPr>
            <a:grpSpLocks noChangeAspect="1"/>
          </p:cNvGrpSpPr>
          <p:nvPr/>
        </p:nvGrpSpPr>
        <p:grpSpPr>
          <a:xfrm rot="-2700000">
            <a:off x="6838806" y="2412560"/>
            <a:ext cx="288000" cy="288000"/>
            <a:chOff x="843517" y="3848985"/>
            <a:chExt cx="720000" cy="720000"/>
          </a:xfrm>
        </p:grpSpPr>
        <p:sp>
          <p:nvSpPr>
            <p:cNvPr id="18" name="Freeform 15"/>
            <p:cNvSpPr>
              <a:spLocks/>
            </p:cNvSpPr>
            <p:nvPr/>
          </p:nvSpPr>
          <p:spPr bwMode="auto">
            <a:xfrm>
              <a:off x="1202957" y="4137545"/>
              <a:ext cx="72000" cy="72000"/>
            </a:xfrm>
            <a:custGeom>
              <a:avLst/>
              <a:gdLst/>
              <a:ahLst/>
              <a:cxnLst>
                <a:cxn ang="0">
                  <a:pos x="3281" y="680"/>
                </a:cxn>
                <a:cxn ang="0">
                  <a:pos x="3439" y="907"/>
                </a:cxn>
                <a:cxn ang="0">
                  <a:pos x="3559" y="1151"/>
                </a:cxn>
                <a:cxn ang="0">
                  <a:pos x="3642" y="1406"/>
                </a:cxn>
                <a:cxn ang="0">
                  <a:pos x="3686" y="1670"/>
                </a:cxn>
                <a:cxn ang="0">
                  <a:pos x="3693" y="1936"/>
                </a:cxn>
                <a:cxn ang="0">
                  <a:pos x="3661" y="2201"/>
                </a:cxn>
                <a:cxn ang="0">
                  <a:pos x="3591" y="2460"/>
                </a:cxn>
                <a:cxn ang="0">
                  <a:pos x="3484" y="2708"/>
                </a:cxn>
                <a:cxn ang="0">
                  <a:pos x="3339" y="2941"/>
                </a:cxn>
                <a:cxn ang="0">
                  <a:pos x="3155" y="3155"/>
                </a:cxn>
                <a:cxn ang="0">
                  <a:pos x="2941" y="3339"/>
                </a:cxn>
                <a:cxn ang="0">
                  <a:pos x="2708" y="3484"/>
                </a:cxn>
                <a:cxn ang="0">
                  <a:pos x="2460" y="3592"/>
                </a:cxn>
                <a:cxn ang="0">
                  <a:pos x="2201" y="3661"/>
                </a:cxn>
                <a:cxn ang="0">
                  <a:pos x="1936" y="3693"/>
                </a:cxn>
                <a:cxn ang="0">
                  <a:pos x="1670" y="3687"/>
                </a:cxn>
                <a:cxn ang="0">
                  <a:pos x="1408" y="3643"/>
                </a:cxn>
                <a:cxn ang="0">
                  <a:pos x="1152" y="3561"/>
                </a:cxn>
                <a:cxn ang="0">
                  <a:pos x="908" y="3440"/>
                </a:cxn>
                <a:cxn ang="0">
                  <a:pos x="680" y="3282"/>
                </a:cxn>
                <a:cxn ang="0">
                  <a:pos x="475" y="3086"/>
                </a:cxn>
                <a:cxn ang="0">
                  <a:pos x="304" y="2866"/>
                </a:cxn>
                <a:cxn ang="0">
                  <a:pos x="172" y="2627"/>
                </a:cxn>
                <a:cxn ang="0">
                  <a:pos x="76" y="2374"/>
                </a:cxn>
                <a:cxn ang="0">
                  <a:pos x="19" y="2114"/>
                </a:cxn>
                <a:cxn ang="0">
                  <a:pos x="0" y="1848"/>
                </a:cxn>
                <a:cxn ang="0">
                  <a:pos x="19" y="1582"/>
                </a:cxn>
                <a:cxn ang="0">
                  <a:pos x="76" y="1321"/>
                </a:cxn>
                <a:cxn ang="0">
                  <a:pos x="171" y="1069"/>
                </a:cxn>
                <a:cxn ang="0">
                  <a:pos x="304" y="830"/>
                </a:cxn>
                <a:cxn ang="0">
                  <a:pos x="475" y="609"/>
                </a:cxn>
                <a:cxn ang="0">
                  <a:pos x="680" y="414"/>
                </a:cxn>
                <a:cxn ang="0">
                  <a:pos x="907" y="255"/>
                </a:cxn>
                <a:cxn ang="0">
                  <a:pos x="1151" y="135"/>
                </a:cxn>
                <a:cxn ang="0">
                  <a:pos x="1407" y="52"/>
                </a:cxn>
                <a:cxn ang="0">
                  <a:pos x="1669" y="8"/>
                </a:cxn>
                <a:cxn ang="0">
                  <a:pos x="1936" y="2"/>
                </a:cxn>
                <a:cxn ang="0">
                  <a:pos x="2201" y="33"/>
                </a:cxn>
                <a:cxn ang="0">
                  <a:pos x="2459" y="104"/>
                </a:cxn>
                <a:cxn ang="0">
                  <a:pos x="2708" y="211"/>
                </a:cxn>
                <a:cxn ang="0">
                  <a:pos x="2940" y="356"/>
                </a:cxn>
                <a:cxn ang="0">
                  <a:pos x="3154" y="539"/>
                </a:cxn>
              </a:cxnLst>
              <a:rect l="0" t="0" r="r" b="b"/>
              <a:pathLst>
                <a:path w="3695" h="3695">
                  <a:moveTo>
                    <a:pt x="3154" y="539"/>
                  </a:moveTo>
                  <a:lnTo>
                    <a:pt x="3220" y="608"/>
                  </a:lnTo>
                  <a:lnTo>
                    <a:pt x="3281" y="680"/>
                  </a:lnTo>
                  <a:lnTo>
                    <a:pt x="3338" y="754"/>
                  </a:lnTo>
                  <a:lnTo>
                    <a:pt x="3391" y="829"/>
                  </a:lnTo>
                  <a:lnTo>
                    <a:pt x="3439" y="907"/>
                  </a:lnTo>
                  <a:lnTo>
                    <a:pt x="3483" y="987"/>
                  </a:lnTo>
                  <a:lnTo>
                    <a:pt x="3523" y="1068"/>
                  </a:lnTo>
                  <a:lnTo>
                    <a:pt x="3559" y="1151"/>
                  </a:lnTo>
                  <a:lnTo>
                    <a:pt x="3591" y="1235"/>
                  </a:lnTo>
                  <a:lnTo>
                    <a:pt x="3619" y="1320"/>
                  </a:lnTo>
                  <a:lnTo>
                    <a:pt x="3642" y="1406"/>
                  </a:lnTo>
                  <a:lnTo>
                    <a:pt x="3661" y="1493"/>
                  </a:lnTo>
                  <a:lnTo>
                    <a:pt x="3676" y="1582"/>
                  </a:lnTo>
                  <a:lnTo>
                    <a:pt x="3686" y="1670"/>
                  </a:lnTo>
                  <a:lnTo>
                    <a:pt x="3693" y="1758"/>
                  </a:lnTo>
                  <a:lnTo>
                    <a:pt x="3695" y="1847"/>
                  </a:lnTo>
                  <a:lnTo>
                    <a:pt x="3693" y="1936"/>
                  </a:lnTo>
                  <a:lnTo>
                    <a:pt x="3686" y="2024"/>
                  </a:lnTo>
                  <a:lnTo>
                    <a:pt x="3676" y="2113"/>
                  </a:lnTo>
                  <a:lnTo>
                    <a:pt x="3661" y="2201"/>
                  </a:lnTo>
                  <a:lnTo>
                    <a:pt x="3642" y="2288"/>
                  </a:lnTo>
                  <a:lnTo>
                    <a:pt x="3619" y="2374"/>
                  </a:lnTo>
                  <a:lnTo>
                    <a:pt x="3591" y="2460"/>
                  </a:lnTo>
                  <a:lnTo>
                    <a:pt x="3559" y="2544"/>
                  </a:lnTo>
                  <a:lnTo>
                    <a:pt x="3524" y="2626"/>
                  </a:lnTo>
                  <a:lnTo>
                    <a:pt x="3484" y="2708"/>
                  </a:lnTo>
                  <a:lnTo>
                    <a:pt x="3439" y="2788"/>
                  </a:lnTo>
                  <a:lnTo>
                    <a:pt x="3391" y="2865"/>
                  </a:lnTo>
                  <a:lnTo>
                    <a:pt x="3339" y="2941"/>
                  </a:lnTo>
                  <a:lnTo>
                    <a:pt x="3281" y="3015"/>
                  </a:lnTo>
                  <a:lnTo>
                    <a:pt x="3220" y="3086"/>
                  </a:lnTo>
                  <a:lnTo>
                    <a:pt x="3155" y="3155"/>
                  </a:lnTo>
                  <a:lnTo>
                    <a:pt x="3086" y="3220"/>
                  </a:lnTo>
                  <a:lnTo>
                    <a:pt x="3015" y="3282"/>
                  </a:lnTo>
                  <a:lnTo>
                    <a:pt x="2941" y="3339"/>
                  </a:lnTo>
                  <a:lnTo>
                    <a:pt x="2865" y="3391"/>
                  </a:lnTo>
                  <a:lnTo>
                    <a:pt x="2788" y="3440"/>
                  </a:lnTo>
                  <a:lnTo>
                    <a:pt x="2708" y="3484"/>
                  </a:lnTo>
                  <a:lnTo>
                    <a:pt x="2626" y="3524"/>
                  </a:lnTo>
                  <a:lnTo>
                    <a:pt x="2544" y="3560"/>
                  </a:lnTo>
                  <a:lnTo>
                    <a:pt x="2460" y="3592"/>
                  </a:lnTo>
                  <a:lnTo>
                    <a:pt x="2375" y="3619"/>
                  </a:lnTo>
                  <a:lnTo>
                    <a:pt x="2288" y="3643"/>
                  </a:lnTo>
                  <a:lnTo>
                    <a:pt x="2201" y="3661"/>
                  </a:lnTo>
                  <a:lnTo>
                    <a:pt x="2114" y="3676"/>
                  </a:lnTo>
                  <a:lnTo>
                    <a:pt x="2026" y="3687"/>
                  </a:lnTo>
                  <a:lnTo>
                    <a:pt x="1936" y="3693"/>
                  </a:lnTo>
                  <a:lnTo>
                    <a:pt x="1848" y="3695"/>
                  </a:lnTo>
                  <a:lnTo>
                    <a:pt x="1759" y="3693"/>
                  </a:lnTo>
                  <a:lnTo>
                    <a:pt x="1670" y="3687"/>
                  </a:lnTo>
                  <a:lnTo>
                    <a:pt x="1582" y="3676"/>
                  </a:lnTo>
                  <a:lnTo>
                    <a:pt x="1495" y="3662"/>
                  </a:lnTo>
                  <a:lnTo>
                    <a:pt x="1408" y="3643"/>
                  </a:lnTo>
                  <a:lnTo>
                    <a:pt x="1321" y="3620"/>
                  </a:lnTo>
                  <a:lnTo>
                    <a:pt x="1236" y="3592"/>
                  </a:lnTo>
                  <a:lnTo>
                    <a:pt x="1152" y="3561"/>
                  </a:lnTo>
                  <a:lnTo>
                    <a:pt x="1069" y="3524"/>
                  </a:lnTo>
                  <a:lnTo>
                    <a:pt x="987" y="3484"/>
                  </a:lnTo>
                  <a:lnTo>
                    <a:pt x="908" y="3440"/>
                  </a:lnTo>
                  <a:lnTo>
                    <a:pt x="830" y="3391"/>
                  </a:lnTo>
                  <a:lnTo>
                    <a:pt x="755" y="3339"/>
                  </a:lnTo>
                  <a:lnTo>
                    <a:pt x="680" y="3282"/>
                  </a:lnTo>
                  <a:lnTo>
                    <a:pt x="609" y="3220"/>
                  </a:lnTo>
                  <a:lnTo>
                    <a:pt x="541" y="3155"/>
                  </a:lnTo>
                  <a:lnTo>
                    <a:pt x="475" y="3086"/>
                  </a:lnTo>
                  <a:lnTo>
                    <a:pt x="414" y="3015"/>
                  </a:lnTo>
                  <a:lnTo>
                    <a:pt x="357" y="2941"/>
                  </a:lnTo>
                  <a:lnTo>
                    <a:pt x="304" y="2866"/>
                  </a:lnTo>
                  <a:lnTo>
                    <a:pt x="256" y="2788"/>
                  </a:lnTo>
                  <a:lnTo>
                    <a:pt x="212" y="2709"/>
                  </a:lnTo>
                  <a:lnTo>
                    <a:pt x="172" y="2627"/>
                  </a:lnTo>
                  <a:lnTo>
                    <a:pt x="136" y="2544"/>
                  </a:lnTo>
                  <a:lnTo>
                    <a:pt x="104" y="2460"/>
                  </a:lnTo>
                  <a:lnTo>
                    <a:pt x="76" y="2374"/>
                  </a:lnTo>
                  <a:lnTo>
                    <a:pt x="53" y="2288"/>
                  </a:lnTo>
                  <a:lnTo>
                    <a:pt x="34" y="2201"/>
                  </a:lnTo>
                  <a:lnTo>
                    <a:pt x="19" y="2114"/>
                  </a:lnTo>
                  <a:lnTo>
                    <a:pt x="9" y="2025"/>
                  </a:lnTo>
                  <a:lnTo>
                    <a:pt x="2" y="1937"/>
                  </a:lnTo>
                  <a:lnTo>
                    <a:pt x="0" y="1848"/>
                  </a:lnTo>
                  <a:lnTo>
                    <a:pt x="2" y="1759"/>
                  </a:lnTo>
                  <a:lnTo>
                    <a:pt x="9" y="1670"/>
                  </a:lnTo>
                  <a:lnTo>
                    <a:pt x="19" y="1582"/>
                  </a:lnTo>
                  <a:lnTo>
                    <a:pt x="34" y="1494"/>
                  </a:lnTo>
                  <a:lnTo>
                    <a:pt x="53" y="1407"/>
                  </a:lnTo>
                  <a:lnTo>
                    <a:pt x="76" y="1321"/>
                  </a:lnTo>
                  <a:lnTo>
                    <a:pt x="104" y="1236"/>
                  </a:lnTo>
                  <a:lnTo>
                    <a:pt x="136" y="1151"/>
                  </a:lnTo>
                  <a:lnTo>
                    <a:pt x="171" y="1069"/>
                  </a:lnTo>
                  <a:lnTo>
                    <a:pt x="211" y="988"/>
                  </a:lnTo>
                  <a:lnTo>
                    <a:pt x="255" y="907"/>
                  </a:lnTo>
                  <a:lnTo>
                    <a:pt x="304" y="830"/>
                  </a:lnTo>
                  <a:lnTo>
                    <a:pt x="356" y="754"/>
                  </a:lnTo>
                  <a:lnTo>
                    <a:pt x="414" y="681"/>
                  </a:lnTo>
                  <a:lnTo>
                    <a:pt x="475" y="609"/>
                  </a:lnTo>
                  <a:lnTo>
                    <a:pt x="540" y="540"/>
                  </a:lnTo>
                  <a:lnTo>
                    <a:pt x="609" y="475"/>
                  </a:lnTo>
                  <a:lnTo>
                    <a:pt x="680" y="414"/>
                  </a:lnTo>
                  <a:lnTo>
                    <a:pt x="754" y="356"/>
                  </a:lnTo>
                  <a:lnTo>
                    <a:pt x="830" y="303"/>
                  </a:lnTo>
                  <a:lnTo>
                    <a:pt x="907" y="255"/>
                  </a:lnTo>
                  <a:lnTo>
                    <a:pt x="987" y="211"/>
                  </a:lnTo>
                  <a:lnTo>
                    <a:pt x="1069" y="171"/>
                  </a:lnTo>
                  <a:lnTo>
                    <a:pt x="1151" y="135"/>
                  </a:lnTo>
                  <a:lnTo>
                    <a:pt x="1235" y="104"/>
                  </a:lnTo>
                  <a:lnTo>
                    <a:pt x="1320" y="76"/>
                  </a:lnTo>
                  <a:lnTo>
                    <a:pt x="1407" y="52"/>
                  </a:lnTo>
                  <a:lnTo>
                    <a:pt x="1494" y="33"/>
                  </a:lnTo>
                  <a:lnTo>
                    <a:pt x="1581" y="19"/>
                  </a:lnTo>
                  <a:lnTo>
                    <a:pt x="1669" y="8"/>
                  </a:lnTo>
                  <a:lnTo>
                    <a:pt x="1759" y="2"/>
                  </a:lnTo>
                  <a:lnTo>
                    <a:pt x="1847" y="0"/>
                  </a:lnTo>
                  <a:lnTo>
                    <a:pt x="1936" y="2"/>
                  </a:lnTo>
                  <a:lnTo>
                    <a:pt x="2025" y="8"/>
                  </a:lnTo>
                  <a:lnTo>
                    <a:pt x="2113" y="19"/>
                  </a:lnTo>
                  <a:lnTo>
                    <a:pt x="2201" y="33"/>
                  </a:lnTo>
                  <a:lnTo>
                    <a:pt x="2287" y="52"/>
                  </a:lnTo>
                  <a:lnTo>
                    <a:pt x="2374" y="76"/>
                  </a:lnTo>
                  <a:lnTo>
                    <a:pt x="2459" y="104"/>
                  </a:lnTo>
                  <a:lnTo>
                    <a:pt x="2543" y="135"/>
                  </a:lnTo>
                  <a:lnTo>
                    <a:pt x="2626" y="171"/>
                  </a:lnTo>
                  <a:lnTo>
                    <a:pt x="2708" y="211"/>
                  </a:lnTo>
                  <a:lnTo>
                    <a:pt x="2787" y="255"/>
                  </a:lnTo>
                  <a:lnTo>
                    <a:pt x="2865" y="303"/>
                  </a:lnTo>
                  <a:lnTo>
                    <a:pt x="2940" y="356"/>
                  </a:lnTo>
                  <a:lnTo>
                    <a:pt x="3015" y="413"/>
                  </a:lnTo>
                  <a:lnTo>
                    <a:pt x="3086" y="474"/>
                  </a:lnTo>
                  <a:lnTo>
                    <a:pt x="3154" y="539"/>
                  </a:lnTo>
                  <a:close/>
                </a:path>
              </a:pathLst>
            </a:custGeom>
            <a:solidFill>
              <a:schemeClr val="bg1">
                <a:lumMod val="50000"/>
              </a:schemeClr>
            </a:solidFill>
            <a:ln w="19050">
              <a:solidFill>
                <a:srgbClr val="FF0000"/>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9" name="弧形 18"/>
            <p:cNvSpPr/>
            <p:nvPr/>
          </p:nvSpPr>
          <p:spPr bwMode="auto">
            <a:xfrm>
              <a:off x="843517" y="3848985"/>
              <a:ext cx="720000" cy="720000"/>
            </a:xfrm>
            <a:prstGeom prst="arc">
              <a:avLst/>
            </a:prstGeom>
            <a:noFill/>
            <a:ln w="19050">
              <a:solidFill>
                <a:schemeClr val="bg1">
                  <a:lumMod val="7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0" name="弧形 19"/>
            <p:cNvSpPr/>
            <p:nvPr/>
          </p:nvSpPr>
          <p:spPr bwMode="auto">
            <a:xfrm>
              <a:off x="933517" y="3938985"/>
              <a:ext cx="540000" cy="540000"/>
            </a:xfrm>
            <a:prstGeom prst="arc">
              <a:avLst/>
            </a:prstGeom>
            <a:noFill/>
            <a:ln w="19050">
              <a:solidFill>
                <a:schemeClr val="bg1">
                  <a:lumMod val="7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1" name="弧形 20"/>
            <p:cNvSpPr/>
            <p:nvPr/>
          </p:nvSpPr>
          <p:spPr bwMode="auto">
            <a:xfrm>
              <a:off x="1023517" y="4028985"/>
              <a:ext cx="360000" cy="360000"/>
            </a:xfrm>
            <a:prstGeom prst="arc">
              <a:avLst/>
            </a:prstGeom>
            <a:noFill/>
            <a:ln w="1905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grpSp>
      <p:grpSp>
        <p:nvGrpSpPr>
          <p:cNvPr id="22" name="组合 205"/>
          <p:cNvGrpSpPr>
            <a:grpSpLocks noChangeAspect="1"/>
          </p:cNvGrpSpPr>
          <p:nvPr/>
        </p:nvGrpSpPr>
        <p:grpSpPr>
          <a:xfrm rot="-2700000">
            <a:off x="5543092" y="2426738"/>
            <a:ext cx="288000" cy="288000"/>
            <a:chOff x="843517" y="3848985"/>
            <a:chExt cx="720000" cy="720000"/>
          </a:xfrm>
        </p:grpSpPr>
        <p:sp>
          <p:nvSpPr>
            <p:cNvPr id="23" name="Freeform 15"/>
            <p:cNvSpPr>
              <a:spLocks/>
            </p:cNvSpPr>
            <p:nvPr/>
          </p:nvSpPr>
          <p:spPr bwMode="auto">
            <a:xfrm>
              <a:off x="1202957" y="4137545"/>
              <a:ext cx="72000" cy="72000"/>
            </a:xfrm>
            <a:custGeom>
              <a:avLst/>
              <a:gdLst/>
              <a:ahLst/>
              <a:cxnLst>
                <a:cxn ang="0">
                  <a:pos x="3281" y="680"/>
                </a:cxn>
                <a:cxn ang="0">
                  <a:pos x="3439" y="907"/>
                </a:cxn>
                <a:cxn ang="0">
                  <a:pos x="3559" y="1151"/>
                </a:cxn>
                <a:cxn ang="0">
                  <a:pos x="3642" y="1406"/>
                </a:cxn>
                <a:cxn ang="0">
                  <a:pos x="3686" y="1670"/>
                </a:cxn>
                <a:cxn ang="0">
                  <a:pos x="3693" y="1936"/>
                </a:cxn>
                <a:cxn ang="0">
                  <a:pos x="3661" y="2201"/>
                </a:cxn>
                <a:cxn ang="0">
                  <a:pos x="3591" y="2460"/>
                </a:cxn>
                <a:cxn ang="0">
                  <a:pos x="3484" y="2708"/>
                </a:cxn>
                <a:cxn ang="0">
                  <a:pos x="3339" y="2941"/>
                </a:cxn>
                <a:cxn ang="0">
                  <a:pos x="3155" y="3155"/>
                </a:cxn>
                <a:cxn ang="0">
                  <a:pos x="2941" y="3339"/>
                </a:cxn>
                <a:cxn ang="0">
                  <a:pos x="2708" y="3484"/>
                </a:cxn>
                <a:cxn ang="0">
                  <a:pos x="2460" y="3592"/>
                </a:cxn>
                <a:cxn ang="0">
                  <a:pos x="2201" y="3661"/>
                </a:cxn>
                <a:cxn ang="0">
                  <a:pos x="1936" y="3693"/>
                </a:cxn>
                <a:cxn ang="0">
                  <a:pos x="1670" y="3687"/>
                </a:cxn>
                <a:cxn ang="0">
                  <a:pos x="1408" y="3643"/>
                </a:cxn>
                <a:cxn ang="0">
                  <a:pos x="1152" y="3561"/>
                </a:cxn>
                <a:cxn ang="0">
                  <a:pos x="908" y="3440"/>
                </a:cxn>
                <a:cxn ang="0">
                  <a:pos x="680" y="3282"/>
                </a:cxn>
                <a:cxn ang="0">
                  <a:pos x="475" y="3086"/>
                </a:cxn>
                <a:cxn ang="0">
                  <a:pos x="304" y="2866"/>
                </a:cxn>
                <a:cxn ang="0">
                  <a:pos x="172" y="2627"/>
                </a:cxn>
                <a:cxn ang="0">
                  <a:pos x="76" y="2374"/>
                </a:cxn>
                <a:cxn ang="0">
                  <a:pos x="19" y="2114"/>
                </a:cxn>
                <a:cxn ang="0">
                  <a:pos x="0" y="1848"/>
                </a:cxn>
                <a:cxn ang="0">
                  <a:pos x="19" y="1582"/>
                </a:cxn>
                <a:cxn ang="0">
                  <a:pos x="76" y="1321"/>
                </a:cxn>
                <a:cxn ang="0">
                  <a:pos x="171" y="1069"/>
                </a:cxn>
                <a:cxn ang="0">
                  <a:pos x="304" y="830"/>
                </a:cxn>
                <a:cxn ang="0">
                  <a:pos x="475" y="609"/>
                </a:cxn>
                <a:cxn ang="0">
                  <a:pos x="680" y="414"/>
                </a:cxn>
                <a:cxn ang="0">
                  <a:pos x="907" y="255"/>
                </a:cxn>
                <a:cxn ang="0">
                  <a:pos x="1151" y="135"/>
                </a:cxn>
                <a:cxn ang="0">
                  <a:pos x="1407" y="52"/>
                </a:cxn>
                <a:cxn ang="0">
                  <a:pos x="1669" y="8"/>
                </a:cxn>
                <a:cxn ang="0">
                  <a:pos x="1936" y="2"/>
                </a:cxn>
                <a:cxn ang="0">
                  <a:pos x="2201" y="33"/>
                </a:cxn>
                <a:cxn ang="0">
                  <a:pos x="2459" y="104"/>
                </a:cxn>
                <a:cxn ang="0">
                  <a:pos x="2708" y="211"/>
                </a:cxn>
                <a:cxn ang="0">
                  <a:pos x="2940" y="356"/>
                </a:cxn>
                <a:cxn ang="0">
                  <a:pos x="3154" y="539"/>
                </a:cxn>
              </a:cxnLst>
              <a:rect l="0" t="0" r="r" b="b"/>
              <a:pathLst>
                <a:path w="3695" h="3695">
                  <a:moveTo>
                    <a:pt x="3154" y="539"/>
                  </a:moveTo>
                  <a:lnTo>
                    <a:pt x="3220" y="608"/>
                  </a:lnTo>
                  <a:lnTo>
                    <a:pt x="3281" y="680"/>
                  </a:lnTo>
                  <a:lnTo>
                    <a:pt x="3338" y="754"/>
                  </a:lnTo>
                  <a:lnTo>
                    <a:pt x="3391" y="829"/>
                  </a:lnTo>
                  <a:lnTo>
                    <a:pt x="3439" y="907"/>
                  </a:lnTo>
                  <a:lnTo>
                    <a:pt x="3483" y="987"/>
                  </a:lnTo>
                  <a:lnTo>
                    <a:pt x="3523" y="1068"/>
                  </a:lnTo>
                  <a:lnTo>
                    <a:pt x="3559" y="1151"/>
                  </a:lnTo>
                  <a:lnTo>
                    <a:pt x="3591" y="1235"/>
                  </a:lnTo>
                  <a:lnTo>
                    <a:pt x="3619" y="1320"/>
                  </a:lnTo>
                  <a:lnTo>
                    <a:pt x="3642" y="1406"/>
                  </a:lnTo>
                  <a:lnTo>
                    <a:pt x="3661" y="1493"/>
                  </a:lnTo>
                  <a:lnTo>
                    <a:pt x="3676" y="1582"/>
                  </a:lnTo>
                  <a:lnTo>
                    <a:pt x="3686" y="1670"/>
                  </a:lnTo>
                  <a:lnTo>
                    <a:pt x="3693" y="1758"/>
                  </a:lnTo>
                  <a:lnTo>
                    <a:pt x="3695" y="1847"/>
                  </a:lnTo>
                  <a:lnTo>
                    <a:pt x="3693" y="1936"/>
                  </a:lnTo>
                  <a:lnTo>
                    <a:pt x="3686" y="2024"/>
                  </a:lnTo>
                  <a:lnTo>
                    <a:pt x="3676" y="2113"/>
                  </a:lnTo>
                  <a:lnTo>
                    <a:pt x="3661" y="2201"/>
                  </a:lnTo>
                  <a:lnTo>
                    <a:pt x="3642" y="2288"/>
                  </a:lnTo>
                  <a:lnTo>
                    <a:pt x="3619" y="2374"/>
                  </a:lnTo>
                  <a:lnTo>
                    <a:pt x="3591" y="2460"/>
                  </a:lnTo>
                  <a:lnTo>
                    <a:pt x="3559" y="2544"/>
                  </a:lnTo>
                  <a:lnTo>
                    <a:pt x="3524" y="2626"/>
                  </a:lnTo>
                  <a:lnTo>
                    <a:pt x="3484" y="2708"/>
                  </a:lnTo>
                  <a:lnTo>
                    <a:pt x="3439" y="2788"/>
                  </a:lnTo>
                  <a:lnTo>
                    <a:pt x="3391" y="2865"/>
                  </a:lnTo>
                  <a:lnTo>
                    <a:pt x="3339" y="2941"/>
                  </a:lnTo>
                  <a:lnTo>
                    <a:pt x="3281" y="3015"/>
                  </a:lnTo>
                  <a:lnTo>
                    <a:pt x="3220" y="3086"/>
                  </a:lnTo>
                  <a:lnTo>
                    <a:pt x="3155" y="3155"/>
                  </a:lnTo>
                  <a:lnTo>
                    <a:pt x="3086" y="3220"/>
                  </a:lnTo>
                  <a:lnTo>
                    <a:pt x="3015" y="3282"/>
                  </a:lnTo>
                  <a:lnTo>
                    <a:pt x="2941" y="3339"/>
                  </a:lnTo>
                  <a:lnTo>
                    <a:pt x="2865" y="3391"/>
                  </a:lnTo>
                  <a:lnTo>
                    <a:pt x="2788" y="3440"/>
                  </a:lnTo>
                  <a:lnTo>
                    <a:pt x="2708" y="3484"/>
                  </a:lnTo>
                  <a:lnTo>
                    <a:pt x="2626" y="3524"/>
                  </a:lnTo>
                  <a:lnTo>
                    <a:pt x="2544" y="3560"/>
                  </a:lnTo>
                  <a:lnTo>
                    <a:pt x="2460" y="3592"/>
                  </a:lnTo>
                  <a:lnTo>
                    <a:pt x="2375" y="3619"/>
                  </a:lnTo>
                  <a:lnTo>
                    <a:pt x="2288" y="3643"/>
                  </a:lnTo>
                  <a:lnTo>
                    <a:pt x="2201" y="3661"/>
                  </a:lnTo>
                  <a:lnTo>
                    <a:pt x="2114" y="3676"/>
                  </a:lnTo>
                  <a:lnTo>
                    <a:pt x="2026" y="3687"/>
                  </a:lnTo>
                  <a:lnTo>
                    <a:pt x="1936" y="3693"/>
                  </a:lnTo>
                  <a:lnTo>
                    <a:pt x="1848" y="3695"/>
                  </a:lnTo>
                  <a:lnTo>
                    <a:pt x="1759" y="3693"/>
                  </a:lnTo>
                  <a:lnTo>
                    <a:pt x="1670" y="3687"/>
                  </a:lnTo>
                  <a:lnTo>
                    <a:pt x="1582" y="3676"/>
                  </a:lnTo>
                  <a:lnTo>
                    <a:pt x="1495" y="3662"/>
                  </a:lnTo>
                  <a:lnTo>
                    <a:pt x="1408" y="3643"/>
                  </a:lnTo>
                  <a:lnTo>
                    <a:pt x="1321" y="3620"/>
                  </a:lnTo>
                  <a:lnTo>
                    <a:pt x="1236" y="3592"/>
                  </a:lnTo>
                  <a:lnTo>
                    <a:pt x="1152" y="3561"/>
                  </a:lnTo>
                  <a:lnTo>
                    <a:pt x="1069" y="3524"/>
                  </a:lnTo>
                  <a:lnTo>
                    <a:pt x="987" y="3484"/>
                  </a:lnTo>
                  <a:lnTo>
                    <a:pt x="908" y="3440"/>
                  </a:lnTo>
                  <a:lnTo>
                    <a:pt x="830" y="3391"/>
                  </a:lnTo>
                  <a:lnTo>
                    <a:pt x="755" y="3339"/>
                  </a:lnTo>
                  <a:lnTo>
                    <a:pt x="680" y="3282"/>
                  </a:lnTo>
                  <a:lnTo>
                    <a:pt x="609" y="3220"/>
                  </a:lnTo>
                  <a:lnTo>
                    <a:pt x="541" y="3155"/>
                  </a:lnTo>
                  <a:lnTo>
                    <a:pt x="475" y="3086"/>
                  </a:lnTo>
                  <a:lnTo>
                    <a:pt x="414" y="3015"/>
                  </a:lnTo>
                  <a:lnTo>
                    <a:pt x="357" y="2941"/>
                  </a:lnTo>
                  <a:lnTo>
                    <a:pt x="304" y="2866"/>
                  </a:lnTo>
                  <a:lnTo>
                    <a:pt x="256" y="2788"/>
                  </a:lnTo>
                  <a:lnTo>
                    <a:pt x="212" y="2709"/>
                  </a:lnTo>
                  <a:lnTo>
                    <a:pt x="172" y="2627"/>
                  </a:lnTo>
                  <a:lnTo>
                    <a:pt x="136" y="2544"/>
                  </a:lnTo>
                  <a:lnTo>
                    <a:pt x="104" y="2460"/>
                  </a:lnTo>
                  <a:lnTo>
                    <a:pt x="76" y="2374"/>
                  </a:lnTo>
                  <a:lnTo>
                    <a:pt x="53" y="2288"/>
                  </a:lnTo>
                  <a:lnTo>
                    <a:pt x="34" y="2201"/>
                  </a:lnTo>
                  <a:lnTo>
                    <a:pt x="19" y="2114"/>
                  </a:lnTo>
                  <a:lnTo>
                    <a:pt x="9" y="2025"/>
                  </a:lnTo>
                  <a:lnTo>
                    <a:pt x="2" y="1937"/>
                  </a:lnTo>
                  <a:lnTo>
                    <a:pt x="0" y="1848"/>
                  </a:lnTo>
                  <a:lnTo>
                    <a:pt x="2" y="1759"/>
                  </a:lnTo>
                  <a:lnTo>
                    <a:pt x="9" y="1670"/>
                  </a:lnTo>
                  <a:lnTo>
                    <a:pt x="19" y="1582"/>
                  </a:lnTo>
                  <a:lnTo>
                    <a:pt x="34" y="1494"/>
                  </a:lnTo>
                  <a:lnTo>
                    <a:pt x="53" y="1407"/>
                  </a:lnTo>
                  <a:lnTo>
                    <a:pt x="76" y="1321"/>
                  </a:lnTo>
                  <a:lnTo>
                    <a:pt x="104" y="1236"/>
                  </a:lnTo>
                  <a:lnTo>
                    <a:pt x="136" y="1151"/>
                  </a:lnTo>
                  <a:lnTo>
                    <a:pt x="171" y="1069"/>
                  </a:lnTo>
                  <a:lnTo>
                    <a:pt x="211" y="988"/>
                  </a:lnTo>
                  <a:lnTo>
                    <a:pt x="255" y="907"/>
                  </a:lnTo>
                  <a:lnTo>
                    <a:pt x="304" y="830"/>
                  </a:lnTo>
                  <a:lnTo>
                    <a:pt x="356" y="754"/>
                  </a:lnTo>
                  <a:lnTo>
                    <a:pt x="414" y="681"/>
                  </a:lnTo>
                  <a:lnTo>
                    <a:pt x="475" y="609"/>
                  </a:lnTo>
                  <a:lnTo>
                    <a:pt x="540" y="540"/>
                  </a:lnTo>
                  <a:lnTo>
                    <a:pt x="609" y="475"/>
                  </a:lnTo>
                  <a:lnTo>
                    <a:pt x="680" y="414"/>
                  </a:lnTo>
                  <a:lnTo>
                    <a:pt x="754" y="356"/>
                  </a:lnTo>
                  <a:lnTo>
                    <a:pt x="830" y="303"/>
                  </a:lnTo>
                  <a:lnTo>
                    <a:pt x="907" y="255"/>
                  </a:lnTo>
                  <a:lnTo>
                    <a:pt x="987" y="211"/>
                  </a:lnTo>
                  <a:lnTo>
                    <a:pt x="1069" y="171"/>
                  </a:lnTo>
                  <a:lnTo>
                    <a:pt x="1151" y="135"/>
                  </a:lnTo>
                  <a:lnTo>
                    <a:pt x="1235" y="104"/>
                  </a:lnTo>
                  <a:lnTo>
                    <a:pt x="1320" y="76"/>
                  </a:lnTo>
                  <a:lnTo>
                    <a:pt x="1407" y="52"/>
                  </a:lnTo>
                  <a:lnTo>
                    <a:pt x="1494" y="33"/>
                  </a:lnTo>
                  <a:lnTo>
                    <a:pt x="1581" y="19"/>
                  </a:lnTo>
                  <a:lnTo>
                    <a:pt x="1669" y="8"/>
                  </a:lnTo>
                  <a:lnTo>
                    <a:pt x="1759" y="2"/>
                  </a:lnTo>
                  <a:lnTo>
                    <a:pt x="1847" y="0"/>
                  </a:lnTo>
                  <a:lnTo>
                    <a:pt x="1936" y="2"/>
                  </a:lnTo>
                  <a:lnTo>
                    <a:pt x="2025" y="8"/>
                  </a:lnTo>
                  <a:lnTo>
                    <a:pt x="2113" y="19"/>
                  </a:lnTo>
                  <a:lnTo>
                    <a:pt x="2201" y="33"/>
                  </a:lnTo>
                  <a:lnTo>
                    <a:pt x="2287" y="52"/>
                  </a:lnTo>
                  <a:lnTo>
                    <a:pt x="2374" y="76"/>
                  </a:lnTo>
                  <a:lnTo>
                    <a:pt x="2459" y="104"/>
                  </a:lnTo>
                  <a:lnTo>
                    <a:pt x="2543" y="135"/>
                  </a:lnTo>
                  <a:lnTo>
                    <a:pt x="2626" y="171"/>
                  </a:lnTo>
                  <a:lnTo>
                    <a:pt x="2708" y="211"/>
                  </a:lnTo>
                  <a:lnTo>
                    <a:pt x="2787" y="255"/>
                  </a:lnTo>
                  <a:lnTo>
                    <a:pt x="2865" y="303"/>
                  </a:lnTo>
                  <a:lnTo>
                    <a:pt x="2940" y="356"/>
                  </a:lnTo>
                  <a:lnTo>
                    <a:pt x="3015" y="413"/>
                  </a:lnTo>
                  <a:lnTo>
                    <a:pt x="3086" y="474"/>
                  </a:lnTo>
                  <a:lnTo>
                    <a:pt x="3154" y="539"/>
                  </a:lnTo>
                  <a:close/>
                </a:path>
              </a:pathLst>
            </a:custGeom>
            <a:solidFill>
              <a:schemeClr val="bg1">
                <a:lumMod val="50000"/>
              </a:schemeClr>
            </a:solidFill>
            <a:ln w="19050">
              <a:solidFill>
                <a:srgbClr val="FF0000"/>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24" name="弧形 23"/>
            <p:cNvSpPr/>
            <p:nvPr/>
          </p:nvSpPr>
          <p:spPr bwMode="auto">
            <a:xfrm>
              <a:off x="843517" y="3848985"/>
              <a:ext cx="720000" cy="720000"/>
            </a:xfrm>
            <a:prstGeom prst="arc">
              <a:avLst/>
            </a:prstGeom>
            <a:noFill/>
            <a:ln w="1905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5" name="弧形 24"/>
            <p:cNvSpPr/>
            <p:nvPr/>
          </p:nvSpPr>
          <p:spPr bwMode="auto">
            <a:xfrm>
              <a:off x="933517" y="3938985"/>
              <a:ext cx="540000" cy="540000"/>
            </a:xfrm>
            <a:prstGeom prst="arc">
              <a:avLst/>
            </a:prstGeom>
            <a:noFill/>
            <a:ln w="1905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6" name="弧形 25"/>
            <p:cNvSpPr/>
            <p:nvPr/>
          </p:nvSpPr>
          <p:spPr bwMode="auto">
            <a:xfrm>
              <a:off x="1023517" y="4028985"/>
              <a:ext cx="360000" cy="360000"/>
            </a:xfrm>
            <a:prstGeom prst="arc">
              <a:avLst/>
            </a:prstGeom>
            <a:noFill/>
            <a:ln w="19050">
              <a:solidFill>
                <a:srgbClr val="FF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grpSp>
    </p:spTree>
  </p:cSld>
  <p:clrMapOvr>
    <a:masterClrMapping/>
  </p:clrMapOvr>
  <p:transition advClick="0" advTm="8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有线电视前端系统组网</a:t>
            </a:r>
            <a:endParaRPr lang="zh-CN" altLang="en-US" dirty="0"/>
          </a:p>
        </p:txBody>
      </p:sp>
      <p:pic>
        <p:nvPicPr>
          <p:cNvPr id="1027" name="Picture 3"/>
          <p:cNvPicPr>
            <a:picLocks noChangeAspect="1" noChangeArrowheads="1"/>
          </p:cNvPicPr>
          <p:nvPr/>
        </p:nvPicPr>
        <p:blipFill>
          <a:blip r:embed="rId2" cstate="print"/>
          <a:srcRect l="3738" t="3950" r="5331" b="7328"/>
          <a:stretch>
            <a:fillRect/>
          </a:stretch>
        </p:blipFill>
        <p:spPr bwMode="auto">
          <a:xfrm>
            <a:off x="696530" y="979054"/>
            <a:ext cx="4867564" cy="3676073"/>
          </a:xfrm>
          <a:prstGeom prst="rect">
            <a:avLst/>
          </a:prstGeom>
          <a:noFill/>
          <a:ln w="9525">
            <a:noFill/>
            <a:miter lim="800000"/>
            <a:headEnd/>
            <a:tailEnd/>
          </a:ln>
        </p:spPr>
      </p:pic>
      <p:sp>
        <p:nvSpPr>
          <p:cNvPr id="6" name="矩形 5"/>
          <p:cNvSpPr/>
          <p:nvPr/>
        </p:nvSpPr>
        <p:spPr bwMode="auto">
          <a:xfrm>
            <a:off x="5723528" y="1927812"/>
            <a:ext cx="3097742" cy="756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Lst>
        </p:spPr>
        <p:txBody>
          <a:bodyPr vert="horz" wrap="square" lIns="45702" tIns="22851" rIns="46800" bIns="22851" numCol="1" rtlCol="0" anchor="ctr" anchorCtr="0" compatLnSpc="1">
            <a:prstTxWarp prst="textNoShape">
              <a:avLst/>
            </a:prstTxWarp>
          </a:bodyPr>
          <a:lstStyle/>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通过放大器、分支器和分配器的组合，将有线电视信号引入至各房间。</a:t>
            </a:r>
            <a:endParaRPr lang="en-US" altLang="zh-CN" sz="1100" dirty="0" smtClean="0">
              <a:solidFill>
                <a:schemeClr val="tx1">
                  <a:lumMod val="85000"/>
                  <a:lumOff val="15000"/>
                </a:schemeClr>
              </a:solidFill>
              <a:latin typeface="Arial" pitchFamily="34" charset="0"/>
              <a:ea typeface="微软雅黑" pitchFamily="34" charset="-122"/>
              <a:cs typeface="Arial" pitchFamily="34" charset="0"/>
            </a:endParaRPr>
          </a:p>
          <a:p>
            <a:pPr marL="177800" indent="-177800" eaLnBrk="0" hangingPunct="0">
              <a:buClr>
                <a:srgbClr val="CC9900"/>
              </a:buClr>
              <a:buFont typeface="Arial" pitchFamily="34" charset="0"/>
              <a:buChar char="•"/>
            </a:pPr>
            <a:r>
              <a:rPr lang="zh-CN" altLang="en-US" sz="1100" dirty="0" smtClean="0">
                <a:solidFill>
                  <a:schemeClr val="tx1">
                    <a:lumMod val="85000"/>
                    <a:lumOff val="15000"/>
                  </a:schemeClr>
                </a:solidFill>
                <a:latin typeface="Arial" pitchFamily="34" charset="0"/>
                <a:ea typeface="微软雅黑" pitchFamily="34" charset="-122"/>
                <a:cs typeface="Arial" pitchFamily="34" charset="0"/>
              </a:rPr>
              <a:t>分支器和分配器的区别是，分支器完成信号的分配的同时可以级接，而分配器则不能级接</a:t>
            </a:r>
          </a:p>
        </p:txBody>
      </p:sp>
    </p:spTree>
  </p:cSld>
  <p:clrMapOvr>
    <a:masterClrMapping/>
  </p:clrMapOvr>
  <p:transition advClick="0" advTm="800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520658" y="238919"/>
            <a:ext cx="6227082" cy="871537"/>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400" b="1" i="0" u="none" strike="noStrike" kern="0" cap="none" spc="0" normalizeH="0" baseline="0" noProof="0" dirty="0" smtClean="0">
                <a:ln>
                  <a:noFill/>
                </a:ln>
                <a:solidFill>
                  <a:srgbClr val="C00000"/>
                </a:solidFill>
                <a:effectLst/>
                <a:uLnTx/>
                <a:uFillTx/>
                <a:latin typeface="FrutigerNext LT Medium" pitchFamily="34" charset="0"/>
                <a:ea typeface="黑体" pitchFamily="49" charset="-122"/>
                <a:cs typeface="+mj-cs"/>
              </a:rPr>
              <a:t>目录</a:t>
            </a:r>
            <a:endParaRPr kumimoji="0" lang="en-US" sz="4400" b="1" i="0" u="none" strike="noStrike" kern="0" cap="none" spc="0" normalizeH="0" baseline="0" noProof="0" dirty="0">
              <a:ln>
                <a:noFill/>
              </a:ln>
              <a:solidFill>
                <a:srgbClr val="C00000"/>
              </a:solidFill>
              <a:effectLst/>
              <a:uLnTx/>
              <a:uFillTx/>
              <a:latin typeface="FrutigerNext LT Medium" pitchFamily="34" charset="0"/>
              <a:ea typeface="黑体" pitchFamily="49" charset="-122"/>
              <a:cs typeface="+mj-cs"/>
            </a:endParaRPr>
          </a:p>
        </p:txBody>
      </p:sp>
      <p:sp>
        <p:nvSpPr>
          <p:cNvPr id="27" name="Freeform 11"/>
          <p:cNvSpPr>
            <a:spLocks/>
          </p:cNvSpPr>
          <p:nvPr/>
        </p:nvSpPr>
        <p:spPr bwMode="gray">
          <a:xfrm>
            <a:off x="2324423" y="1348960"/>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8" name="Freeform 12"/>
          <p:cNvSpPr>
            <a:spLocks/>
          </p:cNvSpPr>
          <p:nvPr/>
        </p:nvSpPr>
        <p:spPr bwMode="gray">
          <a:xfrm>
            <a:off x="1622750" y="1348960"/>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9" name="Text Box 13"/>
          <p:cNvSpPr txBox="1">
            <a:spLocks noChangeArrowheads="1"/>
          </p:cNvSpPr>
          <p:nvPr/>
        </p:nvSpPr>
        <p:spPr bwMode="gray">
          <a:xfrm>
            <a:off x="2437191" y="1414048"/>
            <a:ext cx="4481064"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酒店</a:t>
            </a:r>
            <a:r>
              <a:rPr lang="en-US" altLang="zh-CN" sz="2400" dirty="0" smtClean="0">
                <a:solidFill>
                  <a:schemeClr val="bg1"/>
                </a:solidFill>
                <a:latin typeface="Arial" pitchFamily="34" charset="0"/>
                <a:ea typeface="微软雅黑" pitchFamily="34" charset="-122"/>
                <a:cs typeface="Arial" pitchFamily="34" charset="0"/>
              </a:rPr>
              <a:t>WLAN</a:t>
            </a:r>
            <a:r>
              <a:rPr lang="zh-CN" altLang="en-US" sz="2400" dirty="0" smtClean="0">
                <a:solidFill>
                  <a:schemeClr val="bg1"/>
                </a:solidFill>
                <a:latin typeface="Arial" pitchFamily="34" charset="0"/>
                <a:ea typeface="微软雅黑" pitchFamily="34" charset="-122"/>
                <a:cs typeface="Arial" pitchFamily="34" charset="0"/>
              </a:rPr>
              <a:t>无线覆盖介绍</a:t>
            </a:r>
          </a:p>
        </p:txBody>
      </p:sp>
      <p:sp>
        <p:nvSpPr>
          <p:cNvPr id="42" name="Text Box 16"/>
          <p:cNvSpPr txBox="1">
            <a:spLocks noChangeArrowheads="1"/>
          </p:cNvSpPr>
          <p:nvPr/>
        </p:nvSpPr>
        <p:spPr bwMode="gray">
          <a:xfrm>
            <a:off x="1830340" y="134616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1</a:t>
            </a:r>
          </a:p>
        </p:txBody>
      </p:sp>
      <p:sp>
        <p:nvSpPr>
          <p:cNvPr id="25" name="Freeform 9"/>
          <p:cNvSpPr>
            <a:spLocks/>
          </p:cNvSpPr>
          <p:nvPr/>
        </p:nvSpPr>
        <p:spPr bwMode="gray">
          <a:xfrm>
            <a:off x="2324425" y="2034686"/>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6" name="Freeform 10"/>
          <p:cNvSpPr>
            <a:spLocks/>
          </p:cNvSpPr>
          <p:nvPr/>
        </p:nvSpPr>
        <p:spPr bwMode="gray">
          <a:xfrm>
            <a:off x="1622750" y="2034686"/>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30" name="Text Box 14"/>
          <p:cNvSpPr txBox="1">
            <a:spLocks noChangeArrowheads="1"/>
          </p:cNvSpPr>
          <p:nvPr/>
        </p:nvSpPr>
        <p:spPr bwMode="gray">
          <a:xfrm>
            <a:off x="2437191" y="2093424"/>
            <a:ext cx="4693711"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华为酒店</a:t>
            </a:r>
            <a:r>
              <a:rPr lang="en-US" altLang="zh-CN" sz="2400" dirty="0" smtClean="0">
                <a:solidFill>
                  <a:schemeClr val="bg1"/>
                </a:solidFill>
                <a:latin typeface="Arial" pitchFamily="34" charset="0"/>
                <a:ea typeface="微软雅黑" pitchFamily="34" charset="-122"/>
                <a:cs typeface="Arial" pitchFamily="34" charset="0"/>
              </a:rPr>
              <a:t>WOC</a:t>
            </a:r>
            <a:r>
              <a:rPr lang="zh-CN" altLang="en-US" sz="2400" dirty="0" smtClean="0">
                <a:solidFill>
                  <a:schemeClr val="bg1"/>
                </a:solidFill>
                <a:latin typeface="Arial" pitchFamily="34" charset="0"/>
                <a:ea typeface="微软雅黑" pitchFamily="34" charset="-122"/>
                <a:cs typeface="Arial" pitchFamily="34" charset="0"/>
              </a:rPr>
              <a:t>无线覆盖解决方案</a:t>
            </a:r>
          </a:p>
        </p:txBody>
      </p:sp>
      <p:sp>
        <p:nvSpPr>
          <p:cNvPr id="46" name="Text Box 17"/>
          <p:cNvSpPr txBox="1">
            <a:spLocks noChangeArrowheads="1"/>
          </p:cNvSpPr>
          <p:nvPr/>
        </p:nvSpPr>
        <p:spPr bwMode="gray">
          <a:xfrm>
            <a:off x="1830340" y="2041411"/>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2</a:t>
            </a:r>
          </a:p>
        </p:txBody>
      </p:sp>
      <p:sp>
        <p:nvSpPr>
          <p:cNvPr id="22" name="Freeform 6"/>
          <p:cNvSpPr>
            <a:spLocks/>
          </p:cNvSpPr>
          <p:nvPr/>
        </p:nvSpPr>
        <p:spPr bwMode="gray">
          <a:xfrm>
            <a:off x="2324425" y="2729937"/>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3" name="Freeform 7"/>
          <p:cNvSpPr>
            <a:spLocks/>
          </p:cNvSpPr>
          <p:nvPr/>
        </p:nvSpPr>
        <p:spPr bwMode="gray">
          <a:xfrm>
            <a:off x="1622750" y="2729937"/>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4" name="Text Box 8"/>
          <p:cNvSpPr txBox="1">
            <a:spLocks noChangeArrowheads="1"/>
          </p:cNvSpPr>
          <p:nvPr/>
        </p:nvSpPr>
        <p:spPr bwMode="gray">
          <a:xfrm>
            <a:off x="2437193" y="2788675"/>
            <a:ext cx="3581400" cy="457200"/>
          </a:xfrm>
          <a:prstGeom prst="rect">
            <a:avLst/>
          </a:prstGeom>
          <a:noFill/>
          <a:ln w="9525">
            <a:noFill/>
            <a:miter lim="800000"/>
            <a:headEnd/>
            <a:tailEnd/>
          </a:ln>
          <a:effectLst>
            <a:outerShdw dist="17961" dir="2700000" algn="ctr" rotWithShape="0">
              <a:srgbClr val="333333">
                <a:alpha val="50000"/>
              </a:srgbClr>
            </a:outerShdw>
          </a:effectLst>
        </p:spPr>
        <p:txBody>
          <a:bodyPr>
            <a:spAutoFit/>
          </a:bodyPr>
          <a:lstStyle/>
          <a:p>
            <a:pPr lvl="0"/>
            <a:r>
              <a:rPr lang="zh-CN" altLang="en-US" sz="2400" dirty="0" smtClean="0">
                <a:solidFill>
                  <a:schemeClr val="bg1"/>
                </a:solidFill>
                <a:latin typeface="Arial" pitchFamily="34" charset="0"/>
                <a:ea typeface="微软雅黑" pitchFamily="34" charset="-122"/>
                <a:cs typeface="Arial" pitchFamily="34" charset="0"/>
              </a:rPr>
              <a:t>解决方案设计指导</a:t>
            </a:r>
            <a:endParaRPr lang="zh-CN" altLang="en-US" sz="2400" dirty="0">
              <a:solidFill>
                <a:schemeClr val="bg1"/>
              </a:solidFill>
              <a:latin typeface="Arial" pitchFamily="34" charset="0"/>
              <a:ea typeface="微软雅黑" pitchFamily="34" charset="-122"/>
              <a:cs typeface="Arial" pitchFamily="34" charset="0"/>
            </a:endParaRPr>
          </a:p>
        </p:txBody>
      </p:sp>
      <p:sp>
        <p:nvSpPr>
          <p:cNvPr id="47" name="Text Box 18"/>
          <p:cNvSpPr txBox="1">
            <a:spLocks noChangeArrowheads="1"/>
          </p:cNvSpPr>
          <p:nvPr/>
        </p:nvSpPr>
        <p:spPr bwMode="gray">
          <a:xfrm>
            <a:off x="1830340" y="2732927"/>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3</a:t>
            </a:r>
          </a:p>
        </p:txBody>
      </p:sp>
      <p:sp>
        <p:nvSpPr>
          <p:cNvPr id="16" name="Freeform 6"/>
          <p:cNvSpPr>
            <a:spLocks/>
          </p:cNvSpPr>
          <p:nvPr/>
        </p:nvSpPr>
        <p:spPr bwMode="gray">
          <a:xfrm>
            <a:off x="2324425" y="3421453"/>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7" name="Freeform 7"/>
          <p:cNvSpPr>
            <a:spLocks/>
          </p:cNvSpPr>
          <p:nvPr/>
        </p:nvSpPr>
        <p:spPr bwMode="gray">
          <a:xfrm>
            <a:off x="1622750" y="3421453"/>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8" name="Text Box 8"/>
          <p:cNvSpPr txBox="1">
            <a:spLocks noChangeArrowheads="1"/>
          </p:cNvSpPr>
          <p:nvPr/>
        </p:nvSpPr>
        <p:spPr bwMode="gray">
          <a:xfrm>
            <a:off x="2437192" y="3480191"/>
            <a:ext cx="4626996"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竞争力分析</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合作产品资料</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案例</a:t>
            </a:r>
            <a:endParaRPr lang="zh-CN" altLang="en-US" sz="2400" dirty="0">
              <a:solidFill>
                <a:schemeClr val="bg1"/>
              </a:solidFill>
              <a:latin typeface="Arial" pitchFamily="34" charset="0"/>
              <a:ea typeface="微软雅黑" pitchFamily="34" charset="-122"/>
              <a:cs typeface="Arial" pitchFamily="34" charset="0"/>
            </a:endParaRPr>
          </a:p>
        </p:txBody>
      </p:sp>
      <p:sp>
        <p:nvSpPr>
          <p:cNvPr id="19" name="Text Box 18"/>
          <p:cNvSpPr txBox="1">
            <a:spLocks noChangeArrowheads="1"/>
          </p:cNvSpPr>
          <p:nvPr/>
        </p:nvSpPr>
        <p:spPr bwMode="gray">
          <a:xfrm>
            <a:off x="1830340" y="344529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smtClean="0">
                <a:solidFill>
                  <a:schemeClr val="bg1"/>
                </a:solidFill>
                <a:latin typeface="Arial" pitchFamily="34" charset="0"/>
                <a:cs typeface="Arial" pitchFamily="34" charset="0"/>
              </a:rPr>
              <a:t>4</a:t>
            </a:r>
            <a:endParaRPr lang="en-US" altLang="zh-CN" sz="3200" b="1" dirty="0">
              <a:solidFill>
                <a:schemeClr val="bg1"/>
              </a:solidFill>
              <a:latin typeface="Arial" pitchFamily="34" charset="0"/>
              <a:cs typeface="Arial" pitchFamily="34" charset="0"/>
            </a:endParaRPr>
          </a:p>
        </p:txBody>
      </p:sp>
      <p:sp>
        <p:nvSpPr>
          <p:cNvPr id="20" name="Text Box 16"/>
          <p:cNvSpPr txBox="1">
            <a:spLocks noChangeArrowheads="1"/>
          </p:cNvSpPr>
          <p:nvPr/>
        </p:nvSpPr>
        <p:spPr bwMode="gray">
          <a:xfrm>
            <a:off x="1830340" y="2045407"/>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smtClean="0">
                <a:solidFill>
                  <a:schemeClr val="bg1"/>
                </a:solidFill>
                <a:latin typeface="Arial" pitchFamily="34" charset="0"/>
                <a:cs typeface="Arial" pitchFamily="34" charset="0"/>
              </a:rPr>
              <a:t>2</a:t>
            </a:r>
            <a:endParaRPr lang="en-US" altLang="zh-CN" sz="3200" b="1" dirty="0">
              <a:solidFill>
                <a:schemeClr val="bg1"/>
              </a:solidFill>
              <a:latin typeface="Arial" pitchFamily="34" charset="0"/>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bwMode="auto">
          <a:xfrm>
            <a:off x="1192306" y="1434354"/>
            <a:ext cx="2106706" cy="1093694"/>
          </a:xfrm>
          <a:prstGeom prst="rect">
            <a:avLst/>
          </a:prstGeom>
          <a:solidFill>
            <a:schemeClr val="bg1"/>
          </a:solid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sp>
        <p:nvSpPr>
          <p:cNvPr id="8" name="矩形 7"/>
          <p:cNvSpPr/>
          <p:nvPr/>
        </p:nvSpPr>
        <p:spPr bwMode="auto">
          <a:xfrm>
            <a:off x="5172636" y="1550895"/>
            <a:ext cx="2402541" cy="1559859"/>
          </a:xfrm>
          <a:prstGeom prst="rect">
            <a:avLst/>
          </a:prstGeom>
          <a:solidFill>
            <a:schemeClr val="bg1"/>
          </a:solid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sp>
        <p:nvSpPr>
          <p:cNvPr id="13" name="任意多边形 12"/>
          <p:cNvSpPr/>
          <p:nvPr/>
        </p:nvSpPr>
        <p:spPr bwMode="auto">
          <a:xfrm>
            <a:off x="2976282" y="2286001"/>
            <a:ext cx="2474259" cy="657412"/>
          </a:xfrm>
          <a:custGeom>
            <a:avLst/>
            <a:gdLst>
              <a:gd name="connsiteX0" fmla="*/ 0 w 2474259"/>
              <a:gd name="connsiteY0" fmla="*/ 0 h 657412"/>
              <a:gd name="connsiteX1" fmla="*/ 1407459 w 2474259"/>
              <a:gd name="connsiteY1" fmla="*/ 555812 h 657412"/>
              <a:gd name="connsiteX2" fmla="*/ 2474259 w 2474259"/>
              <a:gd name="connsiteY2" fmla="*/ 609600 h 657412"/>
            </a:gdLst>
            <a:ahLst/>
            <a:cxnLst>
              <a:cxn ang="0">
                <a:pos x="connsiteX0" y="connsiteY0"/>
              </a:cxn>
              <a:cxn ang="0">
                <a:pos x="connsiteX1" y="connsiteY1"/>
              </a:cxn>
              <a:cxn ang="0">
                <a:pos x="connsiteX2" y="connsiteY2"/>
              </a:cxn>
            </a:cxnLst>
            <a:rect l="l" t="t" r="r" b="b"/>
            <a:pathLst>
              <a:path w="2474259" h="657412">
                <a:moveTo>
                  <a:pt x="0" y="0"/>
                </a:moveTo>
                <a:cubicBezTo>
                  <a:pt x="497541" y="227106"/>
                  <a:pt x="995083" y="454212"/>
                  <a:pt x="1407459" y="555812"/>
                </a:cubicBezTo>
                <a:cubicBezTo>
                  <a:pt x="1819835" y="657412"/>
                  <a:pt x="2147047" y="633506"/>
                  <a:pt x="2474259" y="609600"/>
                </a:cubicBezTo>
              </a:path>
            </a:pathLst>
          </a:custGeom>
          <a:noFill/>
          <a:ln>
            <a:solidFill>
              <a:schemeClr val="tx2">
                <a:lumMod val="50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17" name="直接连接符 16"/>
          <p:cNvCxnSpPr/>
          <p:nvPr/>
        </p:nvCxnSpPr>
        <p:spPr bwMode="auto">
          <a:xfrm>
            <a:off x="1577788" y="1918448"/>
            <a:ext cx="1165412"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 name="标题 1"/>
          <p:cNvSpPr>
            <a:spLocks noGrp="1"/>
          </p:cNvSpPr>
          <p:nvPr>
            <p:ph type="title"/>
          </p:nvPr>
        </p:nvSpPr>
        <p:spPr/>
        <p:txBody>
          <a:bodyPr/>
          <a:lstStyle/>
          <a:p>
            <a:r>
              <a:rPr lang="zh-CN" altLang="en-US" dirty="0" smtClean="0">
                <a:latin typeface="Arial" pitchFamily="34" charset="0"/>
                <a:cs typeface="Arial" pitchFamily="34" charset="0"/>
              </a:rPr>
              <a:t>什么是</a:t>
            </a:r>
            <a:r>
              <a:rPr lang="en-US" altLang="zh-CN" dirty="0" smtClean="0">
                <a:latin typeface="Arial" pitchFamily="34" charset="0"/>
                <a:cs typeface="Arial" pitchFamily="34" charset="0"/>
              </a:rPr>
              <a:t>WOC</a:t>
            </a:r>
            <a:r>
              <a:rPr lang="zh-CN" altLang="en-US" dirty="0" smtClean="0">
                <a:latin typeface="Arial" pitchFamily="34" charset="0"/>
                <a:cs typeface="Arial" pitchFamily="34" charset="0"/>
              </a:rPr>
              <a:t>？</a:t>
            </a:r>
            <a:endParaRPr lang="zh-CN" altLang="en-US" dirty="0">
              <a:latin typeface="Arial" pitchFamily="34" charset="0"/>
              <a:cs typeface="Arial" pitchFamily="34" charset="0"/>
            </a:endParaRPr>
          </a:p>
        </p:txBody>
      </p:sp>
      <p:pic>
        <p:nvPicPr>
          <p:cNvPr id="5" name="Picture 3" descr="C:\Users\m00163896\Desktop\1_100726151110_1.jpg"/>
          <p:cNvPicPr>
            <a:picLocks noChangeAspect="1" noChangeArrowheads="1"/>
          </p:cNvPicPr>
          <p:nvPr/>
        </p:nvPicPr>
        <p:blipFill>
          <a:blip r:embed="rId2" cstate="print">
            <a:clrChange>
              <a:clrFrom>
                <a:srgbClr val="FBFBFB"/>
              </a:clrFrom>
              <a:clrTo>
                <a:srgbClr val="FBFBFB">
                  <a:alpha val="0"/>
                </a:srgbClr>
              </a:clrTo>
            </a:clrChange>
          </a:blip>
          <a:srcRect/>
          <a:stretch>
            <a:fillRect/>
          </a:stretch>
        </p:blipFill>
        <p:spPr bwMode="auto">
          <a:xfrm rot="345275" flipH="1">
            <a:off x="5239723" y="2528836"/>
            <a:ext cx="466859" cy="466859"/>
          </a:xfrm>
          <a:prstGeom prst="rect">
            <a:avLst/>
          </a:prstGeom>
          <a:noFill/>
        </p:spPr>
      </p:pic>
      <p:pic>
        <p:nvPicPr>
          <p:cNvPr id="4" name="Picture 2" descr="C:\Users\m00163896\Desktop\T1ArOwXnREXXb9GDcW_024652_jpg_310x310.jpg"/>
          <p:cNvPicPr>
            <a:picLocks noChangeArrowheads="1"/>
          </p:cNvPicPr>
          <p:nvPr/>
        </p:nvPicPr>
        <p:blipFill>
          <a:blip r:embed="rId3" cstate="print">
            <a:clrChange>
              <a:clrFrom>
                <a:srgbClr val="FFFFFF"/>
              </a:clrFrom>
              <a:clrTo>
                <a:srgbClr val="FFFFFF">
                  <a:alpha val="0"/>
                </a:srgbClr>
              </a:clrTo>
            </a:clrChange>
          </a:blip>
          <a:srcRect/>
          <a:stretch>
            <a:fillRect/>
          </a:stretch>
        </p:blipFill>
        <p:spPr bwMode="auto">
          <a:xfrm rot="16200000">
            <a:off x="2464327" y="1853451"/>
            <a:ext cx="602876" cy="504000"/>
          </a:xfrm>
          <a:prstGeom prst="rect">
            <a:avLst/>
          </a:prstGeom>
          <a:noFill/>
        </p:spPr>
      </p:pic>
      <p:pic>
        <p:nvPicPr>
          <p:cNvPr id="7" name="Picture 3" descr="D:\00.工作计划\V2R1C01封闭写作资料\WLAN AP新产品图片-PNG\WLAN AP新产品图片\AP6310SN rightside_perspective.png"/>
          <p:cNvPicPr>
            <a:picLocks noChangeAspect="1" noChangeArrowheads="1"/>
          </p:cNvPicPr>
          <p:nvPr/>
        </p:nvPicPr>
        <p:blipFill>
          <a:blip r:embed="rId4" cstate="print"/>
          <a:srcRect/>
          <a:stretch>
            <a:fillRect/>
          </a:stretch>
        </p:blipFill>
        <p:spPr bwMode="auto">
          <a:xfrm>
            <a:off x="1399979" y="1819839"/>
            <a:ext cx="545213" cy="193989"/>
          </a:xfrm>
          <a:prstGeom prst="rect">
            <a:avLst/>
          </a:prstGeom>
          <a:noFill/>
          <a:ln w="9525">
            <a:noFill/>
            <a:miter lim="800000"/>
            <a:headEnd/>
            <a:tailEnd/>
          </a:ln>
        </p:spPr>
      </p:pic>
      <p:grpSp>
        <p:nvGrpSpPr>
          <p:cNvPr id="10" name="组合 348"/>
          <p:cNvGrpSpPr>
            <a:grpSpLocks noChangeAspect="1"/>
          </p:cNvGrpSpPr>
          <p:nvPr/>
        </p:nvGrpSpPr>
        <p:grpSpPr>
          <a:xfrm>
            <a:off x="6121049" y="1667974"/>
            <a:ext cx="548692" cy="578835"/>
            <a:chOff x="11823700" y="2228850"/>
            <a:chExt cx="288925" cy="304798"/>
          </a:xfrm>
          <a:solidFill>
            <a:schemeClr val="tx1">
              <a:lumMod val="50000"/>
              <a:lumOff val="50000"/>
            </a:schemeClr>
          </a:solidFill>
        </p:grpSpPr>
        <p:sp>
          <p:nvSpPr>
            <p:cNvPr id="11" name="Freeform 118"/>
            <p:cNvSpPr>
              <a:spLocks/>
            </p:cNvSpPr>
            <p:nvPr/>
          </p:nvSpPr>
          <p:spPr bwMode="auto">
            <a:xfrm>
              <a:off x="11880850" y="2228850"/>
              <a:ext cx="177800" cy="66675"/>
            </a:xfrm>
            <a:custGeom>
              <a:avLst/>
              <a:gdLst/>
              <a:ahLst/>
              <a:cxnLst>
                <a:cxn ang="0">
                  <a:pos x="88" y="38"/>
                </a:cxn>
                <a:cxn ang="0">
                  <a:pos x="88" y="38"/>
                </a:cxn>
                <a:cxn ang="0">
                  <a:pos x="86" y="32"/>
                </a:cxn>
                <a:cxn ang="0">
                  <a:pos x="112" y="8"/>
                </a:cxn>
                <a:cxn ang="0">
                  <a:pos x="112" y="8"/>
                </a:cxn>
                <a:cxn ang="0">
                  <a:pos x="112" y="4"/>
                </a:cxn>
                <a:cxn ang="0">
                  <a:pos x="112" y="2"/>
                </a:cxn>
                <a:cxn ang="0">
                  <a:pos x="112" y="2"/>
                </a:cxn>
                <a:cxn ang="0">
                  <a:pos x="108" y="0"/>
                </a:cxn>
                <a:cxn ang="0">
                  <a:pos x="106" y="2"/>
                </a:cxn>
                <a:cxn ang="0">
                  <a:pos x="78" y="30"/>
                </a:cxn>
                <a:cxn ang="0">
                  <a:pos x="34" y="30"/>
                </a:cxn>
                <a:cxn ang="0">
                  <a:pos x="6" y="2"/>
                </a:cxn>
                <a:cxn ang="0">
                  <a:pos x="6" y="2"/>
                </a:cxn>
                <a:cxn ang="0">
                  <a:pos x="4" y="0"/>
                </a:cxn>
                <a:cxn ang="0">
                  <a:pos x="2" y="2"/>
                </a:cxn>
                <a:cxn ang="0">
                  <a:pos x="2" y="2"/>
                </a:cxn>
                <a:cxn ang="0">
                  <a:pos x="0" y="4"/>
                </a:cxn>
                <a:cxn ang="0">
                  <a:pos x="2" y="8"/>
                </a:cxn>
                <a:cxn ang="0">
                  <a:pos x="26" y="32"/>
                </a:cxn>
                <a:cxn ang="0">
                  <a:pos x="26" y="32"/>
                </a:cxn>
                <a:cxn ang="0">
                  <a:pos x="24" y="38"/>
                </a:cxn>
                <a:cxn ang="0">
                  <a:pos x="24" y="42"/>
                </a:cxn>
                <a:cxn ang="0">
                  <a:pos x="88" y="42"/>
                </a:cxn>
                <a:cxn ang="0">
                  <a:pos x="88" y="38"/>
                </a:cxn>
              </a:cxnLst>
              <a:rect l="0" t="0" r="r" b="b"/>
              <a:pathLst>
                <a:path w="112" h="42">
                  <a:moveTo>
                    <a:pt x="88" y="38"/>
                  </a:moveTo>
                  <a:lnTo>
                    <a:pt x="88" y="38"/>
                  </a:lnTo>
                  <a:lnTo>
                    <a:pt x="86" y="32"/>
                  </a:lnTo>
                  <a:lnTo>
                    <a:pt x="112" y="8"/>
                  </a:lnTo>
                  <a:lnTo>
                    <a:pt x="112" y="8"/>
                  </a:lnTo>
                  <a:lnTo>
                    <a:pt x="112" y="4"/>
                  </a:lnTo>
                  <a:lnTo>
                    <a:pt x="112" y="2"/>
                  </a:lnTo>
                  <a:lnTo>
                    <a:pt x="112" y="2"/>
                  </a:lnTo>
                  <a:lnTo>
                    <a:pt x="108" y="0"/>
                  </a:lnTo>
                  <a:lnTo>
                    <a:pt x="106" y="2"/>
                  </a:lnTo>
                  <a:lnTo>
                    <a:pt x="78" y="30"/>
                  </a:lnTo>
                  <a:lnTo>
                    <a:pt x="34" y="30"/>
                  </a:lnTo>
                  <a:lnTo>
                    <a:pt x="6" y="2"/>
                  </a:lnTo>
                  <a:lnTo>
                    <a:pt x="6" y="2"/>
                  </a:lnTo>
                  <a:lnTo>
                    <a:pt x="4" y="0"/>
                  </a:lnTo>
                  <a:lnTo>
                    <a:pt x="2" y="2"/>
                  </a:lnTo>
                  <a:lnTo>
                    <a:pt x="2" y="2"/>
                  </a:lnTo>
                  <a:lnTo>
                    <a:pt x="0" y="4"/>
                  </a:lnTo>
                  <a:lnTo>
                    <a:pt x="2" y="8"/>
                  </a:lnTo>
                  <a:lnTo>
                    <a:pt x="26" y="32"/>
                  </a:lnTo>
                  <a:lnTo>
                    <a:pt x="26" y="32"/>
                  </a:lnTo>
                  <a:lnTo>
                    <a:pt x="24" y="38"/>
                  </a:lnTo>
                  <a:lnTo>
                    <a:pt x="24" y="42"/>
                  </a:lnTo>
                  <a:lnTo>
                    <a:pt x="88" y="42"/>
                  </a:lnTo>
                  <a:lnTo>
                    <a:pt x="8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12" name="Freeform 119"/>
            <p:cNvSpPr>
              <a:spLocks noEditPoints="1"/>
            </p:cNvSpPr>
            <p:nvPr/>
          </p:nvSpPr>
          <p:spPr bwMode="auto">
            <a:xfrm>
              <a:off x="11823700" y="2301873"/>
              <a:ext cx="288925" cy="231775"/>
            </a:xfrm>
            <a:custGeom>
              <a:avLst/>
              <a:gdLst/>
              <a:ahLst/>
              <a:cxnLst>
                <a:cxn ang="0">
                  <a:pos x="126" y="0"/>
                </a:cxn>
                <a:cxn ang="0">
                  <a:pos x="60" y="0"/>
                </a:cxn>
                <a:cxn ang="0">
                  <a:pos x="8" y="0"/>
                </a:cxn>
                <a:cxn ang="0">
                  <a:pos x="2" y="2"/>
                </a:cxn>
                <a:cxn ang="0">
                  <a:pos x="0" y="140"/>
                </a:cxn>
                <a:cxn ang="0">
                  <a:pos x="2" y="144"/>
                </a:cxn>
                <a:cxn ang="0">
                  <a:pos x="174" y="146"/>
                </a:cxn>
                <a:cxn ang="0">
                  <a:pos x="180" y="144"/>
                </a:cxn>
                <a:cxn ang="0">
                  <a:pos x="182" y="8"/>
                </a:cxn>
                <a:cxn ang="0">
                  <a:pos x="180" y="2"/>
                </a:cxn>
                <a:cxn ang="0">
                  <a:pos x="174" y="0"/>
                </a:cxn>
                <a:cxn ang="0">
                  <a:pos x="52" y="136"/>
                </a:cxn>
                <a:cxn ang="0">
                  <a:pos x="46" y="132"/>
                </a:cxn>
                <a:cxn ang="0">
                  <a:pos x="48" y="128"/>
                </a:cxn>
                <a:cxn ang="0">
                  <a:pos x="52" y="126"/>
                </a:cxn>
                <a:cxn ang="0">
                  <a:pos x="58" y="132"/>
                </a:cxn>
                <a:cxn ang="0">
                  <a:pos x="56" y="136"/>
                </a:cxn>
                <a:cxn ang="0">
                  <a:pos x="52" y="136"/>
                </a:cxn>
                <a:cxn ang="0">
                  <a:pos x="72" y="136"/>
                </a:cxn>
                <a:cxn ang="0">
                  <a:pos x="66" y="132"/>
                </a:cxn>
                <a:cxn ang="0">
                  <a:pos x="68" y="128"/>
                </a:cxn>
                <a:cxn ang="0">
                  <a:pos x="72" y="126"/>
                </a:cxn>
                <a:cxn ang="0">
                  <a:pos x="76" y="132"/>
                </a:cxn>
                <a:cxn ang="0">
                  <a:pos x="76" y="136"/>
                </a:cxn>
                <a:cxn ang="0">
                  <a:pos x="72" y="136"/>
                </a:cxn>
                <a:cxn ang="0">
                  <a:pos x="90" y="140"/>
                </a:cxn>
                <a:cxn ang="0">
                  <a:pos x="84" y="138"/>
                </a:cxn>
                <a:cxn ang="0">
                  <a:pos x="80" y="130"/>
                </a:cxn>
                <a:cxn ang="0">
                  <a:pos x="82" y="128"/>
                </a:cxn>
                <a:cxn ang="0">
                  <a:pos x="86" y="122"/>
                </a:cxn>
                <a:cxn ang="0">
                  <a:pos x="90" y="120"/>
                </a:cxn>
                <a:cxn ang="0">
                  <a:pos x="98" y="124"/>
                </a:cxn>
                <a:cxn ang="0">
                  <a:pos x="100" y="130"/>
                </a:cxn>
                <a:cxn ang="0">
                  <a:pos x="100" y="134"/>
                </a:cxn>
                <a:cxn ang="0">
                  <a:pos x="94" y="140"/>
                </a:cxn>
                <a:cxn ang="0">
                  <a:pos x="90" y="140"/>
                </a:cxn>
                <a:cxn ang="0">
                  <a:pos x="110" y="136"/>
                </a:cxn>
                <a:cxn ang="0">
                  <a:pos x="104" y="132"/>
                </a:cxn>
                <a:cxn ang="0">
                  <a:pos x="106" y="128"/>
                </a:cxn>
                <a:cxn ang="0">
                  <a:pos x="110" y="126"/>
                </a:cxn>
                <a:cxn ang="0">
                  <a:pos x="116" y="132"/>
                </a:cxn>
                <a:cxn ang="0">
                  <a:pos x="114" y="136"/>
                </a:cxn>
                <a:cxn ang="0">
                  <a:pos x="110" y="136"/>
                </a:cxn>
                <a:cxn ang="0">
                  <a:pos x="130" y="136"/>
                </a:cxn>
                <a:cxn ang="0">
                  <a:pos x="124" y="132"/>
                </a:cxn>
                <a:cxn ang="0">
                  <a:pos x="126" y="128"/>
                </a:cxn>
                <a:cxn ang="0">
                  <a:pos x="130" y="126"/>
                </a:cxn>
                <a:cxn ang="0">
                  <a:pos x="136" y="132"/>
                </a:cxn>
                <a:cxn ang="0">
                  <a:pos x="134" y="136"/>
                </a:cxn>
                <a:cxn ang="0">
                  <a:pos x="130" y="136"/>
                </a:cxn>
                <a:cxn ang="0">
                  <a:pos x="172" y="108"/>
                </a:cxn>
                <a:cxn ang="0">
                  <a:pos x="164" y="116"/>
                </a:cxn>
                <a:cxn ang="0">
                  <a:pos x="18" y="116"/>
                </a:cxn>
                <a:cxn ang="0">
                  <a:pos x="10" y="108"/>
                </a:cxn>
                <a:cxn ang="0">
                  <a:pos x="10" y="18"/>
                </a:cxn>
                <a:cxn ang="0">
                  <a:pos x="18" y="12"/>
                </a:cxn>
                <a:cxn ang="0">
                  <a:pos x="130" y="12"/>
                </a:cxn>
                <a:cxn ang="0">
                  <a:pos x="164" y="12"/>
                </a:cxn>
                <a:cxn ang="0">
                  <a:pos x="172" y="18"/>
                </a:cxn>
              </a:cxnLst>
              <a:rect l="0" t="0" r="r" b="b"/>
              <a:pathLst>
                <a:path w="182" h="146">
                  <a:moveTo>
                    <a:pt x="174" y="0"/>
                  </a:moveTo>
                  <a:lnTo>
                    <a:pt x="126" y="0"/>
                  </a:lnTo>
                  <a:lnTo>
                    <a:pt x="124" y="0"/>
                  </a:lnTo>
                  <a:lnTo>
                    <a:pt x="60" y="0"/>
                  </a:lnTo>
                  <a:lnTo>
                    <a:pt x="54" y="0"/>
                  </a:lnTo>
                  <a:lnTo>
                    <a:pt x="8" y="0"/>
                  </a:lnTo>
                  <a:lnTo>
                    <a:pt x="8" y="0"/>
                  </a:lnTo>
                  <a:lnTo>
                    <a:pt x="2" y="2"/>
                  </a:lnTo>
                  <a:lnTo>
                    <a:pt x="0" y="8"/>
                  </a:lnTo>
                  <a:lnTo>
                    <a:pt x="0" y="140"/>
                  </a:lnTo>
                  <a:lnTo>
                    <a:pt x="0" y="140"/>
                  </a:lnTo>
                  <a:lnTo>
                    <a:pt x="2" y="144"/>
                  </a:lnTo>
                  <a:lnTo>
                    <a:pt x="8" y="146"/>
                  </a:lnTo>
                  <a:lnTo>
                    <a:pt x="174" y="146"/>
                  </a:lnTo>
                  <a:lnTo>
                    <a:pt x="174" y="146"/>
                  </a:lnTo>
                  <a:lnTo>
                    <a:pt x="180" y="144"/>
                  </a:lnTo>
                  <a:lnTo>
                    <a:pt x="182" y="140"/>
                  </a:lnTo>
                  <a:lnTo>
                    <a:pt x="182" y="8"/>
                  </a:lnTo>
                  <a:lnTo>
                    <a:pt x="182" y="8"/>
                  </a:lnTo>
                  <a:lnTo>
                    <a:pt x="180" y="2"/>
                  </a:lnTo>
                  <a:lnTo>
                    <a:pt x="174" y="0"/>
                  </a:lnTo>
                  <a:lnTo>
                    <a:pt x="174" y="0"/>
                  </a:lnTo>
                  <a:close/>
                  <a:moveTo>
                    <a:pt x="52" y="136"/>
                  </a:moveTo>
                  <a:lnTo>
                    <a:pt x="52" y="136"/>
                  </a:lnTo>
                  <a:lnTo>
                    <a:pt x="48" y="136"/>
                  </a:lnTo>
                  <a:lnTo>
                    <a:pt x="46" y="132"/>
                  </a:lnTo>
                  <a:lnTo>
                    <a:pt x="46" y="132"/>
                  </a:lnTo>
                  <a:lnTo>
                    <a:pt x="48" y="128"/>
                  </a:lnTo>
                  <a:lnTo>
                    <a:pt x="52" y="126"/>
                  </a:lnTo>
                  <a:lnTo>
                    <a:pt x="52" y="126"/>
                  </a:lnTo>
                  <a:lnTo>
                    <a:pt x="56" y="128"/>
                  </a:lnTo>
                  <a:lnTo>
                    <a:pt x="58" y="132"/>
                  </a:lnTo>
                  <a:lnTo>
                    <a:pt x="58" y="132"/>
                  </a:lnTo>
                  <a:lnTo>
                    <a:pt x="56" y="136"/>
                  </a:lnTo>
                  <a:lnTo>
                    <a:pt x="52" y="136"/>
                  </a:lnTo>
                  <a:lnTo>
                    <a:pt x="52" y="136"/>
                  </a:lnTo>
                  <a:close/>
                  <a:moveTo>
                    <a:pt x="72" y="136"/>
                  </a:moveTo>
                  <a:lnTo>
                    <a:pt x="72" y="136"/>
                  </a:lnTo>
                  <a:lnTo>
                    <a:pt x="68" y="136"/>
                  </a:lnTo>
                  <a:lnTo>
                    <a:pt x="66" y="132"/>
                  </a:lnTo>
                  <a:lnTo>
                    <a:pt x="66" y="132"/>
                  </a:lnTo>
                  <a:lnTo>
                    <a:pt x="68" y="128"/>
                  </a:lnTo>
                  <a:lnTo>
                    <a:pt x="72" y="126"/>
                  </a:lnTo>
                  <a:lnTo>
                    <a:pt x="72" y="126"/>
                  </a:lnTo>
                  <a:lnTo>
                    <a:pt x="76" y="128"/>
                  </a:lnTo>
                  <a:lnTo>
                    <a:pt x="76" y="132"/>
                  </a:lnTo>
                  <a:lnTo>
                    <a:pt x="76" y="132"/>
                  </a:lnTo>
                  <a:lnTo>
                    <a:pt x="76" y="136"/>
                  </a:lnTo>
                  <a:lnTo>
                    <a:pt x="72" y="136"/>
                  </a:lnTo>
                  <a:lnTo>
                    <a:pt x="72" y="136"/>
                  </a:lnTo>
                  <a:close/>
                  <a:moveTo>
                    <a:pt x="90" y="140"/>
                  </a:moveTo>
                  <a:lnTo>
                    <a:pt x="90" y="140"/>
                  </a:lnTo>
                  <a:lnTo>
                    <a:pt x="86" y="140"/>
                  </a:lnTo>
                  <a:lnTo>
                    <a:pt x="84" y="138"/>
                  </a:lnTo>
                  <a:lnTo>
                    <a:pt x="82" y="134"/>
                  </a:lnTo>
                  <a:lnTo>
                    <a:pt x="80" y="130"/>
                  </a:lnTo>
                  <a:lnTo>
                    <a:pt x="80" y="130"/>
                  </a:lnTo>
                  <a:lnTo>
                    <a:pt x="82" y="128"/>
                  </a:lnTo>
                  <a:lnTo>
                    <a:pt x="84" y="124"/>
                  </a:lnTo>
                  <a:lnTo>
                    <a:pt x="86" y="122"/>
                  </a:lnTo>
                  <a:lnTo>
                    <a:pt x="90" y="120"/>
                  </a:lnTo>
                  <a:lnTo>
                    <a:pt x="90" y="120"/>
                  </a:lnTo>
                  <a:lnTo>
                    <a:pt x="94" y="122"/>
                  </a:lnTo>
                  <a:lnTo>
                    <a:pt x="98" y="124"/>
                  </a:lnTo>
                  <a:lnTo>
                    <a:pt x="100" y="128"/>
                  </a:lnTo>
                  <a:lnTo>
                    <a:pt x="100" y="130"/>
                  </a:lnTo>
                  <a:lnTo>
                    <a:pt x="100" y="130"/>
                  </a:lnTo>
                  <a:lnTo>
                    <a:pt x="100" y="134"/>
                  </a:lnTo>
                  <a:lnTo>
                    <a:pt x="98" y="138"/>
                  </a:lnTo>
                  <a:lnTo>
                    <a:pt x="94" y="140"/>
                  </a:lnTo>
                  <a:lnTo>
                    <a:pt x="90" y="140"/>
                  </a:lnTo>
                  <a:lnTo>
                    <a:pt x="90" y="140"/>
                  </a:lnTo>
                  <a:close/>
                  <a:moveTo>
                    <a:pt x="110" y="136"/>
                  </a:moveTo>
                  <a:lnTo>
                    <a:pt x="110" y="136"/>
                  </a:lnTo>
                  <a:lnTo>
                    <a:pt x="106" y="136"/>
                  </a:lnTo>
                  <a:lnTo>
                    <a:pt x="104" y="132"/>
                  </a:lnTo>
                  <a:lnTo>
                    <a:pt x="104" y="132"/>
                  </a:lnTo>
                  <a:lnTo>
                    <a:pt x="106" y="128"/>
                  </a:lnTo>
                  <a:lnTo>
                    <a:pt x="110" y="126"/>
                  </a:lnTo>
                  <a:lnTo>
                    <a:pt x="110" y="126"/>
                  </a:lnTo>
                  <a:lnTo>
                    <a:pt x="114" y="128"/>
                  </a:lnTo>
                  <a:lnTo>
                    <a:pt x="116" y="132"/>
                  </a:lnTo>
                  <a:lnTo>
                    <a:pt x="116" y="132"/>
                  </a:lnTo>
                  <a:lnTo>
                    <a:pt x="114" y="136"/>
                  </a:lnTo>
                  <a:lnTo>
                    <a:pt x="110" y="136"/>
                  </a:lnTo>
                  <a:lnTo>
                    <a:pt x="110" y="136"/>
                  </a:lnTo>
                  <a:close/>
                  <a:moveTo>
                    <a:pt x="130" y="136"/>
                  </a:moveTo>
                  <a:lnTo>
                    <a:pt x="130" y="136"/>
                  </a:lnTo>
                  <a:lnTo>
                    <a:pt x="126" y="136"/>
                  </a:lnTo>
                  <a:lnTo>
                    <a:pt x="124" y="132"/>
                  </a:lnTo>
                  <a:lnTo>
                    <a:pt x="124" y="132"/>
                  </a:lnTo>
                  <a:lnTo>
                    <a:pt x="126" y="128"/>
                  </a:lnTo>
                  <a:lnTo>
                    <a:pt x="130" y="126"/>
                  </a:lnTo>
                  <a:lnTo>
                    <a:pt x="130" y="126"/>
                  </a:lnTo>
                  <a:lnTo>
                    <a:pt x="134" y="128"/>
                  </a:lnTo>
                  <a:lnTo>
                    <a:pt x="136" y="132"/>
                  </a:lnTo>
                  <a:lnTo>
                    <a:pt x="136" y="132"/>
                  </a:lnTo>
                  <a:lnTo>
                    <a:pt x="134" y="136"/>
                  </a:lnTo>
                  <a:lnTo>
                    <a:pt x="130" y="136"/>
                  </a:lnTo>
                  <a:lnTo>
                    <a:pt x="130" y="136"/>
                  </a:lnTo>
                  <a:close/>
                  <a:moveTo>
                    <a:pt x="172" y="108"/>
                  </a:moveTo>
                  <a:lnTo>
                    <a:pt x="172" y="108"/>
                  </a:lnTo>
                  <a:lnTo>
                    <a:pt x="170" y="114"/>
                  </a:lnTo>
                  <a:lnTo>
                    <a:pt x="164" y="116"/>
                  </a:lnTo>
                  <a:lnTo>
                    <a:pt x="18" y="116"/>
                  </a:lnTo>
                  <a:lnTo>
                    <a:pt x="18" y="116"/>
                  </a:lnTo>
                  <a:lnTo>
                    <a:pt x="12" y="114"/>
                  </a:lnTo>
                  <a:lnTo>
                    <a:pt x="10" y="108"/>
                  </a:lnTo>
                  <a:lnTo>
                    <a:pt x="10" y="18"/>
                  </a:lnTo>
                  <a:lnTo>
                    <a:pt x="10" y="18"/>
                  </a:lnTo>
                  <a:lnTo>
                    <a:pt x="12" y="14"/>
                  </a:lnTo>
                  <a:lnTo>
                    <a:pt x="18" y="12"/>
                  </a:lnTo>
                  <a:lnTo>
                    <a:pt x="52" y="12"/>
                  </a:lnTo>
                  <a:lnTo>
                    <a:pt x="130" y="12"/>
                  </a:lnTo>
                  <a:lnTo>
                    <a:pt x="164" y="12"/>
                  </a:lnTo>
                  <a:lnTo>
                    <a:pt x="164" y="12"/>
                  </a:lnTo>
                  <a:lnTo>
                    <a:pt x="170" y="14"/>
                  </a:lnTo>
                  <a:lnTo>
                    <a:pt x="172" y="18"/>
                  </a:lnTo>
                  <a:lnTo>
                    <a:pt x="172" y="10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sp>
        <p:nvSpPr>
          <p:cNvPr id="15" name="任意多边形 14"/>
          <p:cNvSpPr/>
          <p:nvPr/>
        </p:nvSpPr>
        <p:spPr bwMode="auto">
          <a:xfrm>
            <a:off x="797859" y="2115672"/>
            <a:ext cx="1730188" cy="170329"/>
          </a:xfrm>
          <a:custGeom>
            <a:avLst/>
            <a:gdLst>
              <a:gd name="connsiteX0" fmla="*/ 0 w 1730188"/>
              <a:gd name="connsiteY0" fmla="*/ 170329 h 170329"/>
              <a:gd name="connsiteX1" fmla="*/ 824753 w 1730188"/>
              <a:gd name="connsiteY1" fmla="*/ 53788 h 170329"/>
              <a:gd name="connsiteX2" fmla="*/ 1730188 w 1730188"/>
              <a:gd name="connsiteY2" fmla="*/ 0 h 170329"/>
            </a:gdLst>
            <a:ahLst/>
            <a:cxnLst>
              <a:cxn ang="0">
                <a:pos x="connsiteX0" y="connsiteY0"/>
              </a:cxn>
              <a:cxn ang="0">
                <a:pos x="connsiteX1" y="connsiteY1"/>
              </a:cxn>
              <a:cxn ang="0">
                <a:pos x="connsiteX2" y="connsiteY2"/>
              </a:cxn>
            </a:cxnLst>
            <a:rect l="l" t="t" r="r" b="b"/>
            <a:pathLst>
              <a:path w="1730188" h="170329">
                <a:moveTo>
                  <a:pt x="0" y="170329"/>
                </a:moveTo>
                <a:cubicBezTo>
                  <a:pt x="268194" y="126252"/>
                  <a:pt x="536388" y="82176"/>
                  <a:pt x="824753" y="53788"/>
                </a:cubicBezTo>
                <a:cubicBezTo>
                  <a:pt x="1113118" y="25400"/>
                  <a:pt x="1421653" y="12700"/>
                  <a:pt x="1730188" y="0"/>
                </a:cubicBezTo>
              </a:path>
            </a:pathLst>
          </a:cu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sp>
        <p:nvSpPr>
          <p:cNvPr id="18" name="TextBox 17"/>
          <p:cNvSpPr txBox="1"/>
          <p:nvPr/>
        </p:nvSpPr>
        <p:spPr>
          <a:xfrm>
            <a:off x="5235387" y="1604684"/>
            <a:ext cx="528919"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客房</a:t>
            </a:r>
            <a:endParaRPr lang="zh-CN" altLang="en-US" sz="1100" dirty="0">
              <a:latin typeface="Arial" pitchFamily="34" charset="0"/>
              <a:ea typeface="微软雅黑" pitchFamily="34" charset="-122"/>
              <a:cs typeface="Arial" pitchFamily="34" charset="0"/>
            </a:endParaRPr>
          </a:p>
        </p:txBody>
      </p:sp>
      <p:sp>
        <p:nvSpPr>
          <p:cNvPr id="19" name="TextBox 18"/>
          <p:cNvSpPr txBox="1"/>
          <p:nvPr/>
        </p:nvSpPr>
        <p:spPr>
          <a:xfrm>
            <a:off x="1470212" y="1515037"/>
            <a:ext cx="448236" cy="261610"/>
          </a:xfrm>
          <a:prstGeom prst="rect">
            <a:avLst/>
          </a:prstGeom>
          <a:noFill/>
        </p:spPr>
        <p:txBody>
          <a:bodyPr wrap="square" rtlCol="0">
            <a:spAutoFit/>
          </a:bodyPr>
          <a:lstStyle/>
          <a:p>
            <a:r>
              <a:rPr lang="en-US" altLang="zh-CN" sz="1100" dirty="0" smtClean="0">
                <a:latin typeface="Arial" pitchFamily="34" charset="0"/>
                <a:ea typeface="微软雅黑" pitchFamily="34" charset="-122"/>
                <a:cs typeface="Arial" pitchFamily="34" charset="0"/>
              </a:rPr>
              <a:t>AP</a:t>
            </a:r>
            <a:endParaRPr lang="zh-CN" altLang="en-US" sz="1100" dirty="0">
              <a:latin typeface="Arial" pitchFamily="34" charset="0"/>
              <a:ea typeface="微软雅黑" pitchFamily="34" charset="-122"/>
              <a:cs typeface="Arial" pitchFamily="34" charset="0"/>
            </a:endParaRPr>
          </a:p>
        </p:txBody>
      </p:sp>
      <p:sp>
        <p:nvSpPr>
          <p:cNvPr id="20" name="TextBox 19"/>
          <p:cNvSpPr txBox="1"/>
          <p:nvPr/>
        </p:nvSpPr>
        <p:spPr>
          <a:xfrm>
            <a:off x="3433483" y="2133603"/>
            <a:ext cx="1595718" cy="430887"/>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酒店已经部署好的</a:t>
            </a:r>
            <a:r>
              <a:rPr lang="en-US" altLang="zh-CN" sz="1100" dirty="0" smtClean="0">
                <a:latin typeface="Arial" pitchFamily="34" charset="0"/>
                <a:ea typeface="微软雅黑" pitchFamily="34" charset="-122"/>
                <a:cs typeface="Arial" pitchFamily="34" charset="0"/>
              </a:rPr>
              <a:t>CATV</a:t>
            </a:r>
            <a:r>
              <a:rPr lang="zh-CN" altLang="en-US" sz="1100" dirty="0" smtClean="0">
                <a:latin typeface="Arial" pitchFamily="34" charset="0"/>
                <a:ea typeface="微软雅黑" pitchFamily="34" charset="-122"/>
                <a:cs typeface="Arial" pitchFamily="34" charset="0"/>
              </a:rPr>
              <a:t>信号线缆</a:t>
            </a:r>
            <a:endParaRPr lang="zh-CN" altLang="en-US" sz="1100" dirty="0">
              <a:latin typeface="Arial" pitchFamily="34" charset="0"/>
              <a:ea typeface="微软雅黑" pitchFamily="34" charset="-122"/>
              <a:cs typeface="Arial" pitchFamily="34" charset="0"/>
            </a:endParaRPr>
          </a:p>
        </p:txBody>
      </p:sp>
      <p:sp>
        <p:nvSpPr>
          <p:cNvPr id="21" name="TextBox 20"/>
          <p:cNvSpPr txBox="1"/>
          <p:nvPr/>
        </p:nvSpPr>
        <p:spPr>
          <a:xfrm>
            <a:off x="717178" y="3397618"/>
            <a:ext cx="7718610" cy="1015663"/>
          </a:xfrm>
          <a:prstGeom prst="rect">
            <a:avLst/>
          </a:prstGeom>
          <a:noFill/>
        </p:spPr>
        <p:txBody>
          <a:bodyPr wrap="square" rtlCol="0">
            <a:spAutoFit/>
          </a:bodyPr>
          <a:lstStyle/>
          <a:p>
            <a:pPr indent="268288"/>
            <a:r>
              <a:rPr lang="en-US" altLang="zh-CN" sz="1200" dirty="0" smtClean="0">
                <a:latin typeface="Arial" pitchFamily="34" charset="0"/>
                <a:ea typeface="微软雅黑" pitchFamily="34" charset="-122"/>
                <a:cs typeface="Arial" pitchFamily="34" charset="0"/>
              </a:rPr>
              <a:t>WOC </a:t>
            </a:r>
            <a:r>
              <a:rPr lang="zh-CN" altLang="en-US" sz="1200" dirty="0" smtClean="0">
                <a:latin typeface="Arial" pitchFamily="34" charset="0"/>
                <a:ea typeface="微软雅黑" pitchFamily="34" charset="-122"/>
                <a:cs typeface="Arial" pitchFamily="34" charset="0"/>
              </a:rPr>
              <a:t>就是</a:t>
            </a:r>
            <a:r>
              <a:rPr lang="en-US" altLang="zh-CN" sz="1200" dirty="0" smtClean="0">
                <a:latin typeface="Arial" pitchFamily="34" charset="0"/>
                <a:ea typeface="微软雅黑" pitchFamily="34" charset="-122"/>
                <a:cs typeface="Arial" pitchFamily="34" charset="0"/>
              </a:rPr>
              <a:t>WLAN over CATV</a:t>
            </a:r>
            <a:r>
              <a:rPr lang="zh-CN" altLang="en-US" sz="1200" dirty="0" smtClean="0">
                <a:latin typeface="Arial" pitchFamily="34" charset="0"/>
                <a:ea typeface="微软雅黑" pitchFamily="34" charset="-122"/>
                <a:cs typeface="Arial" pitchFamily="34" charset="0"/>
              </a:rPr>
              <a:t>，通过有线电视线缆来承载</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信号。通过合路分配器（替换掉有线电视的分配器和分支器）将</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和电视信号合路，通过部署好的</a:t>
            </a:r>
            <a:r>
              <a:rPr lang="en-US" altLang="zh-CN" sz="1200" dirty="0" smtClean="0">
                <a:latin typeface="Arial" pitchFamily="34" charset="0"/>
                <a:ea typeface="微软雅黑" pitchFamily="34" charset="-122"/>
                <a:cs typeface="Arial" pitchFamily="34" charset="0"/>
              </a:rPr>
              <a:t>CATV</a:t>
            </a:r>
            <a:r>
              <a:rPr lang="zh-CN" altLang="en-US" sz="1200" dirty="0" smtClean="0">
                <a:latin typeface="Arial" pitchFamily="34" charset="0"/>
                <a:ea typeface="微软雅黑" pitchFamily="34" charset="-122"/>
                <a:cs typeface="Arial" pitchFamily="34" charset="0"/>
              </a:rPr>
              <a:t>信号线缆传输至客房，客房的</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面板将</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和电视信号分离。</a:t>
            </a:r>
            <a:endParaRPr lang="en-US" altLang="zh-CN" sz="1200" dirty="0" smtClean="0">
              <a:latin typeface="Arial" pitchFamily="34" charset="0"/>
              <a:ea typeface="微软雅黑" pitchFamily="34" charset="-122"/>
              <a:cs typeface="Arial" pitchFamily="34" charset="0"/>
            </a:endParaRPr>
          </a:p>
          <a:p>
            <a:pPr indent="268288"/>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方案可以利用在酒店中成熟部署的</a:t>
            </a:r>
            <a:r>
              <a:rPr lang="en-US" altLang="zh-CN" sz="1200" dirty="0" smtClean="0">
                <a:latin typeface="Arial" pitchFamily="34" charset="0"/>
                <a:ea typeface="微软雅黑" pitchFamily="34" charset="-122"/>
                <a:cs typeface="Arial" pitchFamily="34" charset="0"/>
              </a:rPr>
              <a:t>CATV</a:t>
            </a:r>
            <a:r>
              <a:rPr lang="zh-CN" altLang="en-US" sz="1200" dirty="0" smtClean="0">
                <a:latin typeface="Arial" pitchFamily="34" charset="0"/>
                <a:ea typeface="微软雅黑" pitchFamily="34" charset="-122"/>
                <a:cs typeface="Arial" pitchFamily="34" charset="0"/>
              </a:rPr>
              <a:t>线缆来传输</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信号，减少了线缆部署的工作，同时将</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信号引到客房，减少了墙体穿透的信号衰减。</a:t>
            </a:r>
            <a:endParaRPr lang="zh-CN" altLang="en-US" sz="1200" dirty="0">
              <a:latin typeface="Arial" pitchFamily="34" charset="0"/>
              <a:ea typeface="微软雅黑" pitchFamily="34" charset="-122"/>
              <a:cs typeface="Arial" pitchFamily="34" charset="0"/>
            </a:endParaRPr>
          </a:p>
        </p:txBody>
      </p:sp>
      <p:sp>
        <p:nvSpPr>
          <p:cNvPr id="22" name="TextBox 21"/>
          <p:cNvSpPr txBox="1"/>
          <p:nvPr/>
        </p:nvSpPr>
        <p:spPr>
          <a:xfrm>
            <a:off x="2303930" y="1532968"/>
            <a:ext cx="986117" cy="261610"/>
          </a:xfrm>
          <a:prstGeom prst="rect">
            <a:avLst/>
          </a:prstGeom>
          <a:noFill/>
        </p:spPr>
        <p:txBody>
          <a:bodyPr wrap="square" rtlCol="0">
            <a:spAutoFit/>
          </a:bodyPr>
          <a:lstStyle/>
          <a:p>
            <a:pPr algn="ctr"/>
            <a:r>
              <a:rPr lang="zh-CN" altLang="en-US" sz="1100" b="1" dirty="0" smtClean="0">
                <a:solidFill>
                  <a:srgbClr val="C00000"/>
                </a:solidFill>
                <a:latin typeface="Arial" pitchFamily="34" charset="0"/>
                <a:ea typeface="微软雅黑" pitchFamily="34" charset="-122"/>
                <a:cs typeface="Arial" pitchFamily="34" charset="0"/>
              </a:rPr>
              <a:t>合路分配器</a:t>
            </a:r>
            <a:endParaRPr lang="en-US" altLang="zh-CN" sz="1100" b="1" dirty="0" smtClean="0">
              <a:solidFill>
                <a:srgbClr val="C00000"/>
              </a:solidFill>
              <a:latin typeface="Arial" pitchFamily="34" charset="0"/>
              <a:ea typeface="微软雅黑" pitchFamily="34" charset="-122"/>
              <a:cs typeface="Arial" pitchFamily="34" charset="0"/>
            </a:endParaRPr>
          </a:p>
        </p:txBody>
      </p:sp>
      <p:sp>
        <p:nvSpPr>
          <p:cNvPr id="23" name="TextBox 22"/>
          <p:cNvSpPr txBox="1"/>
          <p:nvPr/>
        </p:nvSpPr>
        <p:spPr>
          <a:xfrm>
            <a:off x="5190567" y="2241180"/>
            <a:ext cx="860610" cy="261610"/>
          </a:xfrm>
          <a:prstGeom prst="rect">
            <a:avLst/>
          </a:prstGeom>
          <a:noFill/>
        </p:spPr>
        <p:txBody>
          <a:bodyPr wrap="square" rtlCol="0">
            <a:spAutoFit/>
          </a:bodyPr>
          <a:lstStyle/>
          <a:p>
            <a:r>
              <a:rPr lang="en-US" altLang="zh-CN" sz="1100" b="1" dirty="0" smtClean="0">
                <a:solidFill>
                  <a:srgbClr val="C00000"/>
                </a:solidFill>
                <a:latin typeface="Arial" pitchFamily="34" charset="0"/>
                <a:ea typeface="微软雅黑" pitchFamily="34" charset="-122"/>
                <a:cs typeface="Arial" pitchFamily="34" charset="0"/>
              </a:rPr>
              <a:t>WOC</a:t>
            </a:r>
            <a:r>
              <a:rPr lang="zh-CN" altLang="en-US" sz="1100" b="1" dirty="0" smtClean="0">
                <a:solidFill>
                  <a:srgbClr val="C00000"/>
                </a:solidFill>
                <a:latin typeface="Arial" pitchFamily="34" charset="0"/>
                <a:ea typeface="微软雅黑" pitchFamily="34" charset="-122"/>
                <a:cs typeface="Arial" pitchFamily="34" charset="0"/>
              </a:rPr>
              <a:t>面板</a:t>
            </a:r>
            <a:endParaRPr lang="zh-CN" altLang="en-US" sz="1100" b="1" dirty="0">
              <a:solidFill>
                <a:srgbClr val="C00000"/>
              </a:solidFill>
              <a:latin typeface="Arial" pitchFamily="34" charset="0"/>
              <a:ea typeface="微软雅黑" pitchFamily="34" charset="-122"/>
              <a:cs typeface="Arial" pitchFamily="34" charset="0"/>
            </a:endParaRPr>
          </a:p>
        </p:txBody>
      </p:sp>
      <p:sp>
        <p:nvSpPr>
          <p:cNvPr id="24" name="任意多边形 23"/>
          <p:cNvSpPr/>
          <p:nvPr/>
        </p:nvSpPr>
        <p:spPr bwMode="auto">
          <a:xfrm>
            <a:off x="5522259" y="2187388"/>
            <a:ext cx="806823" cy="672353"/>
          </a:xfrm>
          <a:custGeom>
            <a:avLst/>
            <a:gdLst>
              <a:gd name="connsiteX0" fmla="*/ 0 w 806823"/>
              <a:gd name="connsiteY0" fmla="*/ 672353 h 672353"/>
              <a:gd name="connsiteX1" fmla="*/ 519953 w 806823"/>
              <a:gd name="connsiteY1" fmla="*/ 555812 h 672353"/>
              <a:gd name="connsiteX2" fmla="*/ 806823 w 806823"/>
              <a:gd name="connsiteY2" fmla="*/ 0 h 672353"/>
            </a:gdLst>
            <a:ahLst/>
            <a:cxnLst>
              <a:cxn ang="0">
                <a:pos x="connsiteX0" y="connsiteY0"/>
              </a:cxn>
              <a:cxn ang="0">
                <a:pos x="connsiteX1" y="connsiteY1"/>
              </a:cxn>
              <a:cxn ang="0">
                <a:pos x="connsiteX2" y="connsiteY2"/>
              </a:cxn>
            </a:cxnLst>
            <a:rect l="l" t="t" r="r" b="b"/>
            <a:pathLst>
              <a:path w="806823" h="672353">
                <a:moveTo>
                  <a:pt x="0" y="672353"/>
                </a:moveTo>
                <a:cubicBezTo>
                  <a:pt x="192741" y="670112"/>
                  <a:pt x="385483" y="667871"/>
                  <a:pt x="519953" y="555812"/>
                </a:cubicBezTo>
                <a:cubicBezTo>
                  <a:pt x="654423" y="443753"/>
                  <a:pt x="730623" y="221876"/>
                  <a:pt x="806823" y="0"/>
                </a:cubicBezTo>
              </a:path>
            </a:pathLst>
          </a:cu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nvGrpSpPr>
          <p:cNvPr id="25" name="组合 24"/>
          <p:cNvGrpSpPr>
            <a:grpSpLocks noChangeAspect="1"/>
          </p:cNvGrpSpPr>
          <p:nvPr/>
        </p:nvGrpSpPr>
        <p:grpSpPr>
          <a:xfrm rot="20956787" flipV="1">
            <a:off x="5526928" y="2522251"/>
            <a:ext cx="360000" cy="360000"/>
            <a:chOff x="607967" y="1051440"/>
            <a:chExt cx="1080000" cy="1080000"/>
          </a:xfrm>
        </p:grpSpPr>
        <p:sp>
          <p:nvSpPr>
            <p:cNvPr id="26" name="弧形 25"/>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7" name="弧形 26"/>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28" name="弧形 27"/>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29" name="组合 647"/>
          <p:cNvGrpSpPr>
            <a:grpSpLocks noChangeAspect="1"/>
          </p:cNvGrpSpPr>
          <p:nvPr/>
        </p:nvGrpSpPr>
        <p:grpSpPr>
          <a:xfrm>
            <a:off x="6562507" y="2615530"/>
            <a:ext cx="167657" cy="280430"/>
            <a:chOff x="11514138" y="5227638"/>
            <a:chExt cx="354013" cy="592138"/>
          </a:xfrm>
          <a:solidFill>
            <a:schemeClr val="tx1">
              <a:lumMod val="50000"/>
              <a:lumOff val="50000"/>
            </a:schemeClr>
          </a:solidFill>
        </p:grpSpPr>
        <p:sp>
          <p:nvSpPr>
            <p:cNvPr id="30" name="Freeform 954"/>
            <p:cNvSpPr>
              <a:spLocks/>
            </p:cNvSpPr>
            <p:nvPr/>
          </p:nvSpPr>
          <p:spPr bwMode="auto">
            <a:xfrm>
              <a:off x="11514138" y="5227638"/>
              <a:ext cx="354013" cy="592138"/>
            </a:xfrm>
            <a:custGeom>
              <a:avLst/>
              <a:gdLst/>
              <a:ahLst/>
              <a:cxnLst>
                <a:cxn ang="0">
                  <a:pos x="196" y="326"/>
                </a:cxn>
                <a:cxn ang="0">
                  <a:pos x="196" y="334"/>
                </a:cxn>
                <a:cxn ang="0">
                  <a:pos x="184" y="345"/>
                </a:cxn>
                <a:cxn ang="0">
                  <a:pos x="47" y="347"/>
                </a:cxn>
                <a:cxn ang="0">
                  <a:pos x="39" y="345"/>
                </a:cxn>
                <a:cxn ang="0">
                  <a:pos x="29" y="334"/>
                </a:cxn>
                <a:cxn ang="0">
                  <a:pos x="27" y="47"/>
                </a:cxn>
                <a:cxn ang="0">
                  <a:pos x="29" y="39"/>
                </a:cxn>
                <a:cxn ang="0">
                  <a:pos x="39" y="29"/>
                </a:cxn>
                <a:cxn ang="0">
                  <a:pos x="176" y="27"/>
                </a:cxn>
                <a:cxn ang="0">
                  <a:pos x="184" y="29"/>
                </a:cxn>
                <a:cxn ang="0">
                  <a:pos x="196" y="39"/>
                </a:cxn>
                <a:cxn ang="0">
                  <a:pos x="196" y="326"/>
                </a:cxn>
                <a:cxn ang="0">
                  <a:pos x="223" y="326"/>
                </a:cxn>
                <a:cxn ang="0">
                  <a:pos x="223" y="47"/>
                </a:cxn>
                <a:cxn ang="0">
                  <a:pos x="218" y="29"/>
                </a:cxn>
                <a:cxn ang="0">
                  <a:pos x="208" y="14"/>
                </a:cxn>
                <a:cxn ang="0">
                  <a:pos x="194" y="4"/>
                </a:cxn>
                <a:cxn ang="0">
                  <a:pos x="176" y="0"/>
                </a:cxn>
                <a:cxn ang="0">
                  <a:pos x="47" y="0"/>
                </a:cxn>
                <a:cxn ang="0">
                  <a:pos x="29" y="4"/>
                </a:cxn>
                <a:cxn ang="0">
                  <a:pos x="15" y="14"/>
                </a:cxn>
                <a:cxn ang="0">
                  <a:pos x="4" y="29"/>
                </a:cxn>
                <a:cxn ang="0">
                  <a:pos x="0" y="47"/>
                </a:cxn>
                <a:cxn ang="0">
                  <a:pos x="0" y="326"/>
                </a:cxn>
                <a:cxn ang="0">
                  <a:pos x="4" y="345"/>
                </a:cxn>
                <a:cxn ang="0">
                  <a:pos x="15" y="359"/>
                </a:cxn>
                <a:cxn ang="0">
                  <a:pos x="29" y="369"/>
                </a:cxn>
                <a:cxn ang="0">
                  <a:pos x="47" y="373"/>
                </a:cxn>
                <a:cxn ang="0">
                  <a:pos x="176" y="373"/>
                </a:cxn>
                <a:cxn ang="0">
                  <a:pos x="194" y="369"/>
                </a:cxn>
                <a:cxn ang="0">
                  <a:pos x="208" y="359"/>
                </a:cxn>
                <a:cxn ang="0">
                  <a:pos x="218" y="345"/>
                </a:cxn>
                <a:cxn ang="0">
                  <a:pos x="223" y="326"/>
                </a:cxn>
              </a:cxnLst>
              <a:rect l="0" t="0" r="r" b="b"/>
              <a:pathLst>
                <a:path w="223" h="373">
                  <a:moveTo>
                    <a:pt x="210" y="326"/>
                  </a:moveTo>
                  <a:lnTo>
                    <a:pt x="196" y="326"/>
                  </a:lnTo>
                  <a:lnTo>
                    <a:pt x="196" y="326"/>
                  </a:lnTo>
                  <a:lnTo>
                    <a:pt x="196" y="334"/>
                  </a:lnTo>
                  <a:lnTo>
                    <a:pt x="190" y="340"/>
                  </a:lnTo>
                  <a:lnTo>
                    <a:pt x="184" y="345"/>
                  </a:lnTo>
                  <a:lnTo>
                    <a:pt x="176" y="347"/>
                  </a:lnTo>
                  <a:lnTo>
                    <a:pt x="47" y="347"/>
                  </a:lnTo>
                  <a:lnTo>
                    <a:pt x="47" y="347"/>
                  </a:lnTo>
                  <a:lnTo>
                    <a:pt x="39" y="345"/>
                  </a:lnTo>
                  <a:lnTo>
                    <a:pt x="33" y="340"/>
                  </a:lnTo>
                  <a:lnTo>
                    <a:pt x="29" y="334"/>
                  </a:lnTo>
                  <a:lnTo>
                    <a:pt x="27" y="326"/>
                  </a:lnTo>
                  <a:lnTo>
                    <a:pt x="27" y="47"/>
                  </a:lnTo>
                  <a:lnTo>
                    <a:pt x="27" y="47"/>
                  </a:lnTo>
                  <a:lnTo>
                    <a:pt x="29" y="39"/>
                  </a:lnTo>
                  <a:lnTo>
                    <a:pt x="33" y="33"/>
                  </a:lnTo>
                  <a:lnTo>
                    <a:pt x="39" y="29"/>
                  </a:lnTo>
                  <a:lnTo>
                    <a:pt x="47" y="27"/>
                  </a:lnTo>
                  <a:lnTo>
                    <a:pt x="176" y="27"/>
                  </a:lnTo>
                  <a:lnTo>
                    <a:pt x="176" y="27"/>
                  </a:lnTo>
                  <a:lnTo>
                    <a:pt x="184" y="29"/>
                  </a:lnTo>
                  <a:lnTo>
                    <a:pt x="190" y="33"/>
                  </a:lnTo>
                  <a:lnTo>
                    <a:pt x="196" y="39"/>
                  </a:lnTo>
                  <a:lnTo>
                    <a:pt x="196" y="47"/>
                  </a:lnTo>
                  <a:lnTo>
                    <a:pt x="196" y="326"/>
                  </a:lnTo>
                  <a:lnTo>
                    <a:pt x="210" y="326"/>
                  </a:lnTo>
                  <a:lnTo>
                    <a:pt x="223" y="326"/>
                  </a:lnTo>
                  <a:lnTo>
                    <a:pt x="223" y="47"/>
                  </a:lnTo>
                  <a:lnTo>
                    <a:pt x="223" y="47"/>
                  </a:lnTo>
                  <a:lnTo>
                    <a:pt x="223" y="39"/>
                  </a:lnTo>
                  <a:lnTo>
                    <a:pt x="218" y="29"/>
                  </a:lnTo>
                  <a:lnTo>
                    <a:pt x="214" y="20"/>
                  </a:lnTo>
                  <a:lnTo>
                    <a:pt x="208" y="14"/>
                  </a:lnTo>
                  <a:lnTo>
                    <a:pt x="202" y="8"/>
                  </a:lnTo>
                  <a:lnTo>
                    <a:pt x="194" y="4"/>
                  </a:lnTo>
                  <a:lnTo>
                    <a:pt x="186" y="2"/>
                  </a:lnTo>
                  <a:lnTo>
                    <a:pt x="176" y="0"/>
                  </a:lnTo>
                  <a:lnTo>
                    <a:pt x="47" y="0"/>
                  </a:lnTo>
                  <a:lnTo>
                    <a:pt x="47" y="0"/>
                  </a:lnTo>
                  <a:lnTo>
                    <a:pt x="39" y="2"/>
                  </a:lnTo>
                  <a:lnTo>
                    <a:pt x="29" y="4"/>
                  </a:lnTo>
                  <a:lnTo>
                    <a:pt x="23" y="8"/>
                  </a:lnTo>
                  <a:lnTo>
                    <a:pt x="15" y="14"/>
                  </a:lnTo>
                  <a:lnTo>
                    <a:pt x="8" y="20"/>
                  </a:lnTo>
                  <a:lnTo>
                    <a:pt x="4" y="29"/>
                  </a:lnTo>
                  <a:lnTo>
                    <a:pt x="2" y="39"/>
                  </a:lnTo>
                  <a:lnTo>
                    <a:pt x="0" y="47"/>
                  </a:lnTo>
                  <a:lnTo>
                    <a:pt x="0" y="326"/>
                  </a:lnTo>
                  <a:lnTo>
                    <a:pt x="0" y="326"/>
                  </a:lnTo>
                  <a:lnTo>
                    <a:pt x="2" y="334"/>
                  </a:lnTo>
                  <a:lnTo>
                    <a:pt x="4" y="345"/>
                  </a:lnTo>
                  <a:lnTo>
                    <a:pt x="8" y="353"/>
                  </a:lnTo>
                  <a:lnTo>
                    <a:pt x="15" y="359"/>
                  </a:lnTo>
                  <a:lnTo>
                    <a:pt x="23" y="365"/>
                  </a:lnTo>
                  <a:lnTo>
                    <a:pt x="29" y="369"/>
                  </a:lnTo>
                  <a:lnTo>
                    <a:pt x="39" y="371"/>
                  </a:lnTo>
                  <a:lnTo>
                    <a:pt x="47" y="373"/>
                  </a:lnTo>
                  <a:lnTo>
                    <a:pt x="176" y="373"/>
                  </a:lnTo>
                  <a:lnTo>
                    <a:pt x="176" y="373"/>
                  </a:lnTo>
                  <a:lnTo>
                    <a:pt x="186" y="371"/>
                  </a:lnTo>
                  <a:lnTo>
                    <a:pt x="194" y="369"/>
                  </a:lnTo>
                  <a:lnTo>
                    <a:pt x="202" y="365"/>
                  </a:lnTo>
                  <a:lnTo>
                    <a:pt x="208" y="359"/>
                  </a:lnTo>
                  <a:lnTo>
                    <a:pt x="214" y="353"/>
                  </a:lnTo>
                  <a:lnTo>
                    <a:pt x="218" y="345"/>
                  </a:lnTo>
                  <a:lnTo>
                    <a:pt x="223" y="334"/>
                  </a:lnTo>
                  <a:lnTo>
                    <a:pt x="223" y="326"/>
                  </a:lnTo>
                  <a:lnTo>
                    <a:pt x="210" y="3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1" name="Rectangle 955"/>
            <p:cNvSpPr>
              <a:spLocks noChangeArrowheads="1"/>
            </p:cNvSpPr>
            <p:nvPr/>
          </p:nvSpPr>
          <p:spPr bwMode="auto">
            <a:xfrm>
              <a:off x="11582400" y="5354638"/>
              <a:ext cx="220663" cy="32543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2" name="Freeform 956"/>
            <p:cNvSpPr>
              <a:spLocks/>
            </p:cNvSpPr>
            <p:nvPr/>
          </p:nvSpPr>
          <p:spPr bwMode="auto">
            <a:xfrm>
              <a:off x="11660188" y="5302251"/>
              <a:ext cx="65088" cy="15875"/>
            </a:xfrm>
            <a:custGeom>
              <a:avLst/>
              <a:gdLst/>
              <a:ahLst/>
              <a:cxnLst>
                <a:cxn ang="0">
                  <a:pos x="0" y="6"/>
                </a:cxn>
                <a:cxn ang="0">
                  <a:pos x="0" y="6"/>
                </a:cxn>
                <a:cxn ang="0">
                  <a:pos x="0" y="2"/>
                </a:cxn>
                <a:cxn ang="0">
                  <a:pos x="4" y="0"/>
                </a:cxn>
                <a:cxn ang="0">
                  <a:pos x="35" y="0"/>
                </a:cxn>
                <a:cxn ang="0">
                  <a:pos x="35" y="0"/>
                </a:cxn>
                <a:cxn ang="0">
                  <a:pos x="39" y="2"/>
                </a:cxn>
                <a:cxn ang="0">
                  <a:pos x="41" y="6"/>
                </a:cxn>
                <a:cxn ang="0">
                  <a:pos x="41" y="6"/>
                </a:cxn>
                <a:cxn ang="0">
                  <a:pos x="39" y="8"/>
                </a:cxn>
                <a:cxn ang="0">
                  <a:pos x="35" y="10"/>
                </a:cxn>
                <a:cxn ang="0">
                  <a:pos x="4" y="10"/>
                </a:cxn>
                <a:cxn ang="0">
                  <a:pos x="4" y="10"/>
                </a:cxn>
                <a:cxn ang="0">
                  <a:pos x="0" y="8"/>
                </a:cxn>
                <a:cxn ang="0">
                  <a:pos x="0" y="6"/>
                </a:cxn>
                <a:cxn ang="0">
                  <a:pos x="0" y="6"/>
                </a:cxn>
              </a:cxnLst>
              <a:rect l="0" t="0" r="r" b="b"/>
              <a:pathLst>
                <a:path w="41" h="10">
                  <a:moveTo>
                    <a:pt x="0" y="6"/>
                  </a:moveTo>
                  <a:lnTo>
                    <a:pt x="0" y="6"/>
                  </a:lnTo>
                  <a:lnTo>
                    <a:pt x="0" y="2"/>
                  </a:lnTo>
                  <a:lnTo>
                    <a:pt x="4" y="0"/>
                  </a:lnTo>
                  <a:lnTo>
                    <a:pt x="35" y="0"/>
                  </a:lnTo>
                  <a:lnTo>
                    <a:pt x="35" y="0"/>
                  </a:lnTo>
                  <a:lnTo>
                    <a:pt x="39" y="2"/>
                  </a:lnTo>
                  <a:lnTo>
                    <a:pt x="41" y="6"/>
                  </a:lnTo>
                  <a:lnTo>
                    <a:pt x="41" y="6"/>
                  </a:lnTo>
                  <a:lnTo>
                    <a:pt x="39" y="8"/>
                  </a:lnTo>
                  <a:lnTo>
                    <a:pt x="35" y="10"/>
                  </a:lnTo>
                  <a:lnTo>
                    <a:pt x="4" y="10"/>
                  </a:lnTo>
                  <a:lnTo>
                    <a:pt x="4" y="10"/>
                  </a:lnTo>
                  <a:lnTo>
                    <a:pt x="0" y="8"/>
                  </a:lnTo>
                  <a:lnTo>
                    <a:pt x="0" y="6"/>
                  </a:lnTo>
                  <a:lnTo>
                    <a:pt x="0" y="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3" name="Freeform 957"/>
            <p:cNvSpPr>
              <a:spLocks/>
            </p:cNvSpPr>
            <p:nvPr/>
          </p:nvSpPr>
          <p:spPr bwMode="auto">
            <a:xfrm>
              <a:off x="11631613" y="5710238"/>
              <a:ext cx="31750" cy="31750"/>
            </a:xfrm>
            <a:custGeom>
              <a:avLst/>
              <a:gdLst/>
              <a:ahLst/>
              <a:cxnLst>
                <a:cxn ang="0">
                  <a:pos x="0" y="10"/>
                </a:cxn>
                <a:cxn ang="0">
                  <a:pos x="0" y="10"/>
                </a:cxn>
                <a:cxn ang="0">
                  <a:pos x="0" y="6"/>
                </a:cxn>
                <a:cxn ang="0">
                  <a:pos x="2" y="2"/>
                </a:cxn>
                <a:cxn ang="0">
                  <a:pos x="6" y="0"/>
                </a:cxn>
                <a:cxn ang="0">
                  <a:pos x="10" y="0"/>
                </a:cxn>
                <a:cxn ang="0">
                  <a:pos x="10" y="0"/>
                </a:cxn>
                <a:cxn ang="0">
                  <a:pos x="14" y="0"/>
                </a:cxn>
                <a:cxn ang="0">
                  <a:pos x="16" y="2"/>
                </a:cxn>
                <a:cxn ang="0">
                  <a:pos x="18" y="6"/>
                </a:cxn>
                <a:cxn ang="0">
                  <a:pos x="20" y="10"/>
                </a:cxn>
                <a:cxn ang="0">
                  <a:pos x="20" y="10"/>
                </a:cxn>
                <a:cxn ang="0">
                  <a:pos x="18" y="14"/>
                </a:cxn>
                <a:cxn ang="0">
                  <a:pos x="16" y="16"/>
                </a:cxn>
                <a:cxn ang="0">
                  <a:pos x="14" y="20"/>
                </a:cxn>
                <a:cxn ang="0">
                  <a:pos x="10" y="20"/>
                </a:cxn>
                <a:cxn ang="0">
                  <a:pos x="10" y="20"/>
                </a:cxn>
                <a:cxn ang="0">
                  <a:pos x="6" y="20"/>
                </a:cxn>
                <a:cxn ang="0">
                  <a:pos x="2" y="16"/>
                </a:cxn>
                <a:cxn ang="0">
                  <a:pos x="0" y="14"/>
                </a:cxn>
                <a:cxn ang="0">
                  <a:pos x="0" y="10"/>
                </a:cxn>
                <a:cxn ang="0">
                  <a:pos x="0" y="10"/>
                </a:cxn>
              </a:cxnLst>
              <a:rect l="0" t="0" r="r" b="b"/>
              <a:pathLst>
                <a:path w="20" h="20">
                  <a:moveTo>
                    <a:pt x="0" y="10"/>
                  </a:moveTo>
                  <a:lnTo>
                    <a:pt x="0" y="10"/>
                  </a:lnTo>
                  <a:lnTo>
                    <a:pt x="0" y="6"/>
                  </a:lnTo>
                  <a:lnTo>
                    <a:pt x="2" y="2"/>
                  </a:lnTo>
                  <a:lnTo>
                    <a:pt x="6" y="0"/>
                  </a:lnTo>
                  <a:lnTo>
                    <a:pt x="10" y="0"/>
                  </a:lnTo>
                  <a:lnTo>
                    <a:pt x="10" y="0"/>
                  </a:lnTo>
                  <a:lnTo>
                    <a:pt x="14" y="0"/>
                  </a:lnTo>
                  <a:lnTo>
                    <a:pt x="16" y="2"/>
                  </a:lnTo>
                  <a:lnTo>
                    <a:pt x="18" y="6"/>
                  </a:lnTo>
                  <a:lnTo>
                    <a:pt x="20" y="10"/>
                  </a:lnTo>
                  <a:lnTo>
                    <a:pt x="20" y="10"/>
                  </a:lnTo>
                  <a:lnTo>
                    <a:pt x="18" y="14"/>
                  </a:lnTo>
                  <a:lnTo>
                    <a:pt x="16" y="16"/>
                  </a:lnTo>
                  <a:lnTo>
                    <a:pt x="14"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4" name="Freeform 958"/>
            <p:cNvSpPr>
              <a:spLocks/>
            </p:cNvSpPr>
            <p:nvPr/>
          </p:nvSpPr>
          <p:spPr bwMode="auto">
            <a:xfrm>
              <a:off x="11676063" y="5710238"/>
              <a:ext cx="33338" cy="31750"/>
            </a:xfrm>
            <a:custGeom>
              <a:avLst/>
              <a:gdLst/>
              <a:ahLst/>
              <a:cxnLst>
                <a:cxn ang="0">
                  <a:pos x="0" y="10"/>
                </a:cxn>
                <a:cxn ang="0">
                  <a:pos x="0" y="10"/>
                </a:cxn>
                <a:cxn ang="0">
                  <a:pos x="0" y="6"/>
                </a:cxn>
                <a:cxn ang="0">
                  <a:pos x="2" y="2"/>
                </a:cxn>
                <a:cxn ang="0">
                  <a:pos x="6" y="0"/>
                </a:cxn>
                <a:cxn ang="0">
                  <a:pos x="10" y="0"/>
                </a:cxn>
                <a:cxn ang="0">
                  <a:pos x="10" y="0"/>
                </a:cxn>
                <a:cxn ang="0">
                  <a:pos x="15" y="0"/>
                </a:cxn>
                <a:cxn ang="0">
                  <a:pos x="17" y="2"/>
                </a:cxn>
                <a:cxn ang="0">
                  <a:pos x="19" y="6"/>
                </a:cxn>
                <a:cxn ang="0">
                  <a:pos x="21" y="10"/>
                </a:cxn>
                <a:cxn ang="0">
                  <a:pos x="21" y="10"/>
                </a:cxn>
                <a:cxn ang="0">
                  <a:pos x="19" y="14"/>
                </a:cxn>
                <a:cxn ang="0">
                  <a:pos x="17" y="16"/>
                </a:cxn>
                <a:cxn ang="0">
                  <a:pos x="15" y="20"/>
                </a:cxn>
                <a:cxn ang="0">
                  <a:pos x="10" y="20"/>
                </a:cxn>
                <a:cxn ang="0">
                  <a:pos x="10" y="20"/>
                </a:cxn>
                <a:cxn ang="0">
                  <a:pos x="6" y="20"/>
                </a:cxn>
                <a:cxn ang="0">
                  <a:pos x="2" y="16"/>
                </a:cxn>
                <a:cxn ang="0">
                  <a:pos x="0" y="14"/>
                </a:cxn>
                <a:cxn ang="0">
                  <a:pos x="0" y="10"/>
                </a:cxn>
                <a:cxn ang="0">
                  <a:pos x="0" y="10"/>
                </a:cxn>
              </a:cxnLst>
              <a:rect l="0" t="0" r="r" b="b"/>
              <a:pathLst>
                <a:path w="21" h="20">
                  <a:moveTo>
                    <a:pt x="0" y="10"/>
                  </a:moveTo>
                  <a:lnTo>
                    <a:pt x="0" y="10"/>
                  </a:lnTo>
                  <a:lnTo>
                    <a:pt x="0" y="6"/>
                  </a:lnTo>
                  <a:lnTo>
                    <a:pt x="2" y="2"/>
                  </a:lnTo>
                  <a:lnTo>
                    <a:pt x="6" y="0"/>
                  </a:lnTo>
                  <a:lnTo>
                    <a:pt x="10" y="0"/>
                  </a:lnTo>
                  <a:lnTo>
                    <a:pt x="10" y="0"/>
                  </a:lnTo>
                  <a:lnTo>
                    <a:pt x="15" y="0"/>
                  </a:lnTo>
                  <a:lnTo>
                    <a:pt x="17" y="2"/>
                  </a:lnTo>
                  <a:lnTo>
                    <a:pt x="19" y="6"/>
                  </a:lnTo>
                  <a:lnTo>
                    <a:pt x="21" y="10"/>
                  </a:lnTo>
                  <a:lnTo>
                    <a:pt x="21" y="10"/>
                  </a:lnTo>
                  <a:lnTo>
                    <a:pt x="19" y="14"/>
                  </a:lnTo>
                  <a:lnTo>
                    <a:pt x="17" y="16"/>
                  </a:lnTo>
                  <a:lnTo>
                    <a:pt x="15"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5" name="Freeform 959"/>
            <p:cNvSpPr>
              <a:spLocks/>
            </p:cNvSpPr>
            <p:nvPr/>
          </p:nvSpPr>
          <p:spPr bwMode="auto">
            <a:xfrm>
              <a:off x="11722100" y="5710238"/>
              <a:ext cx="31750" cy="31750"/>
            </a:xfrm>
            <a:custGeom>
              <a:avLst/>
              <a:gdLst/>
              <a:ahLst/>
              <a:cxnLst>
                <a:cxn ang="0">
                  <a:pos x="0" y="10"/>
                </a:cxn>
                <a:cxn ang="0">
                  <a:pos x="0" y="10"/>
                </a:cxn>
                <a:cxn ang="0">
                  <a:pos x="0" y="6"/>
                </a:cxn>
                <a:cxn ang="0">
                  <a:pos x="2" y="2"/>
                </a:cxn>
                <a:cxn ang="0">
                  <a:pos x="6" y="0"/>
                </a:cxn>
                <a:cxn ang="0">
                  <a:pos x="10" y="0"/>
                </a:cxn>
                <a:cxn ang="0">
                  <a:pos x="10" y="0"/>
                </a:cxn>
                <a:cxn ang="0">
                  <a:pos x="14" y="0"/>
                </a:cxn>
                <a:cxn ang="0">
                  <a:pos x="16" y="2"/>
                </a:cxn>
                <a:cxn ang="0">
                  <a:pos x="18" y="6"/>
                </a:cxn>
                <a:cxn ang="0">
                  <a:pos x="20" y="10"/>
                </a:cxn>
                <a:cxn ang="0">
                  <a:pos x="20" y="10"/>
                </a:cxn>
                <a:cxn ang="0">
                  <a:pos x="18" y="14"/>
                </a:cxn>
                <a:cxn ang="0">
                  <a:pos x="16" y="16"/>
                </a:cxn>
                <a:cxn ang="0">
                  <a:pos x="14" y="20"/>
                </a:cxn>
                <a:cxn ang="0">
                  <a:pos x="10" y="20"/>
                </a:cxn>
                <a:cxn ang="0">
                  <a:pos x="10" y="20"/>
                </a:cxn>
                <a:cxn ang="0">
                  <a:pos x="6" y="20"/>
                </a:cxn>
                <a:cxn ang="0">
                  <a:pos x="2" y="16"/>
                </a:cxn>
                <a:cxn ang="0">
                  <a:pos x="0" y="14"/>
                </a:cxn>
                <a:cxn ang="0">
                  <a:pos x="0" y="10"/>
                </a:cxn>
                <a:cxn ang="0">
                  <a:pos x="0" y="10"/>
                </a:cxn>
              </a:cxnLst>
              <a:rect l="0" t="0" r="r" b="b"/>
              <a:pathLst>
                <a:path w="20" h="20">
                  <a:moveTo>
                    <a:pt x="0" y="10"/>
                  </a:moveTo>
                  <a:lnTo>
                    <a:pt x="0" y="10"/>
                  </a:lnTo>
                  <a:lnTo>
                    <a:pt x="0" y="6"/>
                  </a:lnTo>
                  <a:lnTo>
                    <a:pt x="2" y="2"/>
                  </a:lnTo>
                  <a:lnTo>
                    <a:pt x="6" y="0"/>
                  </a:lnTo>
                  <a:lnTo>
                    <a:pt x="10" y="0"/>
                  </a:lnTo>
                  <a:lnTo>
                    <a:pt x="10" y="0"/>
                  </a:lnTo>
                  <a:lnTo>
                    <a:pt x="14" y="0"/>
                  </a:lnTo>
                  <a:lnTo>
                    <a:pt x="16" y="2"/>
                  </a:lnTo>
                  <a:lnTo>
                    <a:pt x="18" y="6"/>
                  </a:lnTo>
                  <a:lnTo>
                    <a:pt x="20" y="10"/>
                  </a:lnTo>
                  <a:lnTo>
                    <a:pt x="20" y="10"/>
                  </a:lnTo>
                  <a:lnTo>
                    <a:pt x="18" y="14"/>
                  </a:lnTo>
                  <a:lnTo>
                    <a:pt x="16" y="16"/>
                  </a:lnTo>
                  <a:lnTo>
                    <a:pt x="14" y="20"/>
                  </a:lnTo>
                  <a:lnTo>
                    <a:pt x="10" y="20"/>
                  </a:lnTo>
                  <a:lnTo>
                    <a:pt x="10" y="20"/>
                  </a:lnTo>
                  <a:lnTo>
                    <a:pt x="6" y="20"/>
                  </a:lnTo>
                  <a:lnTo>
                    <a:pt x="2" y="16"/>
                  </a:lnTo>
                  <a:lnTo>
                    <a:pt x="0" y="14"/>
                  </a:lnTo>
                  <a:lnTo>
                    <a:pt x="0" y="10"/>
                  </a:lnTo>
                  <a:lnTo>
                    <a:pt x="0"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36" name="组合 537"/>
          <p:cNvGrpSpPr>
            <a:grpSpLocks noChangeAspect="1"/>
          </p:cNvGrpSpPr>
          <p:nvPr/>
        </p:nvGrpSpPr>
        <p:grpSpPr>
          <a:xfrm>
            <a:off x="6852220" y="2303525"/>
            <a:ext cx="299833" cy="221236"/>
            <a:chOff x="7486650" y="2914651"/>
            <a:chExt cx="981075" cy="723899"/>
          </a:xfrm>
          <a:solidFill>
            <a:schemeClr val="tx1">
              <a:lumMod val="50000"/>
              <a:lumOff val="50000"/>
            </a:schemeClr>
          </a:solidFill>
        </p:grpSpPr>
        <p:grpSp>
          <p:nvGrpSpPr>
            <p:cNvPr id="37" name="组合 211"/>
            <p:cNvGrpSpPr/>
            <p:nvPr/>
          </p:nvGrpSpPr>
          <p:grpSpPr>
            <a:xfrm>
              <a:off x="7817900" y="3037261"/>
              <a:ext cx="284795" cy="259481"/>
              <a:chOff x="6903500" y="3599236"/>
              <a:chExt cx="284795" cy="259481"/>
            </a:xfrm>
            <a:grpFill/>
          </p:grpSpPr>
          <p:sp>
            <p:nvSpPr>
              <p:cNvPr id="40" name="Freeform 52"/>
              <p:cNvSpPr>
                <a:spLocks/>
              </p:cNvSpPr>
              <p:nvPr/>
            </p:nvSpPr>
            <p:spPr bwMode="auto">
              <a:xfrm>
                <a:off x="6903500" y="3599236"/>
                <a:ext cx="75946" cy="259481"/>
              </a:xfrm>
              <a:custGeom>
                <a:avLst/>
                <a:gdLst/>
                <a:ahLst/>
                <a:cxnLst>
                  <a:cxn ang="0">
                    <a:pos x="16" y="0"/>
                  </a:cxn>
                  <a:cxn ang="0">
                    <a:pos x="16" y="0"/>
                  </a:cxn>
                  <a:cxn ang="0">
                    <a:pos x="10" y="8"/>
                  </a:cxn>
                  <a:cxn ang="0">
                    <a:pos x="4" y="18"/>
                  </a:cxn>
                  <a:cxn ang="0">
                    <a:pos x="2" y="28"/>
                  </a:cxn>
                  <a:cxn ang="0">
                    <a:pos x="0" y="38"/>
                  </a:cxn>
                  <a:cxn ang="0">
                    <a:pos x="0" y="38"/>
                  </a:cxn>
                  <a:cxn ang="0">
                    <a:pos x="2" y="50"/>
                  </a:cxn>
                  <a:cxn ang="0">
                    <a:pos x="6" y="60"/>
                  </a:cxn>
                  <a:cxn ang="0">
                    <a:pos x="12" y="72"/>
                  </a:cxn>
                  <a:cxn ang="0">
                    <a:pos x="18" y="80"/>
                  </a:cxn>
                  <a:cxn ang="0">
                    <a:pos x="18" y="80"/>
                  </a:cxn>
                  <a:cxn ang="0">
                    <a:pos x="22" y="82"/>
                  </a:cxn>
                  <a:cxn ang="0">
                    <a:pos x="24" y="80"/>
                  </a:cxn>
                  <a:cxn ang="0">
                    <a:pos x="24" y="80"/>
                  </a:cxn>
                  <a:cxn ang="0">
                    <a:pos x="24" y="78"/>
                  </a:cxn>
                  <a:cxn ang="0">
                    <a:pos x="24" y="76"/>
                  </a:cxn>
                  <a:cxn ang="0">
                    <a:pos x="24" y="76"/>
                  </a:cxn>
                  <a:cxn ang="0">
                    <a:pos x="16" y="68"/>
                  </a:cxn>
                  <a:cxn ang="0">
                    <a:pos x="12" y="58"/>
                  </a:cxn>
                  <a:cxn ang="0">
                    <a:pos x="8" y="48"/>
                  </a:cxn>
                  <a:cxn ang="0">
                    <a:pos x="8" y="38"/>
                  </a:cxn>
                  <a:cxn ang="0">
                    <a:pos x="8" y="38"/>
                  </a:cxn>
                  <a:cxn ang="0">
                    <a:pos x="8" y="30"/>
                  </a:cxn>
                  <a:cxn ang="0">
                    <a:pos x="12" y="20"/>
                  </a:cxn>
                  <a:cxn ang="0">
                    <a:pos x="16" y="12"/>
                  </a:cxn>
                  <a:cxn ang="0">
                    <a:pos x="22" y="6"/>
                  </a:cxn>
                  <a:cxn ang="0">
                    <a:pos x="22" y="6"/>
                  </a:cxn>
                  <a:cxn ang="0">
                    <a:pos x="22" y="2"/>
                  </a:cxn>
                  <a:cxn ang="0">
                    <a:pos x="22" y="0"/>
                  </a:cxn>
                  <a:cxn ang="0">
                    <a:pos x="22" y="0"/>
                  </a:cxn>
                  <a:cxn ang="0">
                    <a:pos x="18" y="0"/>
                  </a:cxn>
                  <a:cxn ang="0">
                    <a:pos x="16" y="0"/>
                  </a:cxn>
                  <a:cxn ang="0">
                    <a:pos x="16" y="0"/>
                  </a:cxn>
                </a:cxnLst>
                <a:rect l="0" t="0" r="r" b="b"/>
                <a:pathLst>
                  <a:path w="24" h="82">
                    <a:moveTo>
                      <a:pt x="16" y="0"/>
                    </a:moveTo>
                    <a:lnTo>
                      <a:pt x="16" y="0"/>
                    </a:lnTo>
                    <a:lnTo>
                      <a:pt x="10" y="8"/>
                    </a:lnTo>
                    <a:lnTo>
                      <a:pt x="4" y="18"/>
                    </a:lnTo>
                    <a:lnTo>
                      <a:pt x="2" y="28"/>
                    </a:lnTo>
                    <a:lnTo>
                      <a:pt x="0" y="38"/>
                    </a:lnTo>
                    <a:lnTo>
                      <a:pt x="0" y="38"/>
                    </a:lnTo>
                    <a:lnTo>
                      <a:pt x="2" y="50"/>
                    </a:lnTo>
                    <a:lnTo>
                      <a:pt x="6" y="60"/>
                    </a:lnTo>
                    <a:lnTo>
                      <a:pt x="12" y="72"/>
                    </a:lnTo>
                    <a:lnTo>
                      <a:pt x="18" y="80"/>
                    </a:lnTo>
                    <a:lnTo>
                      <a:pt x="18" y="80"/>
                    </a:lnTo>
                    <a:lnTo>
                      <a:pt x="22" y="82"/>
                    </a:lnTo>
                    <a:lnTo>
                      <a:pt x="24" y="80"/>
                    </a:lnTo>
                    <a:lnTo>
                      <a:pt x="24" y="80"/>
                    </a:lnTo>
                    <a:lnTo>
                      <a:pt x="24" y="78"/>
                    </a:lnTo>
                    <a:lnTo>
                      <a:pt x="24" y="76"/>
                    </a:lnTo>
                    <a:lnTo>
                      <a:pt x="24" y="76"/>
                    </a:lnTo>
                    <a:lnTo>
                      <a:pt x="16" y="68"/>
                    </a:lnTo>
                    <a:lnTo>
                      <a:pt x="12" y="58"/>
                    </a:lnTo>
                    <a:lnTo>
                      <a:pt x="8" y="48"/>
                    </a:lnTo>
                    <a:lnTo>
                      <a:pt x="8" y="38"/>
                    </a:lnTo>
                    <a:lnTo>
                      <a:pt x="8" y="38"/>
                    </a:lnTo>
                    <a:lnTo>
                      <a:pt x="8" y="30"/>
                    </a:lnTo>
                    <a:lnTo>
                      <a:pt x="12" y="20"/>
                    </a:lnTo>
                    <a:lnTo>
                      <a:pt x="16" y="12"/>
                    </a:lnTo>
                    <a:lnTo>
                      <a:pt x="22" y="6"/>
                    </a:lnTo>
                    <a:lnTo>
                      <a:pt x="22" y="6"/>
                    </a:lnTo>
                    <a:lnTo>
                      <a:pt x="22" y="2"/>
                    </a:lnTo>
                    <a:lnTo>
                      <a:pt x="22" y="0"/>
                    </a:lnTo>
                    <a:lnTo>
                      <a:pt x="22" y="0"/>
                    </a:lnTo>
                    <a:lnTo>
                      <a:pt x="18" y="0"/>
                    </a:lnTo>
                    <a:lnTo>
                      <a:pt x="16" y="0"/>
                    </a:lnTo>
                    <a:lnTo>
                      <a:pt x="1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1" name="Freeform 53"/>
              <p:cNvSpPr>
                <a:spLocks/>
              </p:cNvSpPr>
              <p:nvPr/>
            </p:nvSpPr>
            <p:spPr bwMode="auto">
              <a:xfrm>
                <a:off x="6973116" y="3618222"/>
                <a:ext cx="69617" cy="221508"/>
              </a:xfrm>
              <a:custGeom>
                <a:avLst/>
                <a:gdLst/>
                <a:ahLst/>
                <a:cxnLst>
                  <a:cxn ang="0">
                    <a:pos x="14" y="0"/>
                  </a:cxn>
                  <a:cxn ang="0">
                    <a:pos x="14" y="0"/>
                  </a:cxn>
                  <a:cxn ang="0">
                    <a:pos x="8" y="8"/>
                  </a:cxn>
                  <a:cxn ang="0">
                    <a:pos x="4" y="16"/>
                  </a:cxn>
                  <a:cxn ang="0">
                    <a:pos x="0" y="24"/>
                  </a:cxn>
                  <a:cxn ang="0">
                    <a:pos x="0" y="32"/>
                  </a:cxn>
                  <a:cxn ang="0">
                    <a:pos x="0" y="32"/>
                  </a:cxn>
                  <a:cxn ang="0">
                    <a:pos x="2" y="42"/>
                  </a:cxn>
                  <a:cxn ang="0">
                    <a:pos x="4" y="52"/>
                  </a:cxn>
                  <a:cxn ang="0">
                    <a:pos x="8" y="60"/>
                  </a:cxn>
                  <a:cxn ang="0">
                    <a:pos x="16" y="68"/>
                  </a:cxn>
                  <a:cxn ang="0">
                    <a:pos x="16" y="68"/>
                  </a:cxn>
                  <a:cxn ang="0">
                    <a:pos x="18" y="70"/>
                  </a:cxn>
                  <a:cxn ang="0">
                    <a:pos x="20" y="68"/>
                  </a:cxn>
                  <a:cxn ang="0">
                    <a:pos x="20" y="68"/>
                  </a:cxn>
                  <a:cxn ang="0">
                    <a:pos x="22" y="66"/>
                  </a:cxn>
                  <a:cxn ang="0">
                    <a:pos x="20" y="64"/>
                  </a:cxn>
                  <a:cxn ang="0">
                    <a:pos x="20" y="64"/>
                  </a:cxn>
                  <a:cxn ang="0">
                    <a:pos x="14" y="56"/>
                  </a:cxn>
                  <a:cxn ang="0">
                    <a:pos x="10" y="48"/>
                  </a:cxn>
                  <a:cxn ang="0">
                    <a:pos x="8" y="40"/>
                  </a:cxn>
                  <a:cxn ang="0">
                    <a:pos x="8" y="32"/>
                  </a:cxn>
                  <a:cxn ang="0">
                    <a:pos x="8" y="32"/>
                  </a:cxn>
                  <a:cxn ang="0">
                    <a:pos x="8" y="26"/>
                  </a:cxn>
                  <a:cxn ang="0">
                    <a:pos x="10" y="18"/>
                  </a:cxn>
                  <a:cxn ang="0">
                    <a:pos x="14" y="12"/>
                  </a:cxn>
                  <a:cxn ang="0">
                    <a:pos x="18" y="6"/>
                  </a:cxn>
                  <a:cxn ang="0">
                    <a:pos x="18" y="6"/>
                  </a:cxn>
                  <a:cxn ang="0">
                    <a:pos x="20" y="4"/>
                  </a:cxn>
                  <a:cxn ang="0">
                    <a:pos x="18" y="0"/>
                  </a:cxn>
                  <a:cxn ang="0">
                    <a:pos x="18" y="0"/>
                  </a:cxn>
                  <a:cxn ang="0">
                    <a:pos x="16" y="0"/>
                  </a:cxn>
                  <a:cxn ang="0">
                    <a:pos x="14" y="0"/>
                  </a:cxn>
                  <a:cxn ang="0">
                    <a:pos x="14" y="0"/>
                  </a:cxn>
                </a:cxnLst>
                <a:rect l="0" t="0" r="r" b="b"/>
                <a:pathLst>
                  <a:path w="22" h="70">
                    <a:moveTo>
                      <a:pt x="14" y="0"/>
                    </a:moveTo>
                    <a:lnTo>
                      <a:pt x="14" y="0"/>
                    </a:lnTo>
                    <a:lnTo>
                      <a:pt x="8" y="8"/>
                    </a:lnTo>
                    <a:lnTo>
                      <a:pt x="4" y="16"/>
                    </a:lnTo>
                    <a:lnTo>
                      <a:pt x="0" y="24"/>
                    </a:lnTo>
                    <a:lnTo>
                      <a:pt x="0" y="32"/>
                    </a:lnTo>
                    <a:lnTo>
                      <a:pt x="0" y="32"/>
                    </a:lnTo>
                    <a:lnTo>
                      <a:pt x="2" y="42"/>
                    </a:lnTo>
                    <a:lnTo>
                      <a:pt x="4" y="52"/>
                    </a:lnTo>
                    <a:lnTo>
                      <a:pt x="8" y="60"/>
                    </a:lnTo>
                    <a:lnTo>
                      <a:pt x="16" y="68"/>
                    </a:lnTo>
                    <a:lnTo>
                      <a:pt x="16" y="68"/>
                    </a:lnTo>
                    <a:lnTo>
                      <a:pt x="18" y="70"/>
                    </a:lnTo>
                    <a:lnTo>
                      <a:pt x="20" y="68"/>
                    </a:lnTo>
                    <a:lnTo>
                      <a:pt x="20" y="68"/>
                    </a:lnTo>
                    <a:lnTo>
                      <a:pt x="22" y="66"/>
                    </a:lnTo>
                    <a:lnTo>
                      <a:pt x="20" y="64"/>
                    </a:lnTo>
                    <a:lnTo>
                      <a:pt x="20" y="64"/>
                    </a:lnTo>
                    <a:lnTo>
                      <a:pt x="14" y="56"/>
                    </a:lnTo>
                    <a:lnTo>
                      <a:pt x="10" y="48"/>
                    </a:lnTo>
                    <a:lnTo>
                      <a:pt x="8" y="40"/>
                    </a:lnTo>
                    <a:lnTo>
                      <a:pt x="8" y="32"/>
                    </a:lnTo>
                    <a:lnTo>
                      <a:pt x="8" y="32"/>
                    </a:lnTo>
                    <a:lnTo>
                      <a:pt x="8" y="26"/>
                    </a:lnTo>
                    <a:lnTo>
                      <a:pt x="10" y="18"/>
                    </a:lnTo>
                    <a:lnTo>
                      <a:pt x="14" y="12"/>
                    </a:lnTo>
                    <a:lnTo>
                      <a:pt x="18" y="6"/>
                    </a:lnTo>
                    <a:lnTo>
                      <a:pt x="18" y="6"/>
                    </a:lnTo>
                    <a:lnTo>
                      <a:pt x="20" y="4"/>
                    </a:lnTo>
                    <a:lnTo>
                      <a:pt x="18" y="0"/>
                    </a:lnTo>
                    <a:lnTo>
                      <a:pt x="18" y="0"/>
                    </a:lnTo>
                    <a:lnTo>
                      <a:pt x="16" y="0"/>
                    </a:lnTo>
                    <a:lnTo>
                      <a:pt x="14" y="0"/>
                    </a:lnTo>
                    <a:lnTo>
                      <a:pt x="14"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2" name="Freeform 54"/>
              <p:cNvSpPr>
                <a:spLocks/>
              </p:cNvSpPr>
              <p:nvPr/>
            </p:nvSpPr>
            <p:spPr bwMode="auto">
              <a:xfrm>
                <a:off x="7042733" y="3637209"/>
                <a:ext cx="56959" cy="183535"/>
              </a:xfrm>
              <a:custGeom>
                <a:avLst/>
                <a:gdLst/>
                <a:ahLst/>
                <a:cxnLst>
                  <a:cxn ang="0">
                    <a:pos x="10" y="0"/>
                  </a:cxn>
                  <a:cxn ang="0">
                    <a:pos x="10" y="0"/>
                  </a:cxn>
                  <a:cxn ang="0">
                    <a:pos x="6" y="6"/>
                  </a:cxn>
                  <a:cxn ang="0">
                    <a:pos x="2" y="14"/>
                  </a:cxn>
                  <a:cxn ang="0">
                    <a:pos x="0" y="20"/>
                  </a:cxn>
                  <a:cxn ang="0">
                    <a:pos x="0" y="26"/>
                  </a:cxn>
                  <a:cxn ang="0">
                    <a:pos x="0" y="26"/>
                  </a:cxn>
                  <a:cxn ang="0">
                    <a:pos x="0" y="34"/>
                  </a:cxn>
                  <a:cxn ang="0">
                    <a:pos x="2" y="42"/>
                  </a:cxn>
                  <a:cxn ang="0">
                    <a:pos x="6" y="50"/>
                  </a:cxn>
                  <a:cxn ang="0">
                    <a:pos x="12" y="56"/>
                  </a:cxn>
                  <a:cxn ang="0">
                    <a:pos x="12" y="56"/>
                  </a:cxn>
                  <a:cxn ang="0">
                    <a:pos x="14" y="58"/>
                  </a:cxn>
                  <a:cxn ang="0">
                    <a:pos x="16" y="56"/>
                  </a:cxn>
                  <a:cxn ang="0">
                    <a:pos x="16" y="56"/>
                  </a:cxn>
                  <a:cxn ang="0">
                    <a:pos x="18" y="54"/>
                  </a:cxn>
                  <a:cxn ang="0">
                    <a:pos x="16" y="52"/>
                  </a:cxn>
                  <a:cxn ang="0">
                    <a:pos x="16" y="52"/>
                  </a:cxn>
                  <a:cxn ang="0">
                    <a:pos x="12" y="46"/>
                  </a:cxn>
                  <a:cxn ang="0">
                    <a:pos x="10" y="40"/>
                  </a:cxn>
                  <a:cxn ang="0">
                    <a:pos x="8" y="34"/>
                  </a:cxn>
                  <a:cxn ang="0">
                    <a:pos x="6" y="26"/>
                  </a:cxn>
                  <a:cxn ang="0">
                    <a:pos x="6" y="26"/>
                  </a:cxn>
                  <a:cxn ang="0">
                    <a:pos x="8" y="16"/>
                  </a:cxn>
                  <a:cxn ang="0">
                    <a:pos x="12" y="10"/>
                  </a:cxn>
                  <a:cxn ang="0">
                    <a:pos x="16" y="6"/>
                  </a:cxn>
                  <a:cxn ang="0">
                    <a:pos x="16" y="6"/>
                  </a:cxn>
                  <a:cxn ang="0">
                    <a:pos x="16" y="4"/>
                  </a:cxn>
                  <a:cxn ang="0">
                    <a:pos x="16" y="0"/>
                  </a:cxn>
                  <a:cxn ang="0">
                    <a:pos x="16" y="0"/>
                  </a:cxn>
                  <a:cxn ang="0">
                    <a:pos x="12" y="0"/>
                  </a:cxn>
                  <a:cxn ang="0">
                    <a:pos x="10" y="0"/>
                  </a:cxn>
                  <a:cxn ang="0">
                    <a:pos x="10" y="0"/>
                  </a:cxn>
                </a:cxnLst>
                <a:rect l="0" t="0" r="r" b="b"/>
                <a:pathLst>
                  <a:path w="18" h="58">
                    <a:moveTo>
                      <a:pt x="10" y="0"/>
                    </a:moveTo>
                    <a:lnTo>
                      <a:pt x="10" y="0"/>
                    </a:lnTo>
                    <a:lnTo>
                      <a:pt x="6" y="6"/>
                    </a:lnTo>
                    <a:lnTo>
                      <a:pt x="2" y="14"/>
                    </a:lnTo>
                    <a:lnTo>
                      <a:pt x="0" y="20"/>
                    </a:lnTo>
                    <a:lnTo>
                      <a:pt x="0" y="26"/>
                    </a:lnTo>
                    <a:lnTo>
                      <a:pt x="0" y="26"/>
                    </a:lnTo>
                    <a:lnTo>
                      <a:pt x="0" y="34"/>
                    </a:lnTo>
                    <a:lnTo>
                      <a:pt x="2" y="42"/>
                    </a:lnTo>
                    <a:lnTo>
                      <a:pt x="6" y="50"/>
                    </a:lnTo>
                    <a:lnTo>
                      <a:pt x="12" y="56"/>
                    </a:lnTo>
                    <a:lnTo>
                      <a:pt x="12" y="56"/>
                    </a:lnTo>
                    <a:lnTo>
                      <a:pt x="14" y="58"/>
                    </a:lnTo>
                    <a:lnTo>
                      <a:pt x="16" y="56"/>
                    </a:lnTo>
                    <a:lnTo>
                      <a:pt x="16" y="56"/>
                    </a:lnTo>
                    <a:lnTo>
                      <a:pt x="18" y="54"/>
                    </a:lnTo>
                    <a:lnTo>
                      <a:pt x="16" y="52"/>
                    </a:lnTo>
                    <a:lnTo>
                      <a:pt x="16" y="52"/>
                    </a:lnTo>
                    <a:lnTo>
                      <a:pt x="12" y="46"/>
                    </a:lnTo>
                    <a:lnTo>
                      <a:pt x="10" y="40"/>
                    </a:lnTo>
                    <a:lnTo>
                      <a:pt x="8" y="34"/>
                    </a:lnTo>
                    <a:lnTo>
                      <a:pt x="6" y="26"/>
                    </a:lnTo>
                    <a:lnTo>
                      <a:pt x="6" y="26"/>
                    </a:lnTo>
                    <a:lnTo>
                      <a:pt x="8" y="16"/>
                    </a:lnTo>
                    <a:lnTo>
                      <a:pt x="12" y="10"/>
                    </a:lnTo>
                    <a:lnTo>
                      <a:pt x="16" y="6"/>
                    </a:lnTo>
                    <a:lnTo>
                      <a:pt x="16" y="6"/>
                    </a:lnTo>
                    <a:lnTo>
                      <a:pt x="16" y="4"/>
                    </a:lnTo>
                    <a:lnTo>
                      <a:pt x="16" y="0"/>
                    </a:lnTo>
                    <a:lnTo>
                      <a:pt x="16" y="0"/>
                    </a:lnTo>
                    <a:lnTo>
                      <a:pt x="12" y="0"/>
                    </a:lnTo>
                    <a:lnTo>
                      <a:pt x="10" y="0"/>
                    </a:ln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3" name="Freeform 55"/>
              <p:cNvSpPr>
                <a:spLocks/>
              </p:cNvSpPr>
              <p:nvPr/>
            </p:nvSpPr>
            <p:spPr bwMode="auto">
              <a:xfrm>
                <a:off x="7106021" y="3687839"/>
                <a:ext cx="82274" cy="82274"/>
              </a:xfrm>
              <a:custGeom>
                <a:avLst/>
                <a:gdLst/>
                <a:ahLst/>
                <a:cxnLst>
                  <a:cxn ang="0">
                    <a:pos x="14" y="0"/>
                  </a:cxn>
                  <a:cxn ang="0">
                    <a:pos x="14" y="0"/>
                  </a:cxn>
                  <a:cxn ang="0">
                    <a:pos x="18" y="0"/>
                  </a:cxn>
                  <a:cxn ang="0">
                    <a:pos x="22" y="4"/>
                  </a:cxn>
                  <a:cxn ang="0">
                    <a:pos x="24" y="8"/>
                  </a:cxn>
                  <a:cxn ang="0">
                    <a:pos x="26" y="12"/>
                  </a:cxn>
                  <a:cxn ang="0">
                    <a:pos x="26" y="12"/>
                  </a:cxn>
                  <a:cxn ang="0">
                    <a:pos x="24" y="18"/>
                  </a:cxn>
                  <a:cxn ang="0">
                    <a:pos x="22" y="22"/>
                  </a:cxn>
                  <a:cxn ang="0">
                    <a:pos x="18" y="24"/>
                  </a:cxn>
                  <a:cxn ang="0">
                    <a:pos x="14" y="26"/>
                  </a:cxn>
                  <a:cxn ang="0">
                    <a:pos x="14" y="26"/>
                  </a:cxn>
                  <a:cxn ang="0">
                    <a:pos x="8" y="24"/>
                  </a:cxn>
                  <a:cxn ang="0">
                    <a:pos x="4" y="22"/>
                  </a:cxn>
                  <a:cxn ang="0">
                    <a:pos x="2" y="18"/>
                  </a:cxn>
                  <a:cxn ang="0">
                    <a:pos x="0" y="12"/>
                  </a:cxn>
                  <a:cxn ang="0">
                    <a:pos x="0" y="12"/>
                  </a:cxn>
                  <a:cxn ang="0">
                    <a:pos x="2" y="8"/>
                  </a:cxn>
                  <a:cxn ang="0">
                    <a:pos x="4" y="4"/>
                  </a:cxn>
                  <a:cxn ang="0">
                    <a:pos x="8" y="0"/>
                  </a:cxn>
                  <a:cxn ang="0">
                    <a:pos x="14" y="0"/>
                  </a:cxn>
                  <a:cxn ang="0">
                    <a:pos x="14" y="0"/>
                  </a:cxn>
                </a:cxnLst>
                <a:rect l="0" t="0" r="r" b="b"/>
                <a:pathLst>
                  <a:path w="26" h="26">
                    <a:moveTo>
                      <a:pt x="14" y="0"/>
                    </a:moveTo>
                    <a:lnTo>
                      <a:pt x="14" y="0"/>
                    </a:lnTo>
                    <a:lnTo>
                      <a:pt x="18" y="0"/>
                    </a:lnTo>
                    <a:lnTo>
                      <a:pt x="22" y="4"/>
                    </a:lnTo>
                    <a:lnTo>
                      <a:pt x="24" y="8"/>
                    </a:lnTo>
                    <a:lnTo>
                      <a:pt x="26" y="12"/>
                    </a:lnTo>
                    <a:lnTo>
                      <a:pt x="26" y="12"/>
                    </a:lnTo>
                    <a:lnTo>
                      <a:pt x="24" y="18"/>
                    </a:lnTo>
                    <a:lnTo>
                      <a:pt x="22" y="22"/>
                    </a:lnTo>
                    <a:lnTo>
                      <a:pt x="18" y="24"/>
                    </a:lnTo>
                    <a:lnTo>
                      <a:pt x="14" y="26"/>
                    </a:lnTo>
                    <a:lnTo>
                      <a:pt x="14" y="26"/>
                    </a:lnTo>
                    <a:lnTo>
                      <a:pt x="8" y="24"/>
                    </a:lnTo>
                    <a:lnTo>
                      <a:pt x="4" y="22"/>
                    </a:lnTo>
                    <a:lnTo>
                      <a:pt x="2" y="18"/>
                    </a:lnTo>
                    <a:lnTo>
                      <a:pt x="0" y="12"/>
                    </a:lnTo>
                    <a:lnTo>
                      <a:pt x="0" y="12"/>
                    </a:lnTo>
                    <a:lnTo>
                      <a:pt x="2" y="8"/>
                    </a:lnTo>
                    <a:lnTo>
                      <a:pt x="4" y="4"/>
                    </a:lnTo>
                    <a:lnTo>
                      <a:pt x="8" y="0"/>
                    </a:lnTo>
                    <a:lnTo>
                      <a:pt x="14" y="0"/>
                    </a:lnTo>
                    <a:lnTo>
                      <a:pt x="14"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sp>
          <p:nvSpPr>
            <p:cNvPr id="38" name="Freeform 558"/>
            <p:cNvSpPr>
              <a:spLocks noEditPoints="1"/>
            </p:cNvSpPr>
            <p:nvPr/>
          </p:nvSpPr>
          <p:spPr bwMode="auto">
            <a:xfrm>
              <a:off x="7486650" y="2914651"/>
              <a:ext cx="981075" cy="723899"/>
            </a:xfrm>
            <a:custGeom>
              <a:avLst/>
              <a:gdLst/>
              <a:ahLst/>
              <a:cxnLst>
                <a:cxn ang="0">
                  <a:pos x="192" y="110"/>
                </a:cxn>
                <a:cxn ang="0">
                  <a:pos x="192" y="16"/>
                </a:cxn>
                <a:cxn ang="0">
                  <a:pos x="190" y="10"/>
                </a:cxn>
                <a:cxn ang="0">
                  <a:pos x="182" y="2"/>
                </a:cxn>
                <a:cxn ang="0">
                  <a:pos x="52" y="0"/>
                </a:cxn>
                <a:cxn ang="0">
                  <a:pos x="46" y="2"/>
                </a:cxn>
                <a:cxn ang="0">
                  <a:pos x="38" y="10"/>
                </a:cxn>
                <a:cxn ang="0">
                  <a:pos x="38" y="108"/>
                </a:cxn>
                <a:cxn ang="0">
                  <a:pos x="38" y="110"/>
                </a:cxn>
                <a:cxn ang="0">
                  <a:pos x="38" y="112"/>
                </a:cxn>
                <a:cxn ang="0">
                  <a:pos x="0" y="146"/>
                </a:cxn>
                <a:cxn ang="0">
                  <a:pos x="2" y="160"/>
                </a:cxn>
                <a:cxn ang="0">
                  <a:pos x="10" y="166"/>
                </a:cxn>
                <a:cxn ang="0">
                  <a:pos x="216" y="166"/>
                </a:cxn>
                <a:cxn ang="0">
                  <a:pos x="220" y="166"/>
                </a:cxn>
                <a:cxn ang="0">
                  <a:pos x="228" y="160"/>
                </a:cxn>
                <a:cxn ang="0">
                  <a:pos x="230" y="146"/>
                </a:cxn>
                <a:cxn ang="0">
                  <a:pos x="192" y="112"/>
                </a:cxn>
                <a:cxn ang="0">
                  <a:pos x="192" y="110"/>
                </a:cxn>
                <a:cxn ang="0">
                  <a:pos x="100" y="136"/>
                </a:cxn>
                <a:cxn ang="0">
                  <a:pos x="106" y="128"/>
                </a:cxn>
                <a:cxn ang="0">
                  <a:pos x="114" y="126"/>
                </a:cxn>
                <a:cxn ang="0">
                  <a:pos x="120" y="126"/>
                </a:cxn>
                <a:cxn ang="0">
                  <a:pos x="128" y="132"/>
                </a:cxn>
                <a:cxn ang="0">
                  <a:pos x="128" y="136"/>
                </a:cxn>
                <a:cxn ang="0">
                  <a:pos x="124" y="144"/>
                </a:cxn>
                <a:cxn ang="0">
                  <a:pos x="114" y="148"/>
                </a:cxn>
                <a:cxn ang="0">
                  <a:pos x="110" y="146"/>
                </a:cxn>
                <a:cxn ang="0">
                  <a:pos x="102" y="140"/>
                </a:cxn>
                <a:cxn ang="0">
                  <a:pos x="100" y="136"/>
                </a:cxn>
                <a:cxn ang="0">
                  <a:pos x="172" y="88"/>
                </a:cxn>
                <a:cxn ang="0">
                  <a:pos x="168" y="94"/>
                </a:cxn>
                <a:cxn ang="0">
                  <a:pos x="160" y="98"/>
                </a:cxn>
                <a:cxn ang="0">
                  <a:pos x="70" y="98"/>
                </a:cxn>
                <a:cxn ang="0">
                  <a:pos x="62" y="94"/>
                </a:cxn>
                <a:cxn ang="0">
                  <a:pos x="58" y="88"/>
                </a:cxn>
                <a:cxn ang="0">
                  <a:pos x="58" y="26"/>
                </a:cxn>
                <a:cxn ang="0">
                  <a:pos x="62" y="18"/>
                </a:cxn>
                <a:cxn ang="0">
                  <a:pos x="70" y="16"/>
                </a:cxn>
                <a:cxn ang="0">
                  <a:pos x="160" y="16"/>
                </a:cxn>
                <a:cxn ang="0">
                  <a:pos x="168" y="18"/>
                </a:cxn>
                <a:cxn ang="0">
                  <a:pos x="172" y="26"/>
                </a:cxn>
              </a:cxnLst>
              <a:rect l="0" t="0" r="r" b="b"/>
              <a:pathLst>
                <a:path w="230" h="166">
                  <a:moveTo>
                    <a:pt x="192" y="110"/>
                  </a:moveTo>
                  <a:lnTo>
                    <a:pt x="192" y="110"/>
                  </a:lnTo>
                  <a:lnTo>
                    <a:pt x="192" y="108"/>
                  </a:lnTo>
                  <a:lnTo>
                    <a:pt x="192" y="16"/>
                  </a:lnTo>
                  <a:lnTo>
                    <a:pt x="192" y="16"/>
                  </a:lnTo>
                  <a:lnTo>
                    <a:pt x="190" y="10"/>
                  </a:lnTo>
                  <a:lnTo>
                    <a:pt x="188" y="6"/>
                  </a:lnTo>
                  <a:lnTo>
                    <a:pt x="182" y="2"/>
                  </a:lnTo>
                  <a:lnTo>
                    <a:pt x="176" y="0"/>
                  </a:lnTo>
                  <a:lnTo>
                    <a:pt x="52" y="0"/>
                  </a:lnTo>
                  <a:lnTo>
                    <a:pt x="52" y="0"/>
                  </a:lnTo>
                  <a:lnTo>
                    <a:pt x="46" y="2"/>
                  </a:lnTo>
                  <a:lnTo>
                    <a:pt x="42" y="6"/>
                  </a:lnTo>
                  <a:lnTo>
                    <a:pt x="38" y="10"/>
                  </a:lnTo>
                  <a:lnTo>
                    <a:pt x="38" y="16"/>
                  </a:lnTo>
                  <a:lnTo>
                    <a:pt x="38" y="108"/>
                  </a:lnTo>
                  <a:lnTo>
                    <a:pt x="38" y="108"/>
                  </a:lnTo>
                  <a:lnTo>
                    <a:pt x="38" y="110"/>
                  </a:lnTo>
                  <a:lnTo>
                    <a:pt x="38" y="110"/>
                  </a:lnTo>
                  <a:lnTo>
                    <a:pt x="38" y="112"/>
                  </a:lnTo>
                  <a:lnTo>
                    <a:pt x="0" y="146"/>
                  </a:lnTo>
                  <a:lnTo>
                    <a:pt x="0" y="146"/>
                  </a:lnTo>
                  <a:lnTo>
                    <a:pt x="0" y="152"/>
                  </a:lnTo>
                  <a:lnTo>
                    <a:pt x="2" y="160"/>
                  </a:lnTo>
                  <a:lnTo>
                    <a:pt x="6" y="164"/>
                  </a:lnTo>
                  <a:lnTo>
                    <a:pt x="10" y="166"/>
                  </a:lnTo>
                  <a:lnTo>
                    <a:pt x="14" y="166"/>
                  </a:lnTo>
                  <a:lnTo>
                    <a:pt x="216" y="166"/>
                  </a:lnTo>
                  <a:lnTo>
                    <a:pt x="216" y="166"/>
                  </a:lnTo>
                  <a:lnTo>
                    <a:pt x="220" y="166"/>
                  </a:lnTo>
                  <a:lnTo>
                    <a:pt x="224" y="164"/>
                  </a:lnTo>
                  <a:lnTo>
                    <a:pt x="228" y="160"/>
                  </a:lnTo>
                  <a:lnTo>
                    <a:pt x="230" y="152"/>
                  </a:lnTo>
                  <a:lnTo>
                    <a:pt x="230" y="146"/>
                  </a:lnTo>
                  <a:lnTo>
                    <a:pt x="192" y="112"/>
                  </a:lnTo>
                  <a:lnTo>
                    <a:pt x="192" y="112"/>
                  </a:lnTo>
                  <a:lnTo>
                    <a:pt x="192" y="110"/>
                  </a:lnTo>
                  <a:lnTo>
                    <a:pt x="192" y="110"/>
                  </a:lnTo>
                  <a:close/>
                  <a:moveTo>
                    <a:pt x="100" y="136"/>
                  </a:moveTo>
                  <a:lnTo>
                    <a:pt x="100" y="136"/>
                  </a:lnTo>
                  <a:lnTo>
                    <a:pt x="102" y="132"/>
                  </a:lnTo>
                  <a:lnTo>
                    <a:pt x="106" y="128"/>
                  </a:lnTo>
                  <a:lnTo>
                    <a:pt x="110" y="126"/>
                  </a:lnTo>
                  <a:lnTo>
                    <a:pt x="114" y="126"/>
                  </a:lnTo>
                  <a:lnTo>
                    <a:pt x="114" y="126"/>
                  </a:lnTo>
                  <a:lnTo>
                    <a:pt x="120" y="126"/>
                  </a:lnTo>
                  <a:lnTo>
                    <a:pt x="124" y="128"/>
                  </a:lnTo>
                  <a:lnTo>
                    <a:pt x="128" y="132"/>
                  </a:lnTo>
                  <a:lnTo>
                    <a:pt x="128" y="136"/>
                  </a:lnTo>
                  <a:lnTo>
                    <a:pt x="128" y="136"/>
                  </a:lnTo>
                  <a:lnTo>
                    <a:pt x="128" y="140"/>
                  </a:lnTo>
                  <a:lnTo>
                    <a:pt x="124" y="144"/>
                  </a:lnTo>
                  <a:lnTo>
                    <a:pt x="120" y="146"/>
                  </a:lnTo>
                  <a:lnTo>
                    <a:pt x="114" y="148"/>
                  </a:lnTo>
                  <a:lnTo>
                    <a:pt x="114" y="148"/>
                  </a:lnTo>
                  <a:lnTo>
                    <a:pt x="110" y="146"/>
                  </a:lnTo>
                  <a:lnTo>
                    <a:pt x="106" y="144"/>
                  </a:lnTo>
                  <a:lnTo>
                    <a:pt x="102" y="140"/>
                  </a:lnTo>
                  <a:lnTo>
                    <a:pt x="100" y="136"/>
                  </a:lnTo>
                  <a:lnTo>
                    <a:pt x="100" y="136"/>
                  </a:lnTo>
                  <a:close/>
                  <a:moveTo>
                    <a:pt x="172" y="88"/>
                  </a:moveTo>
                  <a:lnTo>
                    <a:pt x="172" y="88"/>
                  </a:lnTo>
                  <a:lnTo>
                    <a:pt x="170" y="92"/>
                  </a:lnTo>
                  <a:lnTo>
                    <a:pt x="168" y="94"/>
                  </a:lnTo>
                  <a:lnTo>
                    <a:pt x="164" y="98"/>
                  </a:lnTo>
                  <a:lnTo>
                    <a:pt x="160" y="98"/>
                  </a:lnTo>
                  <a:lnTo>
                    <a:pt x="70" y="98"/>
                  </a:lnTo>
                  <a:lnTo>
                    <a:pt x="70" y="98"/>
                  </a:lnTo>
                  <a:lnTo>
                    <a:pt x="64" y="98"/>
                  </a:lnTo>
                  <a:lnTo>
                    <a:pt x="62" y="94"/>
                  </a:lnTo>
                  <a:lnTo>
                    <a:pt x="60" y="92"/>
                  </a:lnTo>
                  <a:lnTo>
                    <a:pt x="58" y="88"/>
                  </a:lnTo>
                  <a:lnTo>
                    <a:pt x="58" y="26"/>
                  </a:lnTo>
                  <a:lnTo>
                    <a:pt x="58" y="26"/>
                  </a:lnTo>
                  <a:lnTo>
                    <a:pt x="60" y="22"/>
                  </a:lnTo>
                  <a:lnTo>
                    <a:pt x="62" y="18"/>
                  </a:lnTo>
                  <a:lnTo>
                    <a:pt x="64" y="16"/>
                  </a:lnTo>
                  <a:lnTo>
                    <a:pt x="70" y="16"/>
                  </a:lnTo>
                  <a:lnTo>
                    <a:pt x="160" y="16"/>
                  </a:lnTo>
                  <a:lnTo>
                    <a:pt x="160" y="16"/>
                  </a:lnTo>
                  <a:lnTo>
                    <a:pt x="164" y="16"/>
                  </a:lnTo>
                  <a:lnTo>
                    <a:pt x="168" y="18"/>
                  </a:lnTo>
                  <a:lnTo>
                    <a:pt x="170" y="22"/>
                  </a:lnTo>
                  <a:lnTo>
                    <a:pt x="172" y="26"/>
                  </a:lnTo>
                  <a:lnTo>
                    <a:pt x="172" y="8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39" name="Freeform 559"/>
            <p:cNvSpPr>
              <a:spLocks/>
            </p:cNvSpPr>
            <p:nvPr/>
          </p:nvSpPr>
          <p:spPr bwMode="auto">
            <a:xfrm>
              <a:off x="7938798" y="3481560"/>
              <a:ext cx="76780" cy="61052"/>
            </a:xfrm>
            <a:custGeom>
              <a:avLst/>
              <a:gdLst/>
              <a:ahLst/>
              <a:cxnLst>
                <a:cxn ang="0">
                  <a:pos x="18" y="6"/>
                </a:cxn>
                <a:cxn ang="0">
                  <a:pos x="18" y="6"/>
                </a:cxn>
                <a:cxn ang="0">
                  <a:pos x="18" y="4"/>
                </a:cxn>
                <a:cxn ang="0">
                  <a:pos x="16" y="2"/>
                </a:cxn>
                <a:cxn ang="0">
                  <a:pos x="12" y="0"/>
                </a:cxn>
                <a:cxn ang="0">
                  <a:pos x="8" y="0"/>
                </a:cxn>
                <a:cxn ang="0">
                  <a:pos x="8" y="0"/>
                </a:cxn>
                <a:cxn ang="0">
                  <a:pos x="4" y="0"/>
                </a:cxn>
                <a:cxn ang="0">
                  <a:pos x="2" y="2"/>
                </a:cxn>
                <a:cxn ang="0">
                  <a:pos x="0" y="4"/>
                </a:cxn>
                <a:cxn ang="0">
                  <a:pos x="0" y="6"/>
                </a:cxn>
                <a:cxn ang="0">
                  <a:pos x="0" y="6"/>
                </a:cxn>
                <a:cxn ang="0">
                  <a:pos x="0" y="10"/>
                </a:cxn>
                <a:cxn ang="0">
                  <a:pos x="2" y="12"/>
                </a:cxn>
                <a:cxn ang="0">
                  <a:pos x="4" y="12"/>
                </a:cxn>
                <a:cxn ang="0">
                  <a:pos x="8" y="14"/>
                </a:cxn>
                <a:cxn ang="0">
                  <a:pos x="8" y="14"/>
                </a:cxn>
                <a:cxn ang="0">
                  <a:pos x="12" y="12"/>
                </a:cxn>
                <a:cxn ang="0">
                  <a:pos x="16" y="12"/>
                </a:cxn>
                <a:cxn ang="0">
                  <a:pos x="18" y="10"/>
                </a:cxn>
                <a:cxn ang="0">
                  <a:pos x="18" y="6"/>
                </a:cxn>
                <a:cxn ang="0">
                  <a:pos x="18" y="6"/>
                </a:cxn>
              </a:cxnLst>
              <a:rect l="0" t="0" r="r" b="b"/>
              <a:pathLst>
                <a:path w="18" h="14">
                  <a:moveTo>
                    <a:pt x="18" y="6"/>
                  </a:moveTo>
                  <a:lnTo>
                    <a:pt x="18" y="6"/>
                  </a:lnTo>
                  <a:lnTo>
                    <a:pt x="18" y="4"/>
                  </a:lnTo>
                  <a:lnTo>
                    <a:pt x="16" y="2"/>
                  </a:lnTo>
                  <a:lnTo>
                    <a:pt x="12" y="0"/>
                  </a:lnTo>
                  <a:lnTo>
                    <a:pt x="8" y="0"/>
                  </a:lnTo>
                  <a:lnTo>
                    <a:pt x="8" y="0"/>
                  </a:lnTo>
                  <a:lnTo>
                    <a:pt x="4" y="0"/>
                  </a:lnTo>
                  <a:lnTo>
                    <a:pt x="2" y="2"/>
                  </a:lnTo>
                  <a:lnTo>
                    <a:pt x="0" y="4"/>
                  </a:lnTo>
                  <a:lnTo>
                    <a:pt x="0" y="6"/>
                  </a:lnTo>
                  <a:lnTo>
                    <a:pt x="0" y="6"/>
                  </a:lnTo>
                  <a:lnTo>
                    <a:pt x="0" y="10"/>
                  </a:lnTo>
                  <a:lnTo>
                    <a:pt x="2" y="12"/>
                  </a:lnTo>
                  <a:lnTo>
                    <a:pt x="4" y="12"/>
                  </a:lnTo>
                  <a:lnTo>
                    <a:pt x="8" y="14"/>
                  </a:lnTo>
                  <a:lnTo>
                    <a:pt x="8" y="14"/>
                  </a:lnTo>
                  <a:lnTo>
                    <a:pt x="12" y="12"/>
                  </a:lnTo>
                  <a:lnTo>
                    <a:pt x="16" y="12"/>
                  </a:lnTo>
                  <a:lnTo>
                    <a:pt x="18" y="10"/>
                  </a:lnTo>
                  <a:lnTo>
                    <a:pt x="18" y="6"/>
                  </a:lnTo>
                  <a:lnTo>
                    <a:pt x="18" y="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grpSp>
        <p:nvGrpSpPr>
          <p:cNvPr id="44" name="组合 229"/>
          <p:cNvGrpSpPr>
            <a:grpSpLocks noChangeAspect="1"/>
          </p:cNvGrpSpPr>
          <p:nvPr/>
        </p:nvGrpSpPr>
        <p:grpSpPr>
          <a:xfrm>
            <a:off x="6959441" y="2698376"/>
            <a:ext cx="308151" cy="340817"/>
            <a:chOff x="12457113" y="177800"/>
            <a:chExt cx="898525" cy="993776"/>
          </a:xfrm>
          <a:solidFill>
            <a:schemeClr val="tx1">
              <a:lumMod val="50000"/>
              <a:lumOff val="50000"/>
            </a:schemeClr>
          </a:solidFill>
        </p:grpSpPr>
        <p:sp>
          <p:nvSpPr>
            <p:cNvPr id="45" name="Freeform 83"/>
            <p:cNvSpPr>
              <a:spLocks/>
            </p:cNvSpPr>
            <p:nvPr/>
          </p:nvSpPr>
          <p:spPr bwMode="auto">
            <a:xfrm>
              <a:off x="12726988" y="177800"/>
              <a:ext cx="352425" cy="125413"/>
            </a:xfrm>
            <a:custGeom>
              <a:avLst/>
              <a:gdLst/>
              <a:ahLst/>
              <a:cxnLst>
                <a:cxn ang="0">
                  <a:pos x="33" y="134"/>
                </a:cxn>
                <a:cxn ang="0">
                  <a:pos x="44" y="139"/>
                </a:cxn>
                <a:cxn ang="0">
                  <a:pos x="49" y="137"/>
                </a:cxn>
                <a:cxn ang="0">
                  <a:pos x="54" y="135"/>
                </a:cxn>
                <a:cxn ang="0">
                  <a:pos x="90" y="108"/>
                </a:cxn>
                <a:cxn ang="0">
                  <a:pos x="127" y="90"/>
                </a:cxn>
                <a:cxn ang="0">
                  <a:pos x="169" y="78"/>
                </a:cxn>
                <a:cxn ang="0">
                  <a:pos x="211" y="73"/>
                </a:cxn>
                <a:cxn ang="0">
                  <a:pos x="225" y="75"/>
                </a:cxn>
                <a:cxn ang="0">
                  <a:pos x="248" y="76"/>
                </a:cxn>
                <a:cxn ang="0">
                  <a:pos x="292" y="88"/>
                </a:cxn>
                <a:cxn ang="0">
                  <a:pos x="333" y="108"/>
                </a:cxn>
                <a:cxn ang="0">
                  <a:pos x="370" y="135"/>
                </a:cxn>
                <a:cxn ang="0">
                  <a:pos x="385" y="152"/>
                </a:cxn>
                <a:cxn ang="0">
                  <a:pos x="397" y="157"/>
                </a:cxn>
                <a:cxn ang="0">
                  <a:pos x="402" y="156"/>
                </a:cxn>
                <a:cxn ang="0">
                  <a:pos x="439" y="127"/>
                </a:cxn>
                <a:cxn ang="0">
                  <a:pos x="442" y="122"/>
                </a:cxn>
                <a:cxn ang="0">
                  <a:pos x="444" y="115"/>
                </a:cxn>
                <a:cxn ang="0">
                  <a:pos x="441" y="103"/>
                </a:cxn>
                <a:cxn ang="0">
                  <a:pos x="419" y="81"/>
                </a:cxn>
                <a:cxn ang="0">
                  <a:pos x="372" y="46"/>
                </a:cxn>
                <a:cxn ang="0">
                  <a:pos x="318" y="19"/>
                </a:cxn>
                <a:cxn ang="0">
                  <a:pos x="260" y="4"/>
                </a:cxn>
                <a:cxn ang="0">
                  <a:pos x="230" y="2"/>
                </a:cxn>
                <a:cxn ang="0">
                  <a:pos x="211" y="0"/>
                </a:cxn>
                <a:cxn ang="0">
                  <a:pos x="156" y="5"/>
                </a:cxn>
                <a:cxn ang="0">
                  <a:pos x="102" y="21"/>
                </a:cxn>
                <a:cxn ang="0">
                  <a:pos x="51" y="46"/>
                </a:cxn>
                <a:cxn ang="0">
                  <a:pos x="6" y="81"/>
                </a:cxn>
                <a:cxn ang="0">
                  <a:pos x="2" y="86"/>
                </a:cxn>
                <a:cxn ang="0">
                  <a:pos x="2" y="98"/>
                </a:cxn>
                <a:cxn ang="0">
                  <a:pos x="33" y="134"/>
                </a:cxn>
              </a:cxnLst>
              <a:rect l="0" t="0" r="r" b="b"/>
              <a:pathLst>
                <a:path w="444" h="157">
                  <a:moveTo>
                    <a:pt x="33" y="134"/>
                  </a:moveTo>
                  <a:lnTo>
                    <a:pt x="33" y="134"/>
                  </a:lnTo>
                  <a:lnTo>
                    <a:pt x="38" y="137"/>
                  </a:lnTo>
                  <a:lnTo>
                    <a:pt x="44" y="139"/>
                  </a:lnTo>
                  <a:lnTo>
                    <a:pt x="44" y="139"/>
                  </a:lnTo>
                  <a:lnTo>
                    <a:pt x="49" y="137"/>
                  </a:lnTo>
                  <a:lnTo>
                    <a:pt x="54" y="135"/>
                  </a:lnTo>
                  <a:lnTo>
                    <a:pt x="54" y="135"/>
                  </a:lnTo>
                  <a:lnTo>
                    <a:pt x="71" y="120"/>
                  </a:lnTo>
                  <a:lnTo>
                    <a:pt x="90" y="108"/>
                  </a:lnTo>
                  <a:lnTo>
                    <a:pt x="108" y="98"/>
                  </a:lnTo>
                  <a:lnTo>
                    <a:pt x="127" y="90"/>
                  </a:lnTo>
                  <a:lnTo>
                    <a:pt x="147" y="83"/>
                  </a:lnTo>
                  <a:lnTo>
                    <a:pt x="169" y="78"/>
                  </a:lnTo>
                  <a:lnTo>
                    <a:pt x="189" y="75"/>
                  </a:lnTo>
                  <a:lnTo>
                    <a:pt x="211" y="73"/>
                  </a:lnTo>
                  <a:lnTo>
                    <a:pt x="211" y="73"/>
                  </a:lnTo>
                  <a:lnTo>
                    <a:pt x="225" y="75"/>
                  </a:lnTo>
                  <a:lnTo>
                    <a:pt x="225" y="75"/>
                  </a:lnTo>
                  <a:lnTo>
                    <a:pt x="248" y="76"/>
                  </a:lnTo>
                  <a:lnTo>
                    <a:pt x="270" y="81"/>
                  </a:lnTo>
                  <a:lnTo>
                    <a:pt x="292" y="88"/>
                  </a:lnTo>
                  <a:lnTo>
                    <a:pt x="313" y="97"/>
                  </a:lnTo>
                  <a:lnTo>
                    <a:pt x="333" y="108"/>
                  </a:lnTo>
                  <a:lnTo>
                    <a:pt x="351" y="120"/>
                  </a:lnTo>
                  <a:lnTo>
                    <a:pt x="370" y="135"/>
                  </a:lnTo>
                  <a:lnTo>
                    <a:pt x="385" y="152"/>
                  </a:lnTo>
                  <a:lnTo>
                    <a:pt x="385" y="152"/>
                  </a:lnTo>
                  <a:lnTo>
                    <a:pt x="390" y="156"/>
                  </a:lnTo>
                  <a:lnTo>
                    <a:pt x="397" y="157"/>
                  </a:lnTo>
                  <a:lnTo>
                    <a:pt x="397" y="157"/>
                  </a:lnTo>
                  <a:lnTo>
                    <a:pt x="402" y="156"/>
                  </a:lnTo>
                  <a:lnTo>
                    <a:pt x="407" y="154"/>
                  </a:lnTo>
                  <a:lnTo>
                    <a:pt x="439" y="127"/>
                  </a:lnTo>
                  <a:lnTo>
                    <a:pt x="439" y="127"/>
                  </a:lnTo>
                  <a:lnTo>
                    <a:pt x="442" y="122"/>
                  </a:lnTo>
                  <a:lnTo>
                    <a:pt x="444" y="115"/>
                  </a:lnTo>
                  <a:lnTo>
                    <a:pt x="444" y="115"/>
                  </a:lnTo>
                  <a:lnTo>
                    <a:pt x="444" y="110"/>
                  </a:lnTo>
                  <a:lnTo>
                    <a:pt x="441" y="103"/>
                  </a:lnTo>
                  <a:lnTo>
                    <a:pt x="441" y="103"/>
                  </a:lnTo>
                  <a:lnTo>
                    <a:pt x="419" y="81"/>
                  </a:lnTo>
                  <a:lnTo>
                    <a:pt x="395" y="63"/>
                  </a:lnTo>
                  <a:lnTo>
                    <a:pt x="372" y="46"/>
                  </a:lnTo>
                  <a:lnTo>
                    <a:pt x="345" y="31"/>
                  </a:lnTo>
                  <a:lnTo>
                    <a:pt x="318" y="19"/>
                  </a:lnTo>
                  <a:lnTo>
                    <a:pt x="289" y="11"/>
                  </a:lnTo>
                  <a:lnTo>
                    <a:pt x="260" y="4"/>
                  </a:lnTo>
                  <a:lnTo>
                    <a:pt x="230" y="2"/>
                  </a:lnTo>
                  <a:lnTo>
                    <a:pt x="230" y="2"/>
                  </a:lnTo>
                  <a:lnTo>
                    <a:pt x="211" y="0"/>
                  </a:lnTo>
                  <a:lnTo>
                    <a:pt x="211" y="0"/>
                  </a:lnTo>
                  <a:lnTo>
                    <a:pt x="183" y="2"/>
                  </a:lnTo>
                  <a:lnTo>
                    <a:pt x="156" y="5"/>
                  </a:lnTo>
                  <a:lnTo>
                    <a:pt x="129" y="12"/>
                  </a:lnTo>
                  <a:lnTo>
                    <a:pt x="102" y="21"/>
                  </a:lnTo>
                  <a:lnTo>
                    <a:pt x="76" y="32"/>
                  </a:lnTo>
                  <a:lnTo>
                    <a:pt x="51" y="46"/>
                  </a:lnTo>
                  <a:lnTo>
                    <a:pt x="27" y="63"/>
                  </a:lnTo>
                  <a:lnTo>
                    <a:pt x="6" y="81"/>
                  </a:lnTo>
                  <a:lnTo>
                    <a:pt x="6" y="81"/>
                  </a:lnTo>
                  <a:lnTo>
                    <a:pt x="2" y="86"/>
                  </a:lnTo>
                  <a:lnTo>
                    <a:pt x="0" y="92"/>
                  </a:lnTo>
                  <a:lnTo>
                    <a:pt x="2" y="98"/>
                  </a:lnTo>
                  <a:lnTo>
                    <a:pt x="6" y="103"/>
                  </a:lnTo>
                  <a:lnTo>
                    <a:pt x="33" y="1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6" name="Freeform 84"/>
            <p:cNvSpPr>
              <a:spLocks/>
            </p:cNvSpPr>
            <p:nvPr/>
          </p:nvSpPr>
          <p:spPr bwMode="auto">
            <a:xfrm>
              <a:off x="12801600" y="274638"/>
              <a:ext cx="196850" cy="87313"/>
            </a:xfrm>
            <a:custGeom>
              <a:avLst/>
              <a:gdLst/>
              <a:ahLst/>
              <a:cxnLst>
                <a:cxn ang="0">
                  <a:pos x="130" y="0"/>
                </a:cxn>
                <a:cxn ang="0">
                  <a:pos x="130" y="0"/>
                </a:cxn>
                <a:cxn ang="0">
                  <a:pos x="120" y="0"/>
                </a:cxn>
                <a:cxn ang="0">
                  <a:pos x="120" y="0"/>
                </a:cxn>
                <a:cxn ang="0">
                  <a:pos x="103" y="0"/>
                </a:cxn>
                <a:cxn ang="0">
                  <a:pos x="88" y="3"/>
                </a:cxn>
                <a:cxn ang="0">
                  <a:pos x="73" y="7"/>
                </a:cxn>
                <a:cxn ang="0">
                  <a:pos x="58" y="12"/>
                </a:cxn>
                <a:cxn ang="0">
                  <a:pos x="44" y="18"/>
                </a:cxn>
                <a:cxn ang="0">
                  <a:pos x="31" y="25"/>
                </a:cxn>
                <a:cxn ang="0">
                  <a:pos x="17" y="34"/>
                </a:cxn>
                <a:cxn ang="0">
                  <a:pos x="5" y="44"/>
                </a:cxn>
                <a:cxn ang="0">
                  <a:pos x="5" y="44"/>
                </a:cxn>
                <a:cxn ang="0">
                  <a:pos x="2" y="49"/>
                </a:cxn>
                <a:cxn ang="0">
                  <a:pos x="0" y="56"/>
                </a:cxn>
                <a:cxn ang="0">
                  <a:pos x="2" y="61"/>
                </a:cxn>
                <a:cxn ang="0">
                  <a:pos x="4" y="67"/>
                </a:cxn>
                <a:cxn ang="0">
                  <a:pos x="32" y="98"/>
                </a:cxn>
                <a:cxn ang="0">
                  <a:pos x="32" y="98"/>
                </a:cxn>
                <a:cxn ang="0">
                  <a:pos x="37" y="101"/>
                </a:cxn>
                <a:cxn ang="0">
                  <a:pos x="44" y="103"/>
                </a:cxn>
                <a:cxn ang="0">
                  <a:pos x="44" y="103"/>
                </a:cxn>
                <a:cxn ang="0">
                  <a:pos x="49" y="101"/>
                </a:cxn>
                <a:cxn ang="0">
                  <a:pos x="54" y="98"/>
                </a:cxn>
                <a:cxn ang="0">
                  <a:pos x="54" y="98"/>
                </a:cxn>
                <a:cxn ang="0">
                  <a:pos x="69" y="88"/>
                </a:cxn>
                <a:cxn ang="0">
                  <a:pos x="85" y="79"/>
                </a:cxn>
                <a:cxn ang="0">
                  <a:pos x="101" y="74"/>
                </a:cxn>
                <a:cxn ang="0">
                  <a:pos x="120" y="72"/>
                </a:cxn>
                <a:cxn ang="0">
                  <a:pos x="120" y="72"/>
                </a:cxn>
                <a:cxn ang="0">
                  <a:pos x="125" y="72"/>
                </a:cxn>
                <a:cxn ang="0">
                  <a:pos x="125" y="72"/>
                </a:cxn>
                <a:cxn ang="0">
                  <a:pos x="144" y="76"/>
                </a:cxn>
                <a:cxn ang="0">
                  <a:pos x="161" y="83"/>
                </a:cxn>
                <a:cxn ang="0">
                  <a:pos x="177" y="91"/>
                </a:cxn>
                <a:cxn ang="0">
                  <a:pos x="191" y="104"/>
                </a:cxn>
                <a:cxn ang="0">
                  <a:pos x="191" y="104"/>
                </a:cxn>
                <a:cxn ang="0">
                  <a:pos x="196" y="108"/>
                </a:cxn>
                <a:cxn ang="0">
                  <a:pos x="203" y="110"/>
                </a:cxn>
                <a:cxn ang="0">
                  <a:pos x="203" y="110"/>
                </a:cxn>
                <a:cxn ang="0">
                  <a:pos x="208" y="108"/>
                </a:cxn>
                <a:cxn ang="0">
                  <a:pos x="213" y="106"/>
                </a:cxn>
                <a:cxn ang="0">
                  <a:pos x="245" y="79"/>
                </a:cxn>
                <a:cxn ang="0">
                  <a:pos x="245" y="79"/>
                </a:cxn>
                <a:cxn ang="0">
                  <a:pos x="248" y="74"/>
                </a:cxn>
                <a:cxn ang="0">
                  <a:pos x="250" y="67"/>
                </a:cxn>
                <a:cxn ang="0">
                  <a:pos x="250" y="67"/>
                </a:cxn>
                <a:cxn ang="0">
                  <a:pos x="248" y="61"/>
                </a:cxn>
                <a:cxn ang="0">
                  <a:pos x="247" y="56"/>
                </a:cxn>
                <a:cxn ang="0">
                  <a:pos x="247" y="56"/>
                </a:cxn>
                <a:cxn ang="0">
                  <a:pos x="235" y="44"/>
                </a:cxn>
                <a:cxn ang="0">
                  <a:pos x="221" y="34"/>
                </a:cxn>
                <a:cxn ang="0">
                  <a:pos x="208" y="25"/>
                </a:cxn>
                <a:cxn ang="0">
                  <a:pos x="193" y="17"/>
                </a:cxn>
                <a:cxn ang="0">
                  <a:pos x="177" y="10"/>
                </a:cxn>
                <a:cxn ang="0">
                  <a:pos x="162" y="5"/>
                </a:cxn>
                <a:cxn ang="0">
                  <a:pos x="147" y="2"/>
                </a:cxn>
                <a:cxn ang="0">
                  <a:pos x="130" y="0"/>
                </a:cxn>
                <a:cxn ang="0">
                  <a:pos x="130" y="0"/>
                </a:cxn>
              </a:cxnLst>
              <a:rect l="0" t="0" r="r" b="b"/>
              <a:pathLst>
                <a:path w="250" h="110">
                  <a:moveTo>
                    <a:pt x="130" y="0"/>
                  </a:moveTo>
                  <a:lnTo>
                    <a:pt x="130" y="0"/>
                  </a:lnTo>
                  <a:lnTo>
                    <a:pt x="120" y="0"/>
                  </a:lnTo>
                  <a:lnTo>
                    <a:pt x="120" y="0"/>
                  </a:lnTo>
                  <a:lnTo>
                    <a:pt x="103" y="0"/>
                  </a:lnTo>
                  <a:lnTo>
                    <a:pt x="88" y="3"/>
                  </a:lnTo>
                  <a:lnTo>
                    <a:pt x="73" y="7"/>
                  </a:lnTo>
                  <a:lnTo>
                    <a:pt x="58" y="12"/>
                  </a:lnTo>
                  <a:lnTo>
                    <a:pt x="44" y="18"/>
                  </a:lnTo>
                  <a:lnTo>
                    <a:pt x="31" y="25"/>
                  </a:lnTo>
                  <a:lnTo>
                    <a:pt x="17" y="34"/>
                  </a:lnTo>
                  <a:lnTo>
                    <a:pt x="5" y="44"/>
                  </a:lnTo>
                  <a:lnTo>
                    <a:pt x="5" y="44"/>
                  </a:lnTo>
                  <a:lnTo>
                    <a:pt x="2" y="49"/>
                  </a:lnTo>
                  <a:lnTo>
                    <a:pt x="0" y="56"/>
                  </a:lnTo>
                  <a:lnTo>
                    <a:pt x="2" y="61"/>
                  </a:lnTo>
                  <a:lnTo>
                    <a:pt x="4" y="67"/>
                  </a:lnTo>
                  <a:lnTo>
                    <a:pt x="32" y="98"/>
                  </a:lnTo>
                  <a:lnTo>
                    <a:pt x="32" y="98"/>
                  </a:lnTo>
                  <a:lnTo>
                    <a:pt x="37" y="101"/>
                  </a:lnTo>
                  <a:lnTo>
                    <a:pt x="44" y="103"/>
                  </a:lnTo>
                  <a:lnTo>
                    <a:pt x="44" y="103"/>
                  </a:lnTo>
                  <a:lnTo>
                    <a:pt x="49" y="101"/>
                  </a:lnTo>
                  <a:lnTo>
                    <a:pt x="54" y="98"/>
                  </a:lnTo>
                  <a:lnTo>
                    <a:pt x="54" y="98"/>
                  </a:lnTo>
                  <a:lnTo>
                    <a:pt x="69" y="88"/>
                  </a:lnTo>
                  <a:lnTo>
                    <a:pt x="85" y="79"/>
                  </a:lnTo>
                  <a:lnTo>
                    <a:pt x="101" y="74"/>
                  </a:lnTo>
                  <a:lnTo>
                    <a:pt x="120" y="72"/>
                  </a:lnTo>
                  <a:lnTo>
                    <a:pt x="120" y="72"/>
                  </a:lnTo>
                  <a:lnTo>
                    <a:pt x="125" y="72"/>
                  </a:lnTo>
                  <a:lnTo>
                    <a:pt x="125" y="72"/>
                  </a:lnTo>
                  <a:lnTo>
                    <a:pt x="144" y="76"/>
                  </a:lnTo>
                  <a:lnTo>
                    <a:pt x="161" y="83"/>
                  </a:lnTo>
                  <a:lnTo>
                    <a:pt x="177" y="91"/>
                  </a:lnTo>
                  <a:lnTo>
                    <a:pt x="191" y="104"/>
                  </a:lnTo>
                  <a:lnTo>
                    <a:pt x="191" y="104"/>
                  </a:lnTo>
                  <a:lnTo>
                    <a:pt x="196" y="108"/>
                  </a:lnTo>
                  <a:lnTo>
                    <a:pt x="203" y="110"/>
                  </a:lnTo>
                  <a:lnTo>
                    <a:pt x="203" y="110"/>
                  </a:lnTo>
                  <a:lnTo>
                    <a:pt x="208" y="108"/>
                  </a:lnTo>
                  <a:lnTo>
                    <a:pt x="213" y="106"/>
                  </a:lnTo>
                  <a:lnTo>
                    <a:pt x="245" y="79"/>
                  </a:lnTo>
                  <a:lnTo>
                    <a:pt x="245" y="79"/>
                  </a:lnTo>
                  <a:lnTo>
                    <a:pt x="248" y="74"/>
                  </a:lnTo>
                  <a:lnTo>
                    <a:pt x="250" y="67"/>
                  </a:lnTo>
                  <a:lnTo>
                    <a:pt x="250" y="67"/>
                  </a:lnTo>
                  <a:lnTo>
                    <a:pt x="248" y="61"/>
                  </a:lnTo>
                  <a:lnTo>
                    <a:pt x="247" y="56"/>
                  </a:lnTo>
                  <a:lnTo>
                    <a:pt x="247" y="56"/>
                  </a:lnTo>
                  <a:lnTo>
                    <a:pt x="235" y="44"/>
                  </a:lnTo>
                  <a:lnTo>
                    <a:pt x="221" y="34"/>
                  </a:lnTo>
                  <a:lnTo>
                    <a:pt x="208" y="25"/>
                  </a:lnTo>
                  <a:lnTo>
                    <a:pt x="193" y="17"/>
                  </a:lnTo>
                  <a:lnTo>
                    <a:pt x="177" y="10"/>
                  </a:lnTo>
                  <a:lnTo>
                    <a:pt x="162" y="5"/>
                  </a:lnTo>
                  <a:lnTo>
                    <a:pt x="147" y="2"/>
                  </a:lnTo>
                  <a:lnTo>
                    <a:pt x="130" y="0"/>
                  </a:lnTo>
                  <a:lnTo>
                    <a:pt x="13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7" name="Freeform 85"/>
            <p:cNvSpPr>
              <a:spLocks noEditPoints="1"/>
            </p:cNvSpPr>
            <p:nvPr/>
          </p:nvSpPr>
          <p:spPr bwMode="auto">
            <a:xfrm>
              <a:off x="12457113" y="398463"/>
              <a:ext cx="898525" cy="639763"/>
            </a:xfrm>
            <a:custGeom>
              <a:avLst/>
              <a:gdLst/>
              <a:ahLst/>
              <a:cxnLst>
                <a:cxn ang="0">
                  <a:pos x="605" y="804"/>
                </a:cxn>
                <a:cxn ang="0">
                  <a:pos x="592" y="771"/>
                </a:cxn>
                <a:cxn ang="0">
                  <a:pos x="582" y="742"/>
                </a:cxn>
                <a:cxn ang="0">
                  <a:pos x="583" y="713"/>
                </a:cxn>
                <a:cxn ang="0">
                  <a:pos x="583" y="707"/>
                </a:cxn>
                <a:cxn ang="0">
                  <a:pos x="120" y="707"/>
                </a:cxn>
                <a:cxn ang="0">
                  <a:pos x="103" y="700"/>
                </a:cxn>
                <a:cxn ang="0">
                  <a:pos x="96" y="683"/>
                </a:cxn>
                <a:cxn ang="0">
                  <a:pos x="96" y="120"/>
                </a:cxn>
                <a:cxn ang="0">
                  <a:pos x="103" y="103"/>
                </a:cxn>
                <a:cxn ang="0">
                  <a:pos x="120" y="96"/>
                </a:cxn>
                <a:cxn ang="0">
                  <a:pos x="936" y="96"/>
                </a:cxn>
                <a:cxn ang="0">
                  <a:pos x="953" y="103"/>
                </a:cxn>
                <a:cxn ang="0">
                  <a:pos x="960" y="120"/>
                </a:cxn>
                <a:cxn ang="0">
                  <a:pos x="990" y="661"/>
                </a:cxn>
                <a:cxn ang="0">
                  <a:pos x="998" y="664"/>
                </a:cxn>
                <a:cxn ang="0">
                  <a:pos x="1014" y="675"/>
                </a:cxn>
                <a:cxn ang="0">
                  <a:pos x="1024" y="690"/>
                </a:cxn>
                <a:cxn ang="0">
                  <a:pos x="1029" y="707"/>
                </a:cxn>
                <a:cxn ang="0">
                  <a:pos x="1030" y="804"/>
                </a:cxn>
                <a:cxn ang="0">
                  <a:pos x="1089" y="804"/>
                </a:cxn>
                <a:cxn ang="0">
                  <a:pos x="1106" y="801"/>
                </a:cxn>
                <a:cxn ang="0">
                  <a:pos x="1120" y="793"/>
                </a:cxn>
                <a:cxn ang="0">
                  <a:pos x="1128" y="779"/>
                </a:cxn>
                <a:cxn ang="0">
                  <a:pos x="1132" y="762"/>
                </a:cxn>
                <a:cxn ang="0">
                  <a:pos x="1132" y="42"/>
                </a:cxn>
                <a:cxn ang="0">
                  <a:pos x="1128" y="25"/>
                </a:cxn>
                <a:cxn ang="0">
                  <a:pos x="1120" y="12"/>
                </a:cxn>
                <a:cxn ang="0">
                  <a:pos x="1106" y="3"/>
                </a:cxn>
                <a:cxn ang="0">
                  <a:pos x="1089" y="0"/>
                </a:cxn>
                <a:cxn ang="0">
                  <a:pos x="44" y="0"/>
                </a:cxn>
                <a:cxn ang="0">
                  <a:pos x="27" y="3"/>
                </a:cxn>
                <a:cxn ang="0">
                  <a:pos x="13" y="12"/>
                </a:cxn>
                <a:cxn ang="0">
                  <a:pos x="3" y="25"/>
                </a:cxn>
                <a:cxn ang="0">
                  <a:pos x="0" y="42"/>
                </a:cxn>
                <a:cxn ang="0">
                  <a:pos x="0" y="762"/>
                </a:cxn>
                <a:cxn ang="0">
                  <a:pos x="3" y="779"/>
                </a:cxn>
                <a:cxn ang="0">
                  <a:pos x="13" y="793"/>
                </a:cxn>
                <a:cxn ang="0">
                  <a:pos x="27" y="801"/>
                </a:cxn>
                <a:cxn ang="0">
                  <a:pos x="44" y="804"/>
                </a:cxn>
                <a:cxn ang="0">
                  <a:pos x="1015" y="384"/>
                </a:cxn>
                <a:cxn ang="0">
                  <a:pos x="1017" y="374"/>
                </a:cxn>
                <a:cxn ang="0">
                  <a:pos x="1030" y="362"/>
                </a:cxn>
                <a:cxn ang="0">
                  <a:pos x="1074" y="361"/>
                </a:cxn>
                <a:cxn ang="0">
                  <a:pos x="1084" y="362"/>
                </a:cxn>
                <a:cxn ang="0">
                  <a:pos x="1096" y="374"/>
                </a:cxn>
                <a:cxn ang="0">
                  <a:pos x="1098" y="418"/>
                </a:cxn>
                <a:cxn ang="0">
                  <a:pos x="1096" y="428"/>
                </a:cxn>
                <a:cxn ang="0">
                  <a:pos x="1084" y="442"/>
                </a:cxn>
                <a:cxn ang="0">
                  <a:pos x="1041" y="443"/>
                </a:cxn>
                <a:cxn ang="0">
                  <a:pos x="1030" y="442"/>
                </a:cxn>
                <a:cxn ang="0">
                  <a:pos x="1017" y="428"/>
                </a:cxn>
                <a:cxn ang="0">
                  <a:pos x="1015" y="384"/>
                </a:cxn>
              </a:cxnLst>
              <a:rect l="0" t="0" r="r" b="b"/>
              <a:pathLst>
                <a:path w="1132" h="804">
                  <a:moveTo>
                    <a:pt x="44" y="804"/>
                  </a:moveTo>
                  <a:lnTo>
                    <a:pt x="605" y="804"/>
                  </a:lnTo>
                  <a:lnTo>
                    <a:pt x="592" y="771"/>
                  </a:lnTo>
                  <a:lnTo>
                    <a:pt x="592" y="771"/>
                  </a:lnTo>
                  <a:lnTo>
                    <a:pt x="585" y="757"/>
                  </a:lnTo>
                  <a:lnTo>
                    <a:pt x="582" y="742"/>
                  </a:lnTo>
                  <a:lnTo>
                    <a:pt x="582" y="729"/>
                  </a:lnTo>
                  <a:lnTo>
                    <a:pt x="583" y="713"/>
                  </a:lnTo>
                  <a:lnTo>
                    <a:pt x="583" y="713"/>
                  </a:lnTo>
                  <a:lnTo>
                    <a:pt x="583" y="707"/>
                  </a:lnTo>
                  <a:lnTo>
                    <a:pt x="120" y="707"/>
                  </a:lnTo>
                  <a:lnTo>
                    <a:pt x="120" y="707"/>
                  </a:lnTo>
                  <a:lnTo>
                    <a:pt x="111" y="705"/>
                  </a:lnTo>
                  <a:lnTo>
                    <a:pt x="103" y="700"/>
                  </a:lnTo>
                  <a:lnTo>
                    <a:pt x="98" y="693"/>
                  </a:lnTo>
                  <a:lnTo>
                    <a:pt x="96" y="683"/>
                  </a:lnTo>
                  <a:lnTo>
                    <a:pt x="96" y="120"/>
                  </a:lnTo>
                  <a:lnTo>
                    <a:pt x="96" y="120"/>
                  </a:lnTo>
                  <a:lnTo>
                    <a:pt x="98" y="111"/>
                  </a:lnTo>
                  <a:lnTo>
                    <a:pt x="103" y="103"/>
                  </a:lnTo>
                  <a:lnTo>
                    <a:pt x="111" y="98"/>
                  </a:lnTo>
                  <a:lnTo>
                    <a:pt x="120" y="96"/>
                  </a:lnTo>
                  <a:lnTo>
                    <a:pt x="936" y="96"/>
                  </a:lnTo>
                  <a:lnTo>
                    <a:pt x="936" y="96"/>
                  </a:lnTo>
                  <a:lnTo>
                    <a:pt x="946" y="98"/>
                  </a:lnTo>
                  <a:lnTo>
                    <a:pt x="953" y="103"/>
                  </a:lnTo>
                  <a:lnTo>
                    <a:pt x="958" y="111"/>
                  </a:lnTo>
                  <a:lnTo>
                    <a:pt x="960" y="120"/>
                  </a:lnTo>
                  <a:lnTo>
                    <a:pt x="960" y="651"/>
                  </a:lnTo>
                  <a:lnTo>
                    <a:pt x="990" y="661"/>
                  </a:lnTo>
                  <a:lnTo>
                    <a:pt x="990" y="661"/>
                  </a:lnTo>
                  <a:lnTo>
                    <a:pt x="998" y="664"/>
                  </a:lnTo>
                  <a:lnTo>
                    <a:pt x="1007" y="670"/>
                  </a:lnTo>
                  <a:lnTo>
                    <a:pt x="1014" y="675"/>
                  </a:lnTo>
                  <a:lnTo>
                    <a:pt x="1019" y="681"/>
                  </a:lnTo>
                  <a:lnTo>
                    <a:pt x="1024" y="690"/>
                  </a:lnTo>
                  <a:lnTo>
                    <a:pt x="1027" y="698"/>
                  </a:lnTo>
                  <a:lnTo>
                    <a:pt x="1029" y="707"/>
                  </a:lnTo>
                  <a:lnTo>
                    <a:pt x="1030" y="717"/>
                  </a:lnTo>
                  <a:lnTo>
                    <a:pt x="1030" y="804"/>
                  </a:lnTo>
                  <a:lnTo>
                    <a:pt x="1089" y="804"/>
                  </a:lnTo>
                  <a:lnTo>
                    <a:pt x="1089" y="804"/>
                  </a:lnTo>
                  <a:lnTo>
                    <a:pt x="1098" y="803"/>
                  </a:lnTo>
                  <a:lnTo>
                    <a:pt x="1106" y="801"/>
                  </a:lnTo>
                  <a:lnTo>
                    <a:pt x="1113" y="798"/>
                  </a:lnTo>
                  <a:lnTo>
                    <a:pt x="1120" y="793"/>
                  </a:lnTo>
                  <a:lnTo>
                    <a:pt x="1125" y="786"/>
                  </a:lnTo>
                  <a:lnTo>
                    <a:pt x="1128" y="779"/>
                  </a:lnTo>
                  <a:lnTo>
                    <a:pt x="1132" y="771"/>
                  </a:lnTo>
                  <a:lnTo>
                    <a:pt x="1132" y="762"/>
                  </a:lnTo>
                  <a:lnTo>
                    <a:pt x="1132" y="42"/>
                  </a:lnTo>
                  <a:lnTo>
                    <a:pt x="1132" y="42"/>
                  </a:lnTo>
                  <a:lnTo>
                    <a:pt x="1132" y="34"/>
                  </a:lnTo>
                  <a:lnTo>
                    <a:pt x="1128" y="25"/>
                  </a:lnTo>
                  <a:lnTo>
                    <a:pt x="1125" y="18"/>
                  </a:lnTo>
                  <a:lnTo>
                    <a:pt x="1120" y="12"/>
                  </a:lnTo>
                  <a:lnTo>
                    <a:pt x="1113" y="7"/>
                  </a:lnTo>
                  <a:lnTo>
                    <a:pt x="1106" y="3"/>
                  </a:lnTo>
                  <a:lnTo>
                    <a:pt x="1098" y="0"/>
                  </a:lnTo>
                  <a:lnTo>
                    <a:pt x="1089" y="0"/>
                  </a:lnTo>
                  <a:lnTo>
                    <a:pt x="44" y="0"/>
                  </a:lnTo>
                  <a:lnTo>
                    <a:pt x="44" y="0"/>
                  </a:lnTo>
                  <a:lnTo>
                    <a:pt x="33" y="0"/>
                  </a:lnTo>
                  <a:lnTo>
                    <a:pt x="27" y="3"/>
                  </a:lnTo>
                  <a:lnTo>
                    <a:pt x="18" y="7"/>
                  </a:lnTo>
                  <a:lnTo>
                    <a:pt x="13" y="12"/>
                  </a:lnTo>
                  <a:lnTo>
                    <a:pt x="8" y="18"/>
                  </a:lnTo>
                  <a:lnTo>
                    <a:pt x="3" y="25"/>
                  </a:lnTo>
                  <a:lnTo>
                    <a:pt x="1" y="34"/>
                  </a:lnTo>
                  <a:lnTo>
                    <a:pt x="0" y="42"/>
                  </a:lnTo>
                  <a:lnTo>
                    <a:pt x="0" y="762"/>
                  </a:lnTo>
                  <a:lnTo>
                    <a:pt x="0" y="762"/>
                  </a:lnTo>
                  <a:lnTo>
                    <a:pt x="1" y="771"/>
                  </a:lnTo>
                  <a:lnTo>
                    <a:pt x="3" y="779"/>
                  </a:lnTo>
                  <a:lnTo>
                    <a:pt x="8" y="786"/>
                  </a:lnTo>
                  <a:lnTo>
                    <a:pt x="13" y="793"/>
                  </a:lnTo>
                  <a:lnTo>
                    <a:pt x="18" y="798"/>
                  </a:lnTo>
                  <a:lnTo>
                    <a:pt x="27" y="801"/>
                  </a:lnTo>
                  <a:lnTo>
                    <a:pt x="33" y="803"/>
                  </a:lnTo>
                  <a:lnTo>
                    <a:pt x="44" y="804"/>
                  </a:lnTo>
                  <a:lnTo>
                    <a:pt x="44" y="804"/>
                  </a:lnTo>
                  <a:close/>
                  <a:moveTo>
                    <a:pt x="1015" y="384"/>
                  </a:moveTo>
                  <a:lnTo>
                    <a:pt x="1015" y="384"/>
                  </a:lnTo>
                  <a:lnTo>
                    <a:pt x="1017" y="374"/>
                  </a:lnTo>
                  <a:lnTo>
                    <a:pt x="1022" y="368"/>
                  </a:lnTo>
                  <a:lnTo>
                    <a:pt x="1030" y="362"/>
                  </a:lnTo>
                  <a:lnTo>
                    <a:pt x="1041" y="361"/>
                  </a:lnTo>
                  <a:lnTo>
                    <a:pt x="1074" y="361"/>
                  </a:lnTo>
                  <a:lnTo>
                    <a:pt x="1074" y="361"/>
                  </a:lnTo>
                  <a:lnTo>
                    <a:pt x="1084" y="362"/>
                  </a:lnTo>
                  <a:lnTo>
                    <a:pt x="1091" y="368"/>
                  </a:lnTo>
                  <a:lnTo>
                    <a:pt x="1096" y="374"/>
                  </a:lnTo>
                  <a:lnTo>
                    <a:pt x="1098" y="384"/>
                  </a:lnTo>
                  <a:lnTo>
                    <a:pt x="1098" y="418"/>
                  </a:lnTo>
                  <a:lnTo>
                    <a:pt x="1098" y="418"/>
                  </a:lnTo>
                  <a:lnTo>
                    <a:pt x="1096" y="428"/>
                  </a:lnTo>
                  <a:lnTo>
                    <a:pt x="1091" y="437"/>
                  </a:lnTo>
                  <a:lnTo>
                    <a:pt x="1084" y="442"/>
                  </a:lnTo>
                  <a:lnTo>
                    <a:pt x="1074" y="443"/>
                  </a:lnTo>
                  <a:lnTo>
                    <a:pt x="1041" y="443"/>
                  </a:lnTo>
                  <a:lnTo>
                    <a:pt x="1041" y="443"/>
                  </a:lnTo>
                  <a:lnTo>
                    <a:pt x="1030" y="442"/>
                  </a:lnTo>
                  <a:lnTo>
                    <a:pt x="1022" y="437"/>
                  </a:lnTo>
                  <a:lnTo>
                    <a:pt x="1017" y="428"/>
                  </a:lnTo>
                  <a:lnTo>
                    <a:pt x="1015" y="418"/>
                  </a:lnTo>
                  <a:lnTo>
                    <a:pt x="1015" y="38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8" name="Freeform 86"/>
            <p:cNvSpPr>
              <a:spLocks/>
            </p:cNvSpPr>
            <p:nvPr/>
          </p:nvSpPr>
          <p:spPr bwMode="auto">
            <a:xfrm>
              <a:off x="12592050" y="544513"/>
              <a:ext cx="209550" cy="165100"/>
            </a:xfrm>
            <a:custGeom>
              <a:avLst/>
              <a:gdLst/>
              <a:ahLst/>
              <a:cxnLst>
                <a:cxn ang="0">
                  <a:pos x="253" y="207"/>
                </a:cxn>
                <a:cxn ang="0">
                  <a:pos x="253" y="207"/>
                </a:cxn>
                <a:cxn ang="0">
                  <a:pos x="258" y="207"/>
                </a:cxn>
                <a:cxn ang="0">
                  <a:pos x="262" y="204"/>
                </a:cxn>
                <a:cxn ang="0">
                  <a:pos x="265" y="200"/>
                </a:cxn>
                <a:cxn ang="0">
                  <a:pos x="265" y="195"/>
                </a:cxn>
                <a:cxn ang="0">
                  <a:pos x="265" y="11"/>
                </a:cxn>
                <a:cxn ang="0">
                  <a:pos x="265" y="11"/>
                </a:cxn>
                <a:cxn ang="0">
                  <a:pos x="265" y="8"/>
                </a:cxn>
                <a:cxn ang="0">
                  <a:pos x="262" y="3"/>
                </a:cxn>
                <a:cxn ang="0">
                  <a:pos x="258" y="1"/>
                </a:cxn>
                <a:cxn ang="0">
                  <a:pos x="253" y="0"/>
                </a:cxn>
                <a:cxn ang="0">
                  <a:pos x="14" y="0"/>
                </a:cxn>
                <a:cxn ang="0">
                  <a:pos x="14" y="0"/>
                </a:cxn>
                <a:cxn ang="0">
                  <a:pos x="9" y="1"/>
                </a:cxn>
                <a:cxn ang="0">
                  <a:pos x="3" y="3"/>
                </a:cxn>
                <a:cxn ang="0">
                  <a:pos x="2" y="8"/>
                </a:cxn>
                <a:cxn ang="0">
                  <a:pos x="0" y="11"/>
                </a:cxn>
                <a:cxn ang="0">
                  <a:pos x="0" y="195"/>
                </a:cxn>
                <a:cxn ang="0">
                  <a:pos x="0" y="195"/>
                </a:cxn>
                <a:cxn ang="0">
                  <a:pos x="2" y="200"/>
                </a:cxn>
                <a:cxn ang="0">
                  <a:pos x="3" y="204"/>
                </a:cxn>
                <a:cxn ang="0">
                  <a:pos x="9" y="207"/>
                </a:cxn>
                <a:cxn ang="0">
                  <a:pos x="14" y="207"/>
                </a:cxn>
                <a:cxn ang="0">
                  <a:pos x="253" y="207"/>
                </a:cxn>
              </a:cxnLst>
              <a:rect l="0" t="0" r="r" b="b"/>
              <a:pathLst>
                <a:path w="265" h="207">
                  <a:moveTo>
                    <a:pt x="253" y="207"/>
                  </a:moveTo>
                  <a:lnTo>
                    <a:pt x="253" y="207"/>
                  </a:lnTo>
                  <a:lnTo>
                    <a:pt x="258" y="207"/>
                  </a:lnTo>
                  <a:lnTo>
                    <a:pt x="262" y="204"/>
                  </a:lnTo>
                  <a:lnTo>
                    <a:pt x="265" y="200"/>
                  </a:lnTo>
                  <a:lnTo>
                    <a:pt x="265" y="195"/>
                  </a:lnTo>
                  <a:lnTo>
                    <a:pt x="265" y="11"/>
                  </a:lnTo>
                  <a:lnTo>
                    <a:pt x="265" y="11"/>
                  </a:lnTo>
                  <a:lnTo>
                    <a:pt x="265" y="8"/>
                  </a:lnTo>
                  <a:lnTo>
                    <a:pt x="262" y="3"/>
                  </a:lnTo>
                  <a:lnTo>
                    <a:pt x="258" y="1"/>
                  </a:lnTo>
                  <a:lnTo>
                    <a:pt x="253" y="0"/>
                  </a:lnTo>
                  <a:lnTo>
                    <a:pt x="14" y="0"/>
                  </a:lnTo>
                  <a:lnTo>
                    <a:pt x="14" y="0"/>
                  </a:lnTo>
                  <a:lnTo>
                    <a:pt x="9" y="1"/>
                  </a:lnTo>
                  <a:lnTo>
                    <a:pt x="3" y="3"/>
                  </a:lnTo>
                  <a:lnTo>
                    <a:pt x="2" y="8"/>
                  </a:lnTo>
                  <a:lnTo>
                    <a:pt x="0" y="11"/>
                  </a:lnTo>
                  <a:lnTo>
                    <a:pt x="0" y="195"/>
                  </a:lnTo>
                  <a:lnTo>
                    <a:pt x="0" y="195"/>
                  </a:lnTo>
                  <a:lnTo>
                    <a:pt x="2" y="200"/>
                  </a:lnTo>
                  <a:lnTo>
                    <a:pt x="3" y="204"/>
                  </a:lnTo>
                  <a:lnTo>
                    <a:pt x="9" y="207"/>
                  </a:lnTo>
                  <a:lnTo>
                    <a:pt x="14" y="207"/>
                  </a:lnTo>
                  <a:lnTo>
                    <a:pt x="253" y="20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49" name="Freeform 87"/>
            <p:cNvSpPr>
              <a:spLocks/>
            </p:cNvSpPr>
            <p:nvPr/>
          </p:nvSpPr>
          <p:spPr bwMode="auto">
            <a:xfrm>
              <a:off x="12592050" y="755650"/>
              <a:ext cx="411163" cy="44450"/>
            </a:xfrm>
            <a:custGeom>
              <a:avLst/>
              <a:gdLst/>
              <a:ahLst/>
              <a:cxnLst>
                <a:cxn ang="0">
                  <a:pos x="518" y="0"/>
                </a:cxn>
                <a:cxn ang="0">
                  <a:pos x="0" y="0"/>
                </a:cxn>
                <a:cxn ang="0">
                  <a:pos x="0" y="55"/>
                </a:cxn>
                <a:cxn ang="0">
                  <a:pos x="493" y="55"/>
                </a:cxn>
                <a:cxn ang="0">
                  <a:pos x="493" y="55"/>
                </a:cxn>
                <a:cxn ang="0">
                  <a:pos x="494" y="38"/>
                </a:cxn>
                <a:cxn ang="0">
                  <a:pos x="499" y="23"/>
                </a:cxn>
                <a:cxn ang="0">
                  <a:pos x="508" y="11"/>
                </a:cxn>
                <a:cxn ang="0">
                  <a:pos x="518" y="0"/>
                </a:cxn>
                <a:cxn ang="0">
                  <a:pos x="518" y="0"/>
                </a:cxn>
              </a:cxnLst>
              <a:rect l="0" t="0" r="r" b="b"/>
              <a:pathLst>
                <a:path w="518" h="55">
                  <a:moveTo>
                    <a:pt x="518" y="0"/>
                  </a:moveTo>
                  <a:lnTo>
                    <a:pt x="0" y="0"/>
                  </a:lnTo>
                  <a:lnTo>
                    <a:pt x="0" y="55"/>
                  </a:lnTo>
                  <a:lnTo>
                    <a:pt x="493" y="55"/>
                  </a:lnTo>
                  <a:lnTo>
                    <a:pt x="493" y="55"/>
                  </a:lnTo>
                  <a:lnTo>
                    <a:pt x="494" y="38"/>
                  </a:lnTo>
                  <a:lnTo>
                    <a:pt x="499" y="23"/>
                  </a:lnTo>
                  <a:lnTo>
                    <a:pt x="508" y="11"/>
                  </a:lnTo>
                  <a:lnTo>
                    <a:pt x="518" y="0"/>
                  </a:lnTo>
                  <a:lnTo>
                    <a:pt x="51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0" name="Rectangle 88"/>
            <p:cNvSpPr>
              <a:spLocks noChangeArrowheads="1"/>
            </p:cNvSpPr>
            <p:nvPr/>
          </p:nvSpPr>
          <p:spPr bwMode="auto">
            <a:xfrm>
              <a:off x="12592050" y="850900"/>
              <a:ext cx="265113" cy="444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1" name="Rectangle 89"/>
            <p:cNvSpPr>
              <a:spLocks noChangeArrowheads="1"/>
            </p:cNvSpPr>
            <p:nvPr/>
          </p:nvSpPr>
          <p:spPr bwMode="auto">
            <a:xfrm>
              <a:off x="12847638" y="654050"/>
              <a:ext cx="298450" cy="42863"/>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2" name="Rectangle 90"/>
            <p:cNvSpPr>
              <a:spLocks noChangeArrowheads="1"/>
            </p:cNvSpPr>
            <p:nvPr/>
          </p:nvSpPr>
          <p:spPr bwMode="auto">
            <a:xfrm>
              <a:off x="12847638" y="557213"/>
              <a:ext cx="173038" cy="444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sp>
          <p:nvSpPr>
            <p:cNvPr id="53" name="Freeform 91"/>
            <p:cNvSpPr>
              <a:spLocks/>
            </p:cNvSpPr>
            <p:nvPr/>
          </p:nvSpPr>
          <p:spPr bwMode="auto">
            <a:xfrm>
              <a:off x="12954000" y="773113"/>
              <a:ext cx="284163" cy="398463"/>
            </a:xfrm>
            <a:custGeom>
              <a:avLst/>
              <a:gdLst/>
              <a:ahLst/>
              <a:cxnLst>
                <a:cxn ang="0">
                  <a:pos x="286" y="503"/>
                </a:cxn>
                <a:cxn ang="0">
                  <a:pos x="290" y="501"/>
                </a:cxn>
                <a:cxn ang="0">
                  <a:pos x="295" y="496"/>
                </a:cxn>
                <a:cxn ang="0">
                  <a:pos x="296" y="471"/>
                </a:cxn>
                <a:cxn ang="0">
                  <a:pos x="296" y="466"/>
                </a:cxn>
                <a:cxn ang="0">
                  <a:pos x="350" y="421"/>
                </a:cxn>
                <a:cxn ang="0">
                  <a:pos x="354" y="417"/>
                </a:cxn>
                <a:cxn ang="0">
                  <a:pos x="359" y="409"/>
                </a:cxn>
                <a:cxn ang="0">
                  <a:pos x="359" y="334"/>
                </a:cxn>
                <a:cxn ang="0">
                  <a:pos x="359" y="247"/>
                </a:cxn>
                <a:cxn ang="0">
                  <a:pos x="355" y="238"/>
                </a:cxn>
                <a:cxn ang="0">
                  <a:pos x="349" y="233"/>
                </a:cxn>
                <a:cxn ang="0">
                  <a:pos x="195" y="184"/>
                </a:cxn>
                <a:cxn ang="0">
                  <a:pos x="192" y="181"/>
                </a:cxn>
                <a:cxn ang="0">
                  <a:pos x="192" y="34"/>
                </a:cxn>
                <a:cxn ang="0">
                  <a:pos x="192" y="33"/>
                </a:cxn>
                <a:cxn ang="0">
                  <a:pos x="188" y="21"/>
                </a:cxn>
                <a:cxn ang="0">
                  <a:pos x="182" y="11"/>
                </a:cxn>
                <a:cxn ang="0">
                  <a:pos x="172" y="4"/>
                </a:cxn>
                <a:cxn ang="0">
                  <a:pos x="160" y="0"/>
                </a:cxn>
                <a:cxn ang="0">
                  <a:pos x="118" y="0"/>
                </a:cxn>
                <a:cxn ang="0">
                  <a:pos x="106" y="4"/>
                </a:cxn>
                <a:cxn ang="0">
                  <a:pos x="94" y="11"/>
                </a:cxn>
                <a:cxn ang="0">
                  <a:pos x="86" y="21"/>
                </a:cxn>
                <a:cxn ang="0">
                  <a:pos x="82" y="34"/>
                </a:cxn>
                <a:cxn ang="0">
                  <a:pos x="81" y="38"/>
                </a:cxn>
                <a:cxn ang="0">
                  <a:pos x="82" y="159"/>
                </a:cxn>
                <a:cxn ang="0">
                  <a:pos x="82" y="237"/>
                </a:cxn>
                <a:cxn ang="0">
                  <a:pos x="82" y="280"/>
                </a:cxn>
                <a:cxn ang="0">
                  <a:pos x="79" y="287"/>
                </a:cxn>
                <a:cxn ang="0">
                  <a:pos x="72" y="291"/>
                </a:cxn>
                <a:cxn ang="0">
                  <a:pos x="72" y="291"/>
                </a:cxn>
                <a:cxn ang="0">
                  <a:pos x="65" y="287"/>
                </a:cxn>
                <a:cxn ang="0">
                  <a:pos x="62" y="280"/>
                </a:cxn>
                <a:cxn ang="0">
                  <a:pos x="62" y="218"/>
                </a:cxn>
                <a:cxn ang="0">
                  <a:pos x="55" y="216"/>
                </a:cxn>
                <a:cxn ang="0">
                  <a:pos x="48" y="216"/>
                </a:cxn>
                <a:cxn ang="0">
                  <a:pos x="30" y="221"/>
                </a:cxn>
                <a:cxn ang="0">
                  <a:pos x="16" y="230"/>
                </a:cxn>
                <a:cxn ang="0">
                  <a:pos x="8" y="237"/>
                </a:cxn>
                <a:cxn ang="0">
                  <a:pos x="0" y="259"/>
                </a:cxn>
                <a:cxn ang="0">
                  <a:pos x="6" y="279"/>
                </a:cxn>
                <a:cxn ang="0">
                  <a:pos x="64" y="415"/>
                </a:cxn>
                <a:cxn ang="0">
                  <a:pos x="123" y="461"/>
                </a:cxn>
                <a:cxn ang="0">
                  <a:pos x="126" y="471"/>
                </a:cxn>
                <a:cxn ang="0">
                  <a:pos x="126" y="493"/>
                </a:cxn>
                <a:cxn ang="0">
                  <a:pos x="129" y="500"/>
                </a:cxn>
                <a:cxn ang="0">
                  <a:pos x="136" y="503"/>
                </a:cxn>
              </a:cxnLst>
              <a:rect l="0" t="0" r="r" b="b"/>
              <a:pathLst>
                <a:path w="359" h="503">
                  <a:moveTo>
                    <a:pt x="136" y="503"/>
                  </a:moveTo>
                  <a:lnTo>
                    <a:pt x="286" y="503"/>
                  </a:lnTo>
                  <a:lnTo>
                    <a:pt x="286" y="503"/>
                  </a:lnTo>
                  <a:lnTo>
                    <a:pt x="290" y="501"/>
                  </a:lnTo>
                  <a:lnTo>
                    <a:pt x="293" y="500"/>
                  </a:lnTo>
                  <a:lnTo>
                    <a:pt x="295" y="496"/>
                  </a:lnTo>
                  <a:lnTo>
                    <a:pt x="296" y="493"/>
                  </a:lnTo>
                  <a:lnTo>
                    <a:pt x="296" y="471"/>
                  </a:lnTo>
                  <a:lnTo>
                    <a:pt x="296" y="471"/>
                  </a:lnTo>
                  <a:lnTo>
                    <a:pt x="296" y="466"/>
                  </a:lnTo>
                  <a:lnTo>
                    <a:pt x="300" y="463"/>
                  </a:lnTo>
                  <a:lnTo>
                    <a:pt x="350" y="421"/>
                  </a:lnTo>
                  <a:lnTo>
                    <a:pt x="350" y="421"/>
                  </a:lnTo>
                  <a:lnTo>
                    <a:pt x="354" y="417"/>
                  </a:lnTo>
                  <a:lnTo>
                    <a:pt x="357" y="414"/>
                  </a:lnTo>
                  <a:lnTo>
                    <a:pt x="359" y="409"/>
                  </a:lnTo>
                  <a:lnTo>
                    <a:pt x="359" y="404"/>
                  </a:lnTo>
                  <a:lnTo>
                    <a:pt x="359" y="334"/>
                  </a:lnTo>
                  <a:lnTo>
                    <a:pt x="359" y="247"/>
                  </a:lnTo>
                  <a:lnTo>
                    <a:pt x="359" y="247"/>
                  </a:lnTo>
                  <a:lnTo>
                    <a:pt x="359" y="243"/>
                  </a:lnTo>
                  <a:lnTo>
                    <a:pt x="355" y="238"/>
                  </a:lnTo>
                  <a:lnTo>
                    <a:pt x="354" y="235"/>
                  </a:lnTo>
                  <a:lnTo>
                    <a:pt x="349" y="233"/>
                  </a:lnTo>
                  <a:lnTo>
                    <a:pt x="330" y="227"/>
                  </a:lnTo>
                  <a:lnTo>
                    <a:pt x="195" y="184"/>
                  </a:lnTo>
                  <a:lnTo>
                    <a:pt x="195" y="184"/>
                  </a:lnTo>
                  <a:lnTo>
                    <a:pt x="192" y="181"/>
                  </a:lnTo>
                  <a:lnTo>
                    <a:pt x="192" y="178"/>
                  </a:lnTo>
                  <a:lnTo>
                    <a:pt x="192" y="34"/>
                  </a:lnTo>
                  <a:lnTo>
                    <a:pt x="192" y="33"/>
                  </a:lnTo>
                  <a:lnTo>
                    <a:pt x="192" y="33"/>
                  </a:lnTo>
                  <a:lnTo>
                    <a:pt x="190" y="26"/>
                  </a:lnTo>
                  <a:lnTo>
                    <a:pt x="188" y="21"/>
                  </a:lnTo>
                  <a:lnTo>
                    <a:pt x="185" y="16"/>
                  </a:lnTo>
                  <a:lnTo>
                    <a:pt x="182" y="11"/>
                  </a:lnTo>
                  <a:lnTo>
                    <a:pt x="177" y="7"/>
                  </a:lnTo>
                  <a:lnTo>
                    <a:pt x="172" y="4"/>
                  </a:lnTo>
                  <a:lnTo>
                    <a:pt x="167" y="2"/>
                  </a:lnTo>
                  <a:lnTo>
                    <a:pt x="160" y="0"/>
                  </a:lnTo>
                  <a:lnTo>
                    <a:pt x="118" y="0"/>
                  </a:lnTo>
                  <a:lnTo>
                    <a:pt x="118" y="0"/>
                  </a:lnTo>
                  <a:lnTo>
                    <a:pt x="111" y="2"/>
                  </a:lnTo>
                  <a:lnTo>
                    <a:pt x="106" y="4"/>
                  </a:lnTo>
                  <a:lnTo>
                    <a:pt x="99" y="7"/>
                  </a:lnTo>
                  <a:lnTo>
                    <a:pt x="94" y="11"/>
                  </a:lnTo>
                  <a:lnTo>
                    <a:pt x="89" y="16"/>
                  </a:lnTo>
                  <a:lnTo>
                    <a:pt x="86" y="21"/>
                  </a:lnTo>
                  <a:lnTo>
                    <a:pt x="84" y="27"/>
                  </a:lnTo>
                  <a:lnTo>
                    <a:pt x="82" y="34"/>
                  </a:lnTo>
                  <a:lnTo>
                    <a:pt x="82" y="34"/>
                  </a:lnTo>
                  <a:lnTo>
                    <a:pt x="81" y="38"/>
                  </a:lnTo>
                  <a:lnTo>
                    <a:pt x="81" y="159"/>
                  </a:lnTo>
                  <a:lnTo>
                    <a:pt x="82" y="159"/>
                  </a:lnTo>
                  <a:lnTo>
                    <a:pt x="82" y="237"/>
                  </a:lnTo>
                  <a:lnTo>
                    <a:pt x="82" y="237"/>
                  </a:lnTo>
                  <a:lnTo>
                    <a:pt x="82" y="280"/>
                  </a:lnTo>
                  <a:lnTo>
                    <a:pt x="82" y="280"/>
                  </a:lnTo>
                  <a:lnTo>
                    <a:pt x="81" y="284"/>
                  </a:lnTo>
                  <a:lnTo>
                    <a:pt x="79" y="287"/>
                  </a:lnTo>
                  <a:lnTo>
                    <a:pt x="75" y="289"/>
                  </a:lnTo>
                  <a:lnTo>
                    <a:pt x="72" y="291"/>
                  </a:lnTo>
                  <a:lnTo>
                    <a:pt x="72" y="291"/>
                  </a:lnTo>
                  <a:lnTo>
                    <a:pt x="72" y="291"/>
                  </a:lnTo>
                  <a:lnTo>
                    <a:pt x="67" y="289"/>
                  </a:lnTo>
                  <a:lnTo>
                    <a:pt x="65" y="287"/>
                  </a:lnTo>
                  <a:lnTo>
                    <a:pt x="62" y="284"/>
                  </a:lnTo>
                  <a:lnTo>
                    <a:pt x="62" y="280"/>
                  </a:lnTo>
                  <a:lnTo>
                    <a:pt x="62" y="237"/>
                  </a:lnTo>
                  <a:lnTo>
                    <a:pt x="62" y="218"/>
                  </a:lnTo>
                  <a:lnTo>
                    <a:pt x="62" y="218"/>
                  </a:lnTo>
                  <a:lnTo>
                    <a:pt x="55" y="216"/>
                  </a:lnTo>
                  <a:lnTo>
                    <a:pt x="48" y="216"/>
                  </a:lnTo>
                  <a:lnTo>
                    <a:pt x="48" y="216"/>
                  </a:lnTo>
                  <a:lnTo>
                    <a:pt x="40" y="218"/>
                  </a:lnTo>
                  <a:lnTo>
                    <a:pt x="30" y="221"/>
                  </a:lnTo>
                  <a:lnTo>
                    <a:pt x="16" y="230"/>
                  </a:lnTo>
                  <a:lnTo>
                    <a:pt x="16" y="230"/>
                  </a:lnTo>
                  <a:lnTo>
                    <a:pt x="8" y="237"/>
                  </a:lnTo>
                  <a:lnTo>
                    <a:pt x="8" y="237"/>
                  </a:lnTo>
                  <a:lnTo>
                    <a:pt x="3" y="247"/>
                  </a:lnTo>
                  <a:lnTo>
                    <a:pt x="0" y="259"/>
                  </a:lnTo>
                  <a:lnTo>
                    <a:pt x="1" y="269"/>
                  </a:lnTo>
                  <a:lnTo>
                    <a:pt x="6" y="279"/>
                  </a:lnTo>
                  <a:lnTo>
                    <a:pt x="28" y="334"/>
                  </a:lnTo>
                  <a:lnTo>
                    <a:pt x="64" y="415"/>
                  </a:lnTo>
                  <a:lnTo>
                    <a:pt x="123" y="461"/>
                  </a:lnTo>
                  <a:lnTo>
                    <a:pt x="123" y="461"/>
                  </a:lnTo>
                  <a:lnTo>
                    <a:pt x="126" y="466"/>
                  </a:lnTo>
                  <a:lnTo>
                    <a:pt x="126" y="471"/>
                  </a:lnTo>
                  <a:lnTo>
                    <a:pt x="126" y="493"/>
                  </a:lnTo>
                  <a:lnTo>
                    <a:pt x="126" y="493"/>
                  </a:lnTo>
                  <a:lnTo>
                    <a:pt x="128" y="496"/>
                  </a:lnTo>
                  <a:lnTo>
                    <a:pt x="129" y="500"/>
                  </a:lnTo>
                  <a:lnTo>
                    <a:pt x="133" y="501"/>
                  </a:lnTo>
                  <a:lnTo>
                    <a:pt x="136" y="503"/>
                  </a:lnTo>
                  <a:lnTo>
                    <a:pt x="136"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latin typeface="Arial" pitchFamily="34" charset="0"/>
                <a:cs typeface="Arial" pitchFamily="34" charset="0"/>
              </a:endParaRPr>
            </a:p>
          </p:txBody>
        </p:sp>
      </p:grpSp>
      <p:sp>
        <p:nvSpPr>
          <p:cNvPr id="54" name="TextBox 53"/>
          <p:cNvSpPr txBox="1"/>
          <p:nvPr/>
        </p:nvSpPr>
        <p:spPr>
          <a:xfrm>
            <a:off x="1174377" y="2160497"/>
            <a:ext cx="1129552"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有线电视信号</a:t>
            </a:r>
            <a:endParaRPr lang="zh-CN" altLang="en-US" sz="1100" dirty="0">
              <a:latin typeface="Arial" pitchFamily="34" charset="0"/>
              <a:ea typeface="微软雅黑" pitchFamily="34"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549558" y="933274"/>
            <a:ext cx="4097079" cy="3850450"/>
          </a:xfrm>
          <a:prstGeom prst="rect">
            <a:avLst/>
          </a:prstGeom>
          <a:solidFill>
            <a:schemeClr val="bg1"/>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61" name="直接连接符 60"/>
          <p:cNvCxnSpPr>
            <a:stCxn id="86" idx="3"/>
            <a:endCxn id="58" idx="1"/>
          </p:cNvCxnSpPr>
          <p:nvPr/>
        </p:nvCxnSpPr>
        <p:spPr bwMode="auto">
          <a:xfrm flipV="1">
            <a:off x="1537568" y="1289369"/>
            <a:ext cx="672675" cy="96776"/>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68" name="直接连接符 67"/>
          <p:cNvCxnSpPr/>
          <p:nvPr/>
        </p:nvCxnSpPr>
        <p:spPr bwMode="auto">
          <a:xfrm flipH="1">
            <a:off x="2321860" y="1739157"/>
            <a:ext cx="0" cy="36000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 name="标题 1"/>
          <p:cNvSpPr>
            <a:spLocks noGrp="1"/>
          </p:cNvSpPr>
          <p:nvPr>
            <p:ph type="title"/>
          </p:nvPr>
        </p:nvSpPr>
        <p:spPr/>
        <p:txBody>
          <a:bodyPr/>
          <a:lstStyle/>
          <a:p>
            <a:r>
              <a:rPr lang="zh-CN" altLang="en-US" dirty="0" smtClean="0">
                <a:latin typeface="Arial" pitchFamily="34" charset="0"/>
                <a:cs typeface="Arial" pitchFamily="34" charset="0"/>
              </a:rPr>
              <a:t>华为酒店</a:t>
            </a:r>
            <a:r>
              <a:rPr lang="en-US" altLang="zh-CN" dirty="0" smtClean="0">
                <a:latin typeface="Arial" pitchFamily="34" charset="0"/>
                <a:cs typeface="Arial" pitchFamily="34" charset="0"/>
              </a:rPr>
              <a:t>WOC</a:t>
            </a:r>
            <a:r>
              <a:rPr lang="zh-CN" altLang="en-US" dirty="0" smtClean="0">
                <a:latin typeface="Arial" pitchFamily="34" charset="0"/>
                <a:cs typeface="Arial" pitchFamily="34" charset="0"/>
              </a:rPr>
              <a:t>无线覆盖方案总览</a:t>
            </a:r>
            <a:endParaRPr lang="zh-CN" altLang="en-US" dirty="0">
              <a:latin typeface="Arial" pitchFamily="34" charset="0"/>
              <a:cs typeface="Arial" pitchFamily="34" charset="0"/>
            </a:endParaRPr>
          </a:p>
        </p:txBody>
      </p:sp>
      <p:pic>
        <p:nvPicPr>
          <p:cNvPr id="6"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7846" y="2357791"/>
            <a:ext cx="217722" cy="239494"/>
          </a:xfrm>
          <a:prstGeom prst="rect">
            <a:avLst/>
          </a:prstGeom>
          <a:noFill/>
          <a:ln w="9525">
            <a:noFill/>
            <a:miter lim="800000"/>
            <a:headEnd/>
            <a:tailEnd/>
          </a:ln>
        </p:spPr>
      </p:pic>
      <p:cxnSp>
        <p:nvCxnSpPr>
          <p:cNvPr id="7" name="直接连接符 6"/>
          <p:cNvCxnSpPr>
            <a:endCxn id="6" idx="0"/>
          </p:cNvCxnSpPr>
          <p:nvPr/>
        </p:nvCxnSpPr>
        <p:spPr bwMode="auto">
          <a:xfrm flipH="1">
            <a:off x="2316708" y="2274960"/>
            <a:ext cx="1495" cy="82830"/>
          </a:xfrm>
          <a:prstGeom prst="line">
            <a:avLst/>
          </a:prstGeom>
          <a:noFill/>
          <a:ln w="28575" cap="flat" cmpd="sng" algn="ctr">
            <a:solidFill>
              <a:srgbClr val="3366FF"/>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8"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2422863" y="3078230"/>
            <a:ext cx="1838652" cy="758053"/>
          </a:xfrm>
          <a:prstGeom prst="rect">
            <a:avLst/>
          </a:prstGeom>
          <a:noFill/>
          <a:ln w="9525">
            <a:noFill/>
            <a:miter lim="800000"/>
            <a:headEnd/>
            <a:tailEnd/>
          </a:ln>
        </p:spPr>
      </p:pic>
      <p:pic>
        <p:nvPicPr>
          <p:cNvPr id="9"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2406588" y="3922884"/>
            <a:ext cx="1838652" cy="758053"/>
          </a:xfrm>
          <a:prstGeom prst="rect">
            <a:avLst/>
          </a:prstGeom>
          <a:noFill/>
          <a:ln w="9525">
            <a:noFill/>
            <a:miter lim="800000"/>
            <a:headEnd/>
            <a:tailEnd/>
          </a:ln>
        </p:spPr>
      </p:pic>
      <p:pic>
        <p:nvPicPr>
          <p:cNvPr id="10"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7908" y="3922884"/>
            <a:ext cx="1838652" cy="758053"/>
          </a:xfrm>
          <a:prstGeom prst="rect">
            <a:avLst/>
          </a:prstGeom>
          <a:noFill/>
          <a:ln w="9525">
            <a:noFill/>
            <a:miter lim="800000"/>
            <a:headEnd/>
            <a:tailEnd/>
          </a:ln>
        </p:spPr>
      </p:pic>
      <p:pic>
        <p:nvPicPr>
          <p:cNvPr id="11"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34183" y="3078230"/>
            <a:ext cx="1838652" cy="758053"/>
          </a:xfrm>
          <a:prstGeom prst="rect">
            <a:avLst/>
          </a:prstGeom>
          <a:noFill/>
          <a:ln w="9525">
            <a:noFill/>
            <a:miter lim="800000"/>
            <a:headEnd/>
            <a:tailEnd/>
          </a:ln>
        </p:spPr>
      </p:pic>
      <p:cxnSp>
        <p:nvCxnSpPr>
          <p:cNvPr id="12" name="直接连接符 11"/>
          <p:cNvCxnSpPr/>
          <p:nvPr/>
        </p:nvCxnSpPr>
        <p:spPr bwMode="auto">
          <a:xfrm>
            <a:off x="1310346" y="2929173"/>
            <a:ext cx="0" cy="290600"/>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14" name="Picture 3" descr="C:\Users\m00163896\Desktop\1_100726151110_1.jpg"/>
          <p:cNvPicPr>
            <a:picLocks noChangeAspect="1" noChangeArrowheads="1"/>
          </p:cNvPicPr>
          <p:nvPr/>
        </p:nvPicPr>
        <p:blipFill>
          <a:blip r:embed="rId4" cstate="print"/>
          <a:srcRect/>
          <a:stretch>
            <a:fillRect/>
          </a:stretch>
        </p:blipFill>
        <p:spPr bwMode="auto">
          <a:xfrm rot="345275" flipH="1">
            <a:off x="1090527" y="3238195"/>
            <a:ext cx="306626" cy="246782"/>
          </a:xfrm>
          <a:prstGeom prst="rect">
            <a:avLst/>
          </a:prstGeom>
          <a:noFill/>
        </p:spPr>
      </p:pic>
      <p:sp>
        <p:nvSpPr>
          <p:cNvPr id="15" name="矩形 14"/>
          <p:cNvSpPr/>
          <p:nvPr/>
        </p:nvSpPr>
        <p:spPr>
          <a:xfrm>
            <a:off x="1272840" y="1722426"/>
            <a:ext cx="644728"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AC6605</a:t>
            </a:r>
            <a:endParaRPr lang="zh-CN" altLang="en-US" sz="1000" dirty="0">
              <a:solidFill>
                <a:srgbClr val="000000"/>
              </a:solidFill>
              <a:latin typeface="Arial" pitchFamily="34" charset="0"/>
              <a:ea typeface="微软雅黑" pitchFamily="34" charset="-122"/>
              <a:cs typeface="Arial" pitchFamily="34" charset="0"/>
            </a:endParaRPr>
          </a:p>
        </p:txBody>
      </p:sp>
      <p:sp>
        <p:nvSpPr>
          <p:cNvPr id="16" name="矩形 15"/>
          <p:cNvSpPr/>
          <p:nvPr/>
        </p:nvSpPr>
        <p:spPr>
          <a:xfrm>
            <a:off x="505729" y="978353"/>
            <a:ext cx="1210589" cy="246221"/>
          </a:xfrm>
          <a:prstGeom prst="rect">
            <a:avLst/>
          </a:prstGeom>
        </p:spPr>
        <p:txBody>
          <a:bodyPr wrap="none">
            <a:spAutoFit/>
          </a:bodyPr>
          <a:lstStyle/>
          <a:p>
            <a:pPr algn="ctr"/>
            <a:r>
              <a:rPr lang="zh-CN" altLang="en-US" sz="1000" dirty="0" smtClean="0">
                <a:solidFill>
                  <a:srgbClr val="000000"/>
                </a:solidFill>
                <a:latin typeface="Arial" pitchFamily="34" charset="0"/>
                <a:ea typeface="微软雅黑" pitchFamily="34" charset="-122"/>
                <a:cs typeface="Arial" pitchFamily="34" charset="0"/>
              </a:rPr>
              <a:t>统一管理认证平台</a:t>
            </a:r>
            <a:endParaRPr lang="zh-CN" altLang="en-US" sz="1000" dirty="0">
              <a:solidFill>
                <a:srgbClr val="000000"/>
              </a:solidFill>
              <a:latin typeface="Arial" pitchFamily="34" charset="0"/>
              <a:ea typeface="微软雅黑" pitchFamily="34" charset="-122"/>
              <a:cs typeface="Arial" pitchFamily="34" charset="0"/>
            </a:endParaRPr>
          </a:p>
        </p:txBody>
      </p:sp>
      <p:sp>
        <p:nvSpPr>
          <p:cNvPr id="17" name="矩形 16"/>
          <p:cNvSpPr/>
          <p:nvPr/>
        </p:nvSpPr>
        <p:spPr>
          <a:xfrm>
            <a:off x="2515028" y="1649127"/>
            <a:ext cx="838691"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POE</a:t>
            </a:r>
            <a:r>
              <a:rPr lang="zh-CN" altLang="en-US" sz="1000" dirty="0" smtClean="0">
                <a:solidFill>
                  <a:srgbClr val="000000"/>
                </a:solidFill>
                <a:latin typeface="Arial" pitchFamily="34" charset="0"/>
                <a:ea typeface="微软雅黑" pitchFamily="34" charset="-122"/>
                <a:cs typeface="Arial" pitchFamily="34" charset="0"/>
              </a:rPr>
              <a:t>交换机</a:t>
            </a:r>
            <a:endParaRPr lang="zh-CN" altLang="en-US" sz="1000" dirty="0">
              <a:solidFill>
                <a:srgbClr val="000000"/>
              </a:solidFill>
              <a:latin typeface="Arial" pitchFamily="34" charset="0"/>
              <a:ea typeface="微软雅黑" pitchFamily="34" charset="-122"/>
              <a:cs typeface="Arial" pitchFamily="34" charset="0"/>
            </a:endParaRPr>
          </a:p>
        </p:txBody>
      </p:sp>
      <p:sp>
        <p:nvSpPr>
          <p:cNvPr id="18" name="矩形 17"/>
          <p:cNvSpPr/>
          <p:nvPr/>
        </p:nvSpPr>
        <p:spPr>
          <a:xfrm>
            <a:off x="2433614" y="2084520"/>
            <a:ext cx="814647"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AP6310SN</a:t>
            </a:r>
            <a:endParaRPr lang="zh-CN" altLang="en-US" sz="1000" dirty="0">
              <a:solidFill>
                <a:srgbClr val="000000"/>
              </a:solidFill>
              <a:latin typeface="Arial" pitchFamily="34" charset="0"/>
              <a:ea typeface="微软雅黑" pitchFamily="34" charset="-122"/>
              <a:cs typeface="Arial" pitchFamily="34" charset="0"/>
            </a:endParaRPr>
          </a:p>
        </p:txBody>
      </p:sp>
      <p:sp>
        <p:nvSpPr>
          <p:cNvPr id="19" name="矩形 18"/>
          <p:cNvSpPr/>
          <p:nvPr/>
        </p:nvSpPr>
        <p:spPr>
          <a:xfrm>
            <a:off x="2534860" y="3419188"/>
            <a:ext cx="761747" cy="246221"/>
          </a:xfrm>
          <a:prstGeom prst="rect">
            <a:avLst/>
          </a:prstGeom>
        </p:spPr>
        <p:txBody>
          <a:bodyPr wrap="none">
            <a:spAutoFit/>
          </a:bodyPr>
          <a:lstStyle/>
          <a:p>
            <a:pPr algn="ctr"/>
            <a:r>
              <a:rPr lang="en-US" altLang="zh-CN" sz="1000" b="1" dirty="0" smtClean="0">
                <a:solidFill>
                  <a:srgbClr val="C00000"/>
                </a:solidFill>
                <a:latin typeface="Arial" pitchFamily="34" charset="0"/>
                <a:ea typeface="微软雅黑" pitchFamily="34" charset="-122"/>
                <a:cs typeface="Arial" pitchFamily="34" charset="0"/>
              </a:rPr>
              <a:t>WOC</a:t>
            </a:r>
            <a:r>
              <a:rPr lang="zh-CN" altLang="en-US" sz="1000" b="1" dirty="0" smtClean="0">
                <a:solidFill>
                  <a:srgbClr val="C00000"/>
                </a:solidFill>
                <a:latin typeface="Arial" pitchFamily="34" charset="0"/>
                <a:ea typeface="微软雅黑" pitchFamily="34" charset="-122"/>
                <a:cs typeface="Arial" pitchFamily="34" charset="0"/>
              </a:rPr>
              <a:t>面板</a:t>
            </a:r>
            <a:endParaRPr lang="zh-CN" altLang="en-US" sz="1000" b="1" dirty="0">
              <a:solidFill>
                <a:srgbClr val="C00000"/>
              </a:solidFill>
              <a:latin typeface="Arial" pitchFamily="34" charset="0"/>
              <a:ea typeface="微软雅黑" pitchFamily="34" charset="-122"/>
              <a:cs typeface="Arial" pitchFamily="34" charset="0"/>
            </a:endParaRPr>
          </a:p>
        </p:txBody>
      </p:sp>
      <p:sp>
        <p:nvSpPr>
          <p:cNvPr id="20" name="矩形 19"/>
          <p:cNvSpPr/>
          <p:nvPr/>
        </p:nvSpPr>
        <p:spPr bwMode="auto">
          <a:xfrm>
            <a:off x="625389" y="991371"/>
            <a:ext cx="3908596" cy="645980"/>
          </a:xfrm>
          <a:prstGeom prst="rect">
            <a:avLst/>
          </a:prstGeom>
          <a:noFill/>
          <a:ln>
            <a:solidFill>
              <a:srgbClr val="FFFFFF">
                <a:lumMod val="65000"/>
              </a:srgb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
                <a:srgbClr val="CC9900"/>
              </a:buClr>
              <a:buSzTx/>
              <a:buFont typeface="Wingdings" pitchFamily="2" charset="2"/>
              <a:buChar char="n"/>
              <a:tabLst/>
              <a:defRPr/>
            </a:pPr>
            <a:endParaRPr kumimoji="0" lang="zh-CN" altLang="en-US" sz="1200" b="0" i="0" u="none" strike="noStrike" kern="0" cap="none" spc="0" normalizeH="0" baseline="0" noProof="0" smtClean="0">
              <a:ln>
                <a:noFill/>
              </a:ln>
              <a:solidFill>
                <a:srgbClr val="000000"/>
              </a:solidFill>
              <a:effectLst/>
              <a:uLnTx/>
              <a:uFillTx/>
              <a:latin typeface="Arial" pitchFamily="34" charset="0"/>
              <a:ea typeface="微软雅黑" pitchFamily="34" charset="-122"/>
              <a:cs typeface="Arial" pitchFamily="34" charset="0"/>
            </a:endParaRPr>
          </a:p>
        </p:txBody>
      </p:sp>
      <p:sp>
        <p:nvSpPr>
          <p:cNvPr id="21" name="矩形 20"/>
          <p:cNvSpPr/>
          <p:nvPr/>
        </p:nvSpPr>
        <p:spPr bwMode="auto">
          <a:xfrm>
            <a:off x="625389" y="1687036"/>
            <a:ext cx="3908596" cy="397484"/>
          </a:xfrm>
          <a:prstGeom prst="rect">
            <a:avLst/>
          </a:prstGeom>
          <a:noFill/>
          <a:ln>
            <a:solidFill>
              <a:srgbClr val="FFFFFF">
                <a:lumMod val="65000"/>
              </a:srgb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
                <a:srgbClr val="CC9900"/>
              </a:buClr>
              <a:buSzTx/>
              <a:buFont typeface="Wingdings" pitchFamily="2" charset="2"/>
              <a:buChar char="n"/>
              <a:tabLst/>
              <a:defRPr/>
            </a:pPr>
            <a:endParaRPr kumimoji="0" lang="zh-CN" altLang="en-US" sz="1200" b="0" i="0" u="none" strike="noStrike" kern="0" cap="none" spc="0" normalizeH="0" baseline="0" noProof="0" smtClean="0">
              <a:ln>
                <a:noFill/>
              </a:ln>
              <a:solidFill>
                <a:srgbClr val="000000"/>
              </a:solidFill>
              <a:effectLst/>
              <a:uLnTx/>
              <a:uFillTx/>
              <a:latin typeface="Arial" pitchFamily="34" charset="0"/>
              <a:ea typeface="微软雅黑" pitchFamily="34" charset="-122"/>
              <a:cs typeface="Arial" pitchFamily="34" charset="0"/>
            </a:endParaRPr>
          </a:p>
        </p:txBody>
      </p:sp>
      <p:sp>
        <p:nvSpPr>
          <p:cNvPr id="22" name="矩形 21"/>
          <p:cNvSpPr/>
          <p:nvPr/>
        </p:nvSpPr>
        <p:spPr bwMode="auto">
          <a:xfrm>
            <a:off x="625389" y="2109748"/>
            <a:ext cx="3908596" cy="918797"/>
          </a:xfrm>
          <a:prstGeom prst="rect">
            <a:avLst/>
          </a:prstGeom>
          <a:noFill/>
          <a:ln>
            <a:solidFill>
              <a:srgbClr val="FFFFFF">
                <a:lumMod val="65000"/>
              </a:srgb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
                <a:srgbClr val="CC9900"/>
              </a:buClr>
              <a:buSzTx/>
              <a:buFont typeface="Wingdings" pitchFamily="2" charset="2"/>
              <a:buChar char="n"/>
              <a:tabLst/>
              <a:defRPr/>
            </a:pPr>
            <a:endParaRPr kumimoji="0" lang="zh-CN" altLang="en-US" sz="1200" b="0" i="0" u="none" strike="noStrike" kern="0" cap="none" spc="0" normalizeH="0" baseline="0" noProof="0" smtClean="0">
              <a:ln>
                <a:noFill/>
              </a:ln>
              <a:solidFill>
                <a:srgbClr val="000000"/>
              </a:solidFill>
              <a:effectLst/>
              <a:uLnTx/>
              <a:uFillTx/>
              <a:latin typeface="Arial" pitchFamily="34" charset="0"/>
              <a:ea typeface="微软雅黑" pitchFamily="34" charset="-122"/>
              <a:cs typeface="Arial" pitchFamily="34" charset="0"/>
            </a:endParaRPr>
          </a:p>
        </p:txBody>
      </p:sp>
      <p:sp>
        <p:nvSpPr>
          <p:cNvPr id="23" name="矩形 22"/>
          <p:cNvSpPr/>
          <p:nvPr/>
        </p:nvSpPr>
        <p:spPr>
          <a:xfrm>
            <a:off x="4202748" y="991371"/>
            <a:ext cx="331200" cy="645980"/>
          </a:xfrm>
          <a:prstGeom prst="rect">
            <a:avLst/>
          </a:prstGeom>
          <a:gradFill flip="none" rotWithShape="1">
            <a:gsLst>
              <a:gs pos="0">
                <a:srgbClr val="000000">
                  <a:tint val="50000"/>
                  <a:satMod val="300000"/>
                </a:srgbClr>
              </a:gs>
              <a:gs pos="35000">
                <a:srgbClr val="000000">
                  <a:tint val="37000"/>
                  <a:satMod val="300000"/>
                </a:srgbClr>
              </a:gs>
              <a:gs pos="100000">
                <a:srgbClr val="000000">
                  <a:tint val="15000"/>
                  <a:satMod val="350000"/>
                </a:srgbClr>
              </a:gs>
            </a:gsLst>
            <a:lin ang="10800000" scaled="1"/>
            <a:tileRect/>
          </a:gradFill>
          <a:ln w="9525" cap="flat" cmpd="sng" algn="ctr">
            <a:noFill/>
            <a:prstDash val="soli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lvl="0" indent="0" defTabSz="914400" eaLnBrk="1" fontAlgn="auto" latinLnBrk="0" hangingPunct="1">
              <a:lnSpc>
                <a:spcPct val="114000"/>
              </a:lnSpc>
              <a:spcBef>
                <a:spcPts val="0"/>
              </a:spcBef>
              <a:spcAft>
                <a:spcPts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Arial" pitchFamily="34" charset="0"/>
                <a:ea typeface="微软雅黑" pitchFamily="34" charset="-122"/>
                <a:cs typeface="Arial" pitchFamily="34" charset="0"/>
              </a:rPr>
              <a:t>主设备间</a:t>
            </a:r>
          </a:p>
        </p:txBody>
      </p:sp>
      <p:sp>
        <p:nvSpPr>
          <p:cNvPr id="24" name="矩形 23"/>
          <p:cNvSpPr/>
          <p:nvPr/>
        </p:nvSpPr>
        <p:spPr>
          <a:xfrm>
            <a:off x="4202748" y="1701549"/>
            <a:ext cx="331200" cy="496856"/>
          </a:xfrm>
          <a:prstGeom prst="rect">
            <a:avLst/>
          </a:prstGeom>
          <a:gradFill flip="none" rotWithShape="1">
            <a:gsLst>
              <a:gs pos="0">
                <a:srgbClr val="000000">
                  <a:tint val="50000"/>
                  <a:satMod val="300000"/>
                </a:srgbClr>
              </a:gs>
              <a:gs pos="35000">
                <a:srgbClr val="000000">
                  <a:tint val="37000"/>
                  <a:satMod val="300000"/>
                </a:srgbClr>
              </a:gs>
              <a:gs pos="100000">
                <a:srgbClr val="000000">
                  <a:tint val="15000"/>
                  <a:satMod val="350000"/>
                </a:srgbClr>
              </a:gs>
            </a:gsLst>
            <a:lin ang="10800000" scaled="1"/>
            <a:tileRect/>
          </a:gradFill>
          <a:ln w="9525" cap="flat" cmpd="sng" algn="ctr">
            <a:noFill/>
            <a:prstDash val="soli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14000"/>
              </a:lnSpc>
              <a:spcBef>
                <a:spcPts val="0"/>
              </a:spcBef>
              <a:spcAft>
                <a:spcPts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Arial" pitchFamily="34" charset="0"/>
                <a:ea typeface="微软雅黑" pitchFamily="34" charset="-122"/>
                <a:cs typeface="Arial" pitchFamily="34" charset="0"/>
              </a:rPr>
              <a:t>弱电井</a:t>
            </a:r>
          </a:p>
        </p:txBody>
      </p:sp>
      <p:sp>
        <p:nvSpPr>
          <p:cNvPr id="25" name="矩形 24"/>
          <p:cNvSpPr/>
          <p:nvPr/>
        </p:nvSpPr>
        <p:spPr>
          <a:xfrm>
            <a:off x="4202748" y="2445719"/>
            <a:ext cx="331200" cy="546541"/>
          </a:xfrm>
          <a:prstGeom prst="rect">
            <a:avLst/>
          </a:prstGeom>
          <a:gradFill flip="none" rotWithShape="1">
            <a:gsLst>
              <a:gs pos="0">
                <a:srgbClr val="000000">
                  <a:tint val="50000"/>
                  <a:satMod val="300000"/>
                </a:srgbClr>
              </a:gs>
              <a:gs pos="35000">
                <a:srgbClr val="000000">
                  <a:tint val="37000"/>
                  <a:satMod val="300000"/>
                </a:srgbClr>
              </a:gs>
              <a:gs pos="100000">
                <a:srgbClr val="000000">
                  <a:tint val="15000"/>
                  <a:satMod val="350000"/>
                </a:srgbClr>
              </a:gs>
            </a:gsLst>
            <a:lin ang="10800000" scaled="1"/>
            <a:tileRect/>
          </a:gradFill>
          <a:ln w="9525" cap="flat" cmpd="sng" algn="ctr">
            <a:noFill/>
            <a:prstDash val="soli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14000"/>
              </a:lnSpc>
              <a:spcBef>
                <a:spcPts val="0"/>
              </a:spcBef>
              <a:spcAft>
                <a:spcPts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Arial" pitchFamily="34" charset="0"/>
                <a:ea typeface="微软雅黑" pitchFamily="34" charset="-122"/>
                <a:cs typeface="Arial" pitchFamily="34" charset="0"/>
              </a:rPr>
              <a:t>走廊</a:t>
            </a:r>
          </a:p>
        </p:txBody>
      </p:sp>
      <p:sp>
        <p:nvSpPr>
          <p:cNvPr id="26" name="矩形 25"/>
          <p:cNvSpPr/>
          <p:nvPr/>
        </p:nvSpPr>
        <p:spPr>
          <a:xfrm>
            <a:off x="4202748" y="3475714"/>
            <a:ext cx="331200" cy="496800"/>
          </a:xfrm>
          <a:prstGeom prst="rect">
            <a:avLst/>
          </a:prstGeom>
          <a:gradFill flip="none" rotWithShape="1">
            <a:gsLst>
              <a:gs pos="0">
                <a:srgbClr val="000000">
                  <a:tint val="50000"/>
                  <a:satMod val="300000"/>
                </a:srgbClr>
              </a:gs>
              <a:gs pos="35000">
                <a:srgbClr val="000000">
                  <a:tint val="37000"/>
                  <a:satMod val="300000"/>
                </a:srgbClr>
              </a:gs>
              <a:gs pos="100000">
                <a:srgbClr val="000000">
                  <a:tint val="15000"/>
                  <a:satMod val="350000"/>
                </a:srgbClr>
              </a:gs>
            </a:gsLst>
            <a:lin ang="10800000" scaled="1"/>
            <a:tileRect/>
          </a:gradFill>
          <a:ln w="9525" cap="flat" cmpd="sng" algn="ctr">
            <a:noFill/>
            <a:prstDash val="soli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14000"/>
              </a:lnSpc>
              <a:spcBef>
                <a:spcPts val="0"/>
              </a:spcBef>
              <a:spcAft>
                <a:spcPts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Arial" pitchFamily="34" charset="0"/>
                <a:ea typeface="微软雅黑" pitchFamily="34" charset="-122"/>
                <a:cs typeface="Arial" pitchFamily="34" charset="0"/>
              </a:rPr>
              <a:t>客房</a:t>
            </a:r>
          </a:p>
        </p:txBody>
      </p:sp>
      <p:sp>
        <p:nvSpPr>
          <p:cNvPr id="27" name="矩形 26"/>
          <p:cNvSpPr/>
          <p:nvPr/>
        </p:nvSpPr>
        <p:spPr>
          <a:xfrm>
            <a:off x="1945141" y="2610005"/>
            <a:ext cx="745717" cy="246221"/>
          </a:xfrm>
          <a:prstGeom prst="rect">
            <a:avLst/>
          </a:prstGeom>
        </p:spPr>
        <p:txBody>
          <a:bodyPr wrap="none">
            <a:spAutoFit/>
          </a:bodyPr>
          <a:lstStyle/>
          <a:p>
            <a:pPr algn="ctr"/>
            <a:r>
              <a:rPr lang="en-US" altLang="zh-CN" sz="1000" b="1" dirty="0" smtClean="0">
                <a:solidFill>
                  <a:srgbClr val="C00000"/>
                </a:solidFill>
                <a:latin typeface="Arial" pitchFamily="34" charset="0"/>
                <a:ea typeface="微软雅黑" pitchFamily="34" charset="-122"/>
                <a:cs typeface="Arial" pitchFamily="34" charset="0"/>
              </a:rPr>
              <a:t>1/2</a:t>
            </a:r>
            <a:r>
              <a:rPr lang="zh-CN" altLang="en-US" sz="1000" b="1" dirty="0" smtClean="0">
                <a:solidFill>
                  <a:srgbClr val="C00000"/>
                </a:solidFill>
                <a:latin typeface="Arial" pitchFamily="34" charset="0"/>
                <a:ea typeface="微软雅黑" pitchFamily="34" charset="-122"/>
                <a:cs typeface="Arial" pitchFamily="34" charset="0"/>
              </a:rPr>
              <a:t>功分器</a:t>
            </a:r>
            <a:endParaRPr lang="zh-CN" altLang="en-US" sz="1000" b="1" dirty="0">
              <a:solidFill>
                <a:srgbClr val="C00000"/>
              </a:solidFill>
              <a:latin typeface="Arial" pitchFamily="34" charset="0"/>
              <a:ea typeface="微软雅黑" pitchFamily="34" charset="-122"/>
              <a:cs typeface="Arial" pitchFamily="34" charset="0"/>
            </a:endParaRPr>
          </a:p>
        </p:txBody>
      </p:sp>
      <p:pic>
        <p:nvPicPr>
          <p:cNvPr id="28" name="Picture 2" descr="C:\Users\m00163896\Desktop\T1ArOwXnREXXb9GDcW_024652_jpg_310x310.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221007" y="2581376"/>
            <a:ext cx="589354" cy="316733"/>
          </a:xfrm>
          <a:prstGeom prst="rect">
            <a:avLst/>
          </a:prstGeom>
          <a:noFill/>
        </p:spPr>
      </p:pic>
      <p:cxnSp>
        <p:nvCxnSpPr>
          <p:cNvPr id="29" name="直接连接符 28"/>
          <p:cNvCxnSpPr/>
          <p:nvPr/>
        </p:nvCxnSpPr>
        <p:spPr bwMode="auto">
          <a:xfrm>
            <a:off x="1438870" y="2929174"/>
            <a:ext cx="0" cy="1275392"/>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30" name="Picture 3" descr="C:\Users\m00163896\Desktop\1_100726151110_1.jpg"/>
          <p:cNvPicPr>
            <a:picLocks noChangeAspect="1" noChangeArrowheads="1"/>
          </p:cNvPicPr>
          <p:nvPr/>
        </p:nvPicPr>
        <p:blipFill>
          <a:blip r:embed="rId4" cstate="print"/>
          <a:srcRect/>
          <a:stretch>
            <a:fillRect/>
          </a:stretch>
        </p:blipFill>
        <p:spPr bwMode="auto">
          <a:xfrm rot="345275" flipH="1">
            <a:off x="1163610" y="4132534"/>
            <a:ext cx="306626" cy="246782"/>
          </a:xfrm>
          <a:prstGeom prst="rect">
            <a:avLst/>
          </a:prstGeom>
          <a:noFill/>
        </p:spPr>
      </p:pic>
      <p:pic>
        <p:nvPicPr>
          <p:cNvPr id="31" name="Picture 3" descr="C:\Users\m00163896\Desktop\1_100726151110_1.jpg"/>
          <p:cNvPicPr>
            <a:picLocks noChangeAspect="1" noChangeArrowheads="1"/>
          </p:cNvPicPr>
          <p:nvPr/>
        </p:nvPicPr>
        <p:blipFill>
          <a:blip r:embed="rId4" cstate="print"/>
          <a:srcRect/>
          <a:stretch>
            <a:fillRect/>
          </a:stretch>
        </p:blipFill>
        <p:spPr bwMode="auto">
          <a:xfrm rot="21254725">
            <a:off x="1590802" y="4132534"/>
            <a:ext cx="306626" cy="246782"/>
          </a:xfrm>
          <a:prstGeom prst="rect">
            <a:avLst/>
          </a:prstGeom>
          <a:noFill/>
        </p:spPr>
      </p:pic>
      <p:cxnSp>
        <p:nvCxnSpPr>
          <p:cNvPr id="32" name="直接连接符 31"/>
          <p:cNvCxnSpPr/>
          <p:nvPr/>
        </p:nvCxnSpPr>
        <p:spPr bwMode="auto">
          <a:xfrm>
            <a:off x="1588776" y="2929174"/>
            <a:ext cx="0" cy="1212700"/>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33" name="Picture 3" descr="C:\Users\m00163896\Desktop\1_100726151110_1.jpg"/>
          <p:cNvPicPr>
            <a:picLocks noChangeAspect="1" noChangeArrowheads="1"/>
          </p:cNvPicPr>
          <p:nvPr/>
        </p:nvPicPr>
        <p:blipFill>
          <a:blip r:embed="rId4" cstate="print"/>
          <a:srcRect/>
          <a:stretch>
            <a:fillRect/>
          </a:stretch>
        </p:blipFill>
        <p:spPr bwMode="auto">
          <a:xfrm rot="21254725">
            <a:off x="1686754" y="3238195"/>
            <a:ext cx="306626" cy="246782"/>
          </a:xfrm>
          <a:prstGeom prst="rect">
            <a:avLst/>
          </a:prstGeom>
          <a:noFill/>
        </p:spPr>
      </p:pic>
      <p:cxnSp>
        <p:nvCxnSpPr>
          <p:cNvPr id="34" name="直接连接符 33"/>
          <p:cNvCxnSpPr/>
          <p:nvPr/>
        </p:nvCxnSpPr>
        <p:spPr bwMode="auto">
          <a:xfrm>
            <a:off x="1715428" y="2929174"/>
            <a:ext cx="0" cy="289111"/>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a:off x="3105862" y="2888474"/>
            <a:ext cx="0" cy="248360"/>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36" name="Picture 3" descr="C:\Users\m00163896\Desktop\1_100726151110_1.jpg"/>
          <p:cNvPicPr>
            <a:picLocks noChangeAspect="1" noChangeArrowheads="1"/>
          </p:cNvPicPr>
          <p:nvPr/>
        </p:nvPicPr>
        <p:blipFill>
          <a:blip r:embed="rId4" cstate="print"/>
          <a:srcRect/>
          <a:stretch>
            <a:fillRect/>
          </a:stretch>
        </p:blipFill>
        <p:spPr bwMode="auto">
          <a:xfrm rot="345275" flipH="1">
            <a:off x="2886043" y="3204940"/>
            <a:ext cx="306626" cy="246782"/>
          </a:xfrm>
          <a:prstGeom prst="rect">
            <a:avLst/>
          </a:prstGeom>
          <a:noFill/>
        </p:spPr>
      </p:pic>
      <p:cxnSp>
        <p:nvCxnSpPr>
          <p:cNvPr id="37" name="直接连接符 36"/>
          <p:cNvCxnSpPr/>
          <p:nvPr/>
        </p:nvCxnSpPr>
        <p:spPr bwMode="auto">
          <a:xfrm>
            <a:off x="3234386" y="2879489"/>
            <a:ext cx="0" cy="1291823"/>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38" name="Picture 3" descr="C:\Users\m00163896\Desktop\1_100726151110_1.jpg"/>
          <p:cNvPicPr>
            <a:picLocks noChangeAspect="1" noChangeArrowheads="1"/>
          </p:cNvPicPr>
          <p:nvPr/>
        </p:nvPicPr>
        <p:blipFill>
          <a:blip r:embed="rId4" cstate="print"/>
          <a:srcRect/>
          <a:stretch>
            <a:fillRect/>
          </a:stretch>
        </p:blipFill>
        <p:spPr bwMode="auto">
          <a:xfrm rot="345275" flipH="1">
            <a:off x="2959126" y="4099280"/>
            <a:ext cx="306626" cy="246782"/>
          </a:xfrm>
          <a:prstGeom prst="rect">
            <a:avLst/>
          </a:prstGeom>
          <a:noFill/>
        </p:spPr>
      </p:pic>
      <p:pic>
        <p:nvPicPr>
          <p:cNvPr id="39" name="Picture 3" descr="C:\Users\m00163896\Desktop\1_100726151110_1.jpg"/>
          <p:cNvPicPr>
            <a:picLocks noChangeAspect="1" noChangeArrowheads="1"/>
          </p:cNvPicPr>
          <p:nvPr/>
        </p:nvPicPr>
        <p:blipFill>
          <a:blip r:embed="rId4" cstate="print"/>
          <a:srcRect/>
          <a:stretch>
            <a:fillRect/>
          </a:stretch>
        </p:blipFill>
        <p:spPr bwMode="auto">
          <a:xfrm rot="21254725">
            <a:off x="3386318" y="4099280"/>
            <a:ext cx="306626" cy="246782"/>
          </a:xfrm>
          <a:prstGeom prst="rect">
            <a:avLst/>
          </a:prstGeom>
          <a:noFill/>
        </p:spPr>
      </p:pic>
      <p:cxnSp>
        <p:nvCxnSpPr>
          <p:cNvPr id="40" name="直接连接符 39"/>
          <p:cNvCxnSpPr/>
          <p:nvPr/>
        </p:nvCxnSpPr>
        <p:spPr bwMode="auto">
          <a:xfrm>
            <a:off x="3384292" y="2879488"/>
            <a:ext cx="0" cy="1229131"/>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1" name="Picture 3" descr="C:\Users\m00163896\Desktop\1_100726151110_1.jpg"/>
          <p:cNvPicPr>
            <a:picLocks noChangeAspect="1" noChangeArrowheads="1"/>
          </p:cNvPicPr>
          <p:nvPr/>
        </p:nvPicPr>
        <p:blipFill>
          <a:blip r:embed="rId4" cstate="print"/>
          <a:srcRect/>
          <a:stretch>
            <a:fillRect/>
          </a:stretch>
        </p:blipFill>
        <p:spPr bwMode="auto">
          <a:xfrm rot="21254725">
            <a:off x="3482270" y="3204940"/>
            <a:ext cx="306626" cy="246782"/>
          </a:xfrm>
          <a:prstGeom prst="rect">
            <a:avLst/>
          </a:prstGeom>
          <a:noFill/>
        </p:spPr>
      </p:pic>
      <p:cxnSp>
        <p:nvCxnSpPr>
          <p:cNvPr id="42" name="直接连接符 41"/>
          <p:cNvCxnSpPr/>
          <p:nvPr/>
        </p:nvCxnSpPr>
        <p:spPr bwMode="auto">
          <a:xfrm>
            <a:off x="3510944" y="2886985"/>
            <a:ext cx="0" cy="248360"/>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3" name="Picture 2" descr="C:\Users\m00163896\Desktop\T1ArOwXnREXXb9GDcW_024652_jpg_310x310.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flipH="1">
            <a:off x="3002814" y="2572065"/>
            <a:ext cx="589354" cy="316733"/>
          </a:xfrm>
          <a:prstGeom prst="rect">
            <a:avLst/>
          </a:prstGeom>
          <a:noFill/>
        </p:spPr>
      </p:pic>
      <p:sp>
        <p:nvSpPr>
          <p:cNvPr id="44" name="矩形 43"/>
          <p:cNvSpPr/>
          <p:nvPr/>
        </p:nvSpPr>
        <p:spPr>
          <a:xfrm>
            <a:off x="3373102" y="2390246"/>
            <a:ext cx="790601"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CATV</a:t>
            </a:r>
            <a:r>
              <a:rPr lang="zh-CN" altLang="en-US" sz="1000" dirty="0" smtClean="0">
                <a:solidFill>
                  <a:srgbClr val="000000"/>
                </a:solidFill>
                <a:latin typeface="Arial" pitchFamily="34" charset="0"/>
                <a:ea typeface="微软雅黑" pitchFamily="34" charset="-122"/>
                <a:cs typeface="Arial" pitchFamily="34" charset="0"/>
              </a:rPr>
              <a:t>馈线</a:t>
            </a:r>
            <a:endParaRPr lang="zh-CN" altLang="en-US" sz="1000" dirty="0">
              <a:solidFill>
                <a:srgbClr val="000000"/>
              </a:solidFill>
              <a:latin typeface="Arial" pitchFamily="34" charset="0"/>
              <a:ea typeface="微软雅黑" pitchFamily="34" charset="-122"/>
              <a:cs typeface="Arial" pitchFamily="34" charset="0"/>
            </a:endParaRPr>
          </a:p>
        </p:txBody>
      </p:sp>
      <p:cxnSp>
        <p:nvCxnSpPr>
          <p:cNvPr id="45" name="直接连接符 44"/>
          <p:cNvCxnSpPr/>
          <p:nvPr/>
        </p:nvCxnSpPr>
        <p:spPr bwMode="auto">
          <a:xfrm flipH="1">
            <a:off x="3334052" y="2581375"/>
            <a:ext cx="728723" cy="0"/>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6" name="直接连接符 45"/>
          <p:cNvCxnSpPr/>
          <p:nvPr/>
        </p:nvCxnSpPr>
        <p:spPr bwMode="auto">
          <a:xfrm>
            <a:off x="1714428" y="2581375"/>
            <a:ext cx="493419" cy="0"/>
          </a:xfrm>
          <a:prstGeom prst="line">
            <a:avLst/>
          </a:prstGeom>
          <a:noFill/>
          <a:ln w="28575" cap="flat" cmpd="sng" algn="ctr">
            <a:solidFill>
              <a:srgbClr val="3366FF"/>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7" name="直接连接符 46"/>
          <p:cNvCxnSpPr>
            <a:endCxn id="63" idx="1"/>
          </p:cNvCxnSpPr>
          <p:nvPr/>
        </p:nvCxnSpPr>
        <p:spPr bwMode="auto">
          <a:xfrm flipH="1" flipV="1">
            <a:off x="1007685" y="2267755"/>
            <a:ext cx="513968" cy="313621"/>
          </a:xfrm>
          <a:prstGeom prst="line">
            <a:avLst/>
          </a:prstGeom>
          <a:noFill/>
          <a:ln w="28575"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8" name="直接连接符 47"/>
          <p:cNvCxnSpPr/>
          <p:nvPr/>
        </p:nvCxnSpPr>
        <p:spPr bwMode="auto">
          <a:xfrm>
            <a:off x="2436550" y="2581375"/>
            <a:ext cx="684000" cy="0"/>
          </a:xfrm>
          <a:prstGeom prst="line">
            <a:avLst/>
          </a:prstGeom>
          <a:noFill/>
          <a:ln w="28575" cap="flat" cmpd="sng" algn="ctr">
            <a:solidFill>
              <a:srgbClr val="3366FF"/>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49" name="矩形 48"/>
          <p:cNvSpPr/>
          <p:nvPr/>
        </p:nvSpPr>
        <p:spPr>
          <a:xfrm>
            <a:off x="1740038" y="1838579"/>
            <a:ext cx="569387" cy="184666"/>
          </a:xfrm>
          <a:prstGeom prst="rect">
            <a:avLst/>
          </a:prstGeom>
        </p:spPr>
        <p:txBody>
          <a:bodyPr wrap="none">
            <a:spAutoFit/>
          </a:bodyPr>
          <a:lstStyle/>
          <a:p>
            <a:pPr algn="ctr"/>
            <a:r>
              <a:rPr lang="zh-CN" altLang="en-US" sz="600" dirty="0" smtClean="0">
                <a:solidFill>
                  <a:srgbClr val="000000"/>
                </a:solidFill>
                <a:latin typeface="Arial" pitchFamily="34" charset="0"/>
                <a:ea typeface="微软雅黑" pitchFamily="34" charset="-122"/>
                <a:cs typeface="Arial" pitchFamily="34" charset="0"/>
              </a:rPr>
              <a:t>以太双绞线</a:t>
            </a:r>
            <a:endParaRPr lang="zh-CN" altLang="en-US" sz="600" dirty="0">
              <a:solidFill>
                <a:srgbClr val="000000"/>
              </a:solidFill>
              <a:latin typeface="Arial" pitchFamily="34" charset="0"/>
              <a:ea typeface="微软雅黑" pitchFamily="34" charset="-122"/>
              <a:cs typeface="Arial" pitchFamily="34" charset="0"/>
            </a:endParaRPr>
          </a:p>
        </p:txBody>
      </p:sp>
      <p:sp>
        <p:nvSpPr>
          <p:cNvPr id="50" name="矩形 49"/>
          <p:cNvSpPr/>
          <p:nvPr/>
        </p:nvSpPr>
        <p:spPr>
          <a:xfrm>
            <a:off x="2380706" y="2396550"/>
            <a:ext cx="492443" cy="184666"/>
          </a:xfrm>
          <a:prstGeom prst="rect">
            <a:avLst/>
          </a:prstGeom>
        </p:spPr>
        <p:txBody>
          <a:bodyPr wrap="none">
            <a:spAutoFit/>
          </a:bodyPr>
          <a:lstStyle/>
          <a:p>
            <a:pPr algn="ctr"/>
            <a:r>
              <a:rPr lang="zh-CN" altLang="en-US" sz="600" dirty="0" smtClean="0">
                <a:solidFill>
                  <a:srgbClr val="000000"/>
                </a:solidFill>
                <a:latin typeface="Arial" pitchFamily="34" charset="0"/>
                <a:ea typeface="微软雅黑" pitchFamily="34" charset="-122"/>
                <a:cs typeface="Arial" pitchFamily="34" charset="0"/>
              </a:rPr>
              <a:t>同轴电缆</a:t>
            </a:r>
            <a:endParaRPr lang="zh-CN" altLang="en-US" sz="600" dirty="0">
              <a:solidFill>
                <a:srgbClr val="000000"/>
              </a:solidFill>
              <a:latin typeface="Arial" pitchFamily="34" charset="0"/>
              <a:ea typeface="微软雅黑" pitchFamily="34" charset="-122"/>
              <a:cs typeface="Arial" pitchFamily="34" charset="0"/>
            </a:endParaRPr>
          </a:p>
        </p:txBody>
      </p:sp>
      <p:sp>
        <p:nvSpPr>
          <p:cNvPr id="51" name="矩形 50"/>
          <p:cNvSpPr/>
          <p:nvPr/>
        </p:nvSpPr>
        <p:spPr>
          <a:xfrm>
            <a:off x="3313542" y="3437792"/>
            <a:ext cx="548547" cy="184666"/>
          </a:xfrm>
          <a:prstGeom prst="rect">
            <a:avLst/>
          </a:prstGeom>
        </p:spPr>
        <p:txBody>
          <a:bodyPr wrap="none">
            <a:spAutoFit/>
          </a:bodyPr>
          <a:lstStyle/>
          <a:p>
            <a:pPr algn="ctr"/>
            <a:r>
              <a:rPr lang="en-US" altLang="zh-CN" sz="600" dirty="0" smtClean="0">
                <a:solidFill>
                  <a:srgbClr val="000000"/>
                </a:solidFill>
                <a:latin typeface="Arial" pitchFamily="34" charset="0"/>
                <a:ea typeface="微软雅黑" pitchFamily="34" charset="-122"/>
                <a:cs typeface="Arial" pitchFamily="34" charset="0"/>
              </a:rPr>
              <a:t>CATV</a:t>
            </a:r>
            <a:r>
              <a:rPr lang="zh-CN" altLang="en-US" sz="600" dirty="0" smtClean="0">
                <a:solidFill>
                  <a:srgbClr val="000000"/>
                </a:solidFill>
                <a:latin typeface="Arial" pitchFamily="34" charset="0"/>
                <a:ea typeface="微软雅黑" pitchFamily="34" charset="-122"/>
                <a:cs typeface="Arial" pitchFamily="34" charset="0"/>
              </a:rPr>
              <a:t>馈线</a:t>
            </a:r>
            <a:endParaRPr lang="zh-CN" altLang="en-US" sz="600" dirty="0">
              <a:solidFill>
                <a:srgbClr val="000000"/>
              </a:solidFill>
              <a:latin typeface="Arial" pitchFamily="34" charset="0"/>
              <a:ea typeface="微软雅黑" pitchFamily="34" charset="-122"/>
              <a:cs typeface="Arial" pitchFamily="34" charset="0"/>
            </a:endParaRPr>
          </a:p>
        </p:txBody>
      </p:sp>
      <p:pic>
        <p:nvPicPr>
          <p:cNvPr id="56" name="图片 30" descr="图片3.png"/>
          <p:cNvPicPr>
            <a:picLocks noChangeAspect="1"/>
          </p:cNvPicPr>
          <p:nvPr/>
        </p:nvPicPr>
        <p:blipFill>
          <a:blip r:embed="rId6" cstate="print"/>
          <a:srcRect/>
          <a:stretch>
            <a:fillRect/>
          </a:stretch>
        </p:blipFill>
        <p:spPr bwMode="auto">
          <a:xfrm>
            <a:off x="2184982" y="1985149"/>
            <a:ext cx="298113" cy="322956"/>
          </a:xfrm>
          <a:prstGeom prst="rect">
            <a:avLst/>
          </a:prstGeom>
          <a:noFill/>
          <a:ln w="9525">
            <a:noFill/>
            <a:miter lim="800000"/>
            <a:headEnd/>
            <a:tailEnd/>
          </a:ln>
        </p:spPr>
      </p:pic>
      <p:sp>
        <p:nvSpPr>
          <p:cNvPr id="59" name="矩形 58"/>
          <p:cNvSpPr/>
          <p:nvPr/>
        </p:nvSpPr>
        <p:spPr>
          <a:xfrm>
            <a:off x="1107597" y="2390246"/>
            <a:ext cx="825867" cy="246221"/>
          </a:xfrm>
          <a:prstGeom prst="rect">
            <a:avLst/>
          </a:prstGeom>
        </p:spPr>
        <p:txBody>
          <a:bodyPr wrap="none">
            <a:spAutoFit/>
          </a:bodyPr>
          <a:lstStyle/>
          <a:p>
            <a:pPr algn="ctr"/>
            <a:r>
              <a:rPr lang="zh-CN" altLang="en-US" sz="1000" b="1" dirty="0" smtClean="0">
                <a:solidFill>
                  <a:srgbClr val="C00000"/>
                </a:solidFill>
                <a:latin typeface="Arial" pitchFamily="34" charset="0"/>
                <a:ea typeface="微软雅黑" pitchFamily="34" charset="-122"/>
                <a:cs typeface="Arial" pitchFamily="34" charset="0"/>
              </a:rPr>
              <a:t>合路分配器</a:t>
            </a:r>
            <a:endParaRPr lang="en-US" altLang="zh-CN" sz="1000" b="1" dirty="0" smtClean="0">
              <a:solidFill>
                <a:srgbClr val="C00000"/>
              </a:solidFill>
              <a:latin typeface="Arial" pitchFamily="34" charset="0"/>
              <a:ea typeface="微软雅黑" pitchFamily="34" charset="-122"/>
              <a:cs typeface="Arial" pitchFamily="34" charset="0"/>
            </a:endParaRPr>
          </a:p>
        </p:txBody>
      </p:sp>
      <p:sp>
        <p:nvSpPr>
          <p:cNvPr id="63" name="云形 62"/>
          <p:cNvSpPr/>
          <p:nvPr/>
        </p:nvSpPr>
        <p:spPr bwMode="auto">
          <a:xfrm>
            <a:off x="597656" y="1803793"/>
            <a:ext cx="820057" cy="464457"/>
          </a:xfrm>
          <a:prstGeom prst="cloud">
            <a:avLst/>
          </a:prstGeom>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sp>
        <p:nvSpPr>
          <p:cNvPr id="64" name="Text Box 124"/>
          <p:cNvSpPr txBox="1">
            <a:spLocks noChangeArrowheads="1"/>
          </p:cNvSpPr>
          <p:nvPr/>
        </p:nvSpPr>
        <p:spPr bwMode="auto">
          <a:xfrm>
            <a:off x="699138" y="1920950"/>
            <a:ext cx="455562" cy="246215"/>
          </a:xfrm>
          <a:prstGeom prst="rect">
            <a:avLst/>
          </a:prstGeom>
          <a:noFill/>
          <a:ln w="9525">
            <a:noFill/>
            <a:miter lim="800000"/>
            <a:headEnd/>
            <a:tailEnd/>
          </a:ln>
          <a:effectLst/>
        </p:spPr>
        <p:txBody>
          <a:bodyPr wrap="none" lIns="91434" tIns="45717" rIns="91434" bIns="45717">
            <a:spAutoFit/>
          </a:bodyPr>
          <a:lstStyle/>
          <a:p>
            <a:pPr defTabSz="1001713" fontAlgn="base">
              <a:spcBef>
                <a:spcPct val="0"/>
              </a:spcBef>
              <a:spcAft>
                <a:spcPct val="0"/>
              </a:spcAft>
            </a:pPr>
            <a:r>
              <a:rPr lang="en-US" altLang="zh-CN" sz="1000" b="1" dirty="0">
                <a:solidFill>
                  <a:srgbClr val="000000"/>
                </a:solidFill>
                <a:latin typeface="Arial" pitchFamily="34" charset="0"/>
                <a:ea typeface="微软雅黑" pitchFamily="34" charset="-122"/>
                <a:cs typeface="Arial" pitchFamily="34" charset="0"/>
              </a:rPr>
              <a:t>HFC</a:t>
            </a:r>
            <a:endParaRPr lang="en-US" altLang="zh-CN" sz="1000" dirty="0">
              <a:solidFill>
                <a:srgbClr val="000000"/>
              </a:solidFill>
              <a:latin typeface="Arial" pitchFamily="34" charset="0"/>
              <a:ea typeface="微软雅黑" pitchFamily="34" charset="-122"/>
              <a:cs typeface="Arial" pitchFamily="34" charset="0"/>
            </a:endParaRPr>
          </a:p>
        </p:txBody>
      </p:sp>
      <p:pic>
        <p:nvPicPr>
          <p:cNvPr id="66" name="Picture 461" descr="图片240"/>
          <p:cNvPicPr>
            <a:picLocks noChangeAspect="1" noChangeArrowheads="1"/>
          </p:cNvPicPr>
          <p:nvPr/>
        </p:nvPicPr>
        <p:blipFill>
          <a:blip r:embed="rId7" cstate="print"/>
          <a:srcRect/>
          <a:stretch>
            <a:fillRect/>
          </a:stretch>
        </p:blipFill>
        <p:spPr bwMode="auto">
          <a:xfrm>
            <a:off x="2174411" y="1575345"/>
            <a:ext cx="313179" cy="310738"/>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69" name="矩形 68"/>
          <p:cNvSpPr/>
          <p:nvPr/>
        </p:nvSpPr>
        <p:spPr>
          <a:xfrm>
            <a:off x="4826478" y="933601"/>
            <a:ext cx="3806535" cy="3650230"/>
          </a:xfrm>
          <a:prstGeom prst="rect">
            <a:avLst/>
          </a:prstGeom>
        </p:spPr>
        <p:txBody>
          <a:bodyPr wrap="square">
            <a:spAutoFit/>
          </a:bodyPr>
          <a:lstStyle/>
          <a:p>
            <a:pPr marL="179388" indent="-179388">
              <a:lnSpc>
                <a:spcPct val="170000"/>
              </a:lnSpc>
            </a:pPr>
            <a:r>
              <a:rPr lang="zh-CN" altLang="en-US" sz="1600" dirty="0" smtClean="0">
                <a:latin typeface="Arial" pitchFamily="34" charset="0"/>
                <a:ea typeface="微软雅黑" pitchFamily="34" charset="-122"/>
                <a:cs typeface="Arial" pitchFamily="34" charset="0"/>
              </a:rPr>
              <a:t>解决方案简介</a:t>
            </a:r>
          </a:p>
          <a:p>
            <a:pPr marL="228600" indent="-228600">
              <a:lnSpc>
                <a:spcPct val="170000"/>
              </a:lnSpc>
              <a:buFont typeface="+mj-lt"/>
              <a:buAutoNum type="arabicPeriod"/>
            </a:pPr>
            <a:r>
              <a:rPr lang="zh-CN" altLang="en-US" sz="1200" dirty="0" smtClean="0">
                <a:latin typeface="Arial" pitchFamily="34" charset="0"/>
                <a:ea typeface="微软雅黑" pitchFamily="34" charset="-122"/>
                <a:cs typeface="Arial" pitchFamily="34" charset="0"/>
              </a:rPr>
              <a:t>进入房间前，</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无线</a:t>
            </a:r>
            <a:r>
              <a:rPr lang="en-US" altLang="zh-CN" sz="1200" dirty="0" smtClean="0">
                <a:latin typeface="Arial" pitchFamily="34" charset="0"/>
                <a:ea typeface="微软雅黑" pitchFamily="34" charset="-122"/>
                <a:cs typeface="Arial" pitchFamily="34" charset="0"/>
              </a:rPr>
              <a:t>2.4GHz</a:t>
            </a:r>
            <a:r>
              <a:rPr lang="zh-CN" altLang="en-US" sz="1200" dirty="0" smtClean="0">
                <a:latin typeface="Arial" pitchFamily="34" charset="0"/>
                <a:ea typeface="微软雅黑" pitchFamily="34" charset="-122"/>
                <a:cs typeface="Arial" pitchFamily="34" charset="0"/>
              </a:rPr>
              <a:t>信号和有线电视信号在走廊或设备间输入到专用的合路分配器，由其产生混合的 </a:t>
            </a:r>
            <a:r>
              <a:rPr lang="en-US" altLang="zh-CN" sz="1200" dirty="0" smtClean="0">
                <a:latin typeface="Arial" pitchFamily="34" charset="0"/>
                <a:ea typeface="微软雅黑" pitchFamily="34" charset="-122"/>
                <a:cs typeface="Arial" pitchFamily="34" charset="0"/>
              </a:rPr>
              <a:t>WLAN/CATV</a:t>
            </a:r>
            <a:r>
              <a:rPr lang="zh-CN" altLang="en-US" sz="1200" dirty="0" smtClean="0">
                <a:latin typeface="Arial" pitchFamily="34" charset="0"/>
                <a:ea typeface="微软雅黑" pitchFamily="34" charset="-122"/>
                <a:cs typeface="Arial" pitchFamily="34" charset="0"/>
              </a:rPr>
              <a:t>信号。</a:t>
            </a:r>
          </a:p>
          <a:p>
            <a:pPr marL="228600" indent="-228600">
              <a:lnSpc>
                <a:spcPct val="170000"/>
              </a:lnSpc>
              <a:buFont typeface="+mj-lt"/>
              <a:buAutoNum type="arabicPeriod"/>
            </a:pPr>
            <a:r>
              <a:rPr lang="en-US" altLang="zh-CN" sz="1200" dirty="0" smtClean="0">
                <a:latin typeface="Arial" pitchFamily="34" charset="0"/>
                <a:ea typeface="微软雅黑" pitchFamily="34" charset="-122"/>
                <a:cs typeface="Arial" pitchFamily="34" charset="0"/>
              </a:rPr>
              <a:t>WLAN/CATV </a:t>
            </a:r>
            <a:r>
              <a:rPr lang="zh-CN" altLang="en-US" sz="1200" dirty="0" smtClean="0">
                <a:latin typeface="Arial" pitchFamily="34" charset="0"/>
                <a:ea typeface="微软雅黑" pitchFamily="34" charset="-122"/>
                <a:cs typeface="Arial" pitchFamily="34" charset="0"/>
              </a:rPr>
              <a:t>混合信号通过现有的有线电视线缆传送到每一个有电视面板的房间 。</a:t>
            </a:r>
          </a:p>
          <a:p>
            <a:pPr marL="228600" indent="-228600">
              <a:lnSpc>
                <a:spcPct val="170000"/>
              </a:lnSpc>
              <a:buFont typeface="+mj-lt"/>
              <a:buAutoNum type="arabicPeriod"/>
            </a:pPr>
            <a:r>
              <a:rPr lang="zh-CN" altLang="en-US" sz="1200" dirty="0" smtClean="0">
                <a:latin typeface="Arial" pitchFamily="34" charset="0"/>
                <a:ea typeface="微软雅黑" pitchFamily="34" charset="-122"/>
                <a:cs typeface="Arial" pitchFamily="34" charset="0"/>
              </a:rPr>
              <a:t>进入房间后，混合信号通过专用的</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电视面板进行信号分离。 </a:t>
            </a:r>
          </a:p>
          <a:p>
            <a:pPr marL="228600" indent="-228600">
              <a:lnSpc>
                <a:spcPct val="170000"/>
              </a:lnSpc>
              <a:buFont typeface="+mj-lt"/>
              <a:buAutoNum type="arabicPeriod"/>
            </a:pPr>
            <a:r>
              <a:rPr lang="zh-CN" altLang="en-US" sz="1200" dirty="0" smtClean="0">
                <a:latin typeface="Arial" pitchFamily="34" charset="0"/>
                <a:ea typeface="微软雅黑" pitchFamily="34" charset="-122"/>
                <a:cs typeface="Arial" pitchFamily="34" charset="0"/>
              </a:rPr>
              <a:t>分离出的</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信号由面板的天线发射出去，给移动终端提供互联网业务；同时</a:t>
            </a:r>
            <a:r>
              <a:rPr lang="en-US" altLang="zh-CN" sz="1200" dirty="0" smtClean="0">
                <a:latin typeface="Arial" pitchFamily="34" charset="0"/>
                <a:ea typeface="微软雅黑" pitchFamily="34" charset="-122"/>
                <a:cs typeface="Arial" pitchFamily="34" charset="0"/>
              </a:rPr>
              <a:t>CTAV</a:t>
            </a:r>
            <a:r>
              <a:rPr lang="zh-CN" altLang="en-US" sz="1200" dirty="0" smtClean="0">
                <a:latin typeface="Arial" pitchFamily="34" charset="0"/>
                <a:ea typeface="微软雅黑" pitchFamily="34" charset="-122"/>
                <a:cs typeface="Arial" pitchFamily="34" charset="0"/>
              </a:rPr>
              <a:t>信号传输到电视机收看电视节目。</a:t>
            </a:r>
            <a:endParaRPr lang="en-US" altLang="zh-CN" sz="1200" dirty="0" smtClean="0">
              <a:latin typeface="Arial" pitchFamily="34" charset="0"/>
              <a:ea typeface="微软雅黑" pitchFamily="34" charset="-122"/>
              <a:cs typeface="Arial" pitchFamily="34" charset="0"/>
            </a:endParaRPr>
          </a:p>
        </p:txBody>
      </p:sp>
      <p:pic>
        <p:nvPicPr>
          <p:cNvPr id="58" name="Picture 460" descr="图片239"/>
          <p:cNvPicPr>
            <a:picLocks noChangeAspect="1" noChangeArrowheads="1"/>
          </p:cNvPicPr>
          <p:nvPr/>
        </p:nvPicPr>
        <p:blipFill>
          <a:blip r:embed="rId8" cstate="print"/>
          <a:srcRect/>
          <a:stretch>
            <a:fillRect/>
          </a:stretch>
        </p:blipFill>
        <p:spPr bwMode="auto">
          <a:xfrm>
            <a:off x="2210243" y="1139945"/>
            <a:ext cx="302794" cy="298847"/>
          </a:xfrm>
          <a:prstGeom prst="rect">
            <a:avLst/>
          </a:prstGeom>
          <a:noFill/>
          <a:ln w="9525">
            <a:noFill/>
            <a:prstDash val="sysDot"/>
            <a:miter lim="800000"/>
            <a:headEnd/>
            <a:tailEnd/>
          </a:ln>
          <a:effectLst>
            <a:outerShdw blurRad="50800" dist="38100" dir="2700000" algn="tl" rotWithShape="0">
              <a:prstClr val="black">
                <a:alpha val="40000"/>
              </a:prstClr>
            </a:outerShdw>
          </a:effectLst>
        </p:spPr>
      </p:pic>
      <p:cxnSp>
        <p:nvCxnSpPr>
          <p:cNvPr id="67" name="直接连接符 66"/>
          <p:cNvCxnSpPr>
            <a:stCxn id="58" idx="3"/>
          </p:cNvCxnSpPr>
          <p:nvPr/>
        </p:nvCxnSpPr>
        <p:spPr bwMode="auto">
          <a:xfrm>
            <a:off x="2513037" y="1289369"/>
            <a:ext cx="677167" cy="87133"/>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71" name="直接连接符 70"/>
          <p:cNvCxnSpPr>
            <a:stCxn id="66" idx="0"/>
            <a:endCxn id="58" idx="2"/>
          </p:cNvCxnSpPr>
          <p:nvPr/>
        </p:nvCxnSpPr>
        <p:spPr bwMode="auto">
          <a:xfrm flipV="1">
            <a:off x="2331001" y="1438792"/>
            <a:ext cx="30639" cy="136553"/>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73" name="直接连接符 72"/>
          <p:cNvCxnSpPr/>
          <p:nvPr/>
        </p:nvCxnSpPr>
        <p:spPr bwMode="auto">
          <a:xfrm>
            <a:off x="125506" y="2384613"/>
            <a:ext cx="914400" cy="914400"/>
          </a:xfrm>
          <a:prstGeom prst="line">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5" name="Picture 465" descr="图片244"/>
          <p:cNvPicPr>
            <a:picLocks noChangeAspect="1" noChangeArrowheads="1"/>
          </p:cNvPicPr>
          <p:nvPr/>
        </p:nvPicPr>
        <p:blipFill>
          <a:blip r:embed="rId9" cstate="print"/>
          <a:srcRect/>
          <a:stretch>
            <a:fillRect/>
          </a:stretch>
        </p:blipFill>
        <p:spPr bwMode="auto">
          <a:xfrm>
            <a:off x="1590794" y="1503853"/>
            <a:ext cx="288000" cy="284261"/>
          </a:xfrm>
          <a:prstGeom prst="rect">
            <a:avLst/>
          </a:prstGeom>
          <a:noFill/>
        </p:spPr>
      </p:pic>
      <p:pic>
        <p:nvPicPr>
          <p:cNvPr id="70" name="Picture 455" descr="图片146"/>
          <p:cNvPicPr>
            <a:picLocks noChangeAspect="1" noChangeArrowheads="1"/>
          </p:cNvPicPr>
          <p:nvPr/>
        </p:nvPicPr>
        <p:blipFill>
          <a:blip r:embed="rId10" cstate="print"/>
          <a:srcRect/>
          <a:stretch>
            <a:fillRect/>
          </a:stretch>
        </p:blipFill>
        <p:spPr bwMode="auto">
          <a:xfrm>
            <a:off x="3317831" y="1140633"/>
            <a:ext cx="259257" cy="402615"/>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72" name="Picture 455" descr="图片146"/>
          <p:cNvPicPr>
            <a:picLocks noChangeAspect="1" noChangeArrowheads="1"/>
          </p:cNvPicPr>
          <p:nvPr/>
        </p:nvPicPr>
        <p:blipFill>
          <a:blip r:embed="rId10" cstate="print"/>
          <a:srcRect/>
          <a:stretch>
            <a:fillRect/>
          </a:stretch>
        </p:blipFill>
        <p:spPr bwMode="auto">
          <a:xfrm>
            <a:off x="3586772" y="1140633"/>
            <a:ext cx="259257" cy="402615"/>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74" name="Picture 455" descr="图片146"/>
          <p:cNvPicPr>
            <a:picLocks noChangeAspect="1" noChangeArrowheads="1"/>
          </p:cNvPicPr>
          <p:nvPr/>
        </p:nvPicPr>
        <p:blipFill>
          <a:blip r:embed="rId10" cstate="print"/>
          <a:srcRect/>
          <a:stretch>
            <a:fillRect/>
          </a:stretch>
        </p:blipFill>
        <p:spPr bwMode="auto">
          <a:xfrm>
            <a:off x="3864678" y="1140633"/>
            <a:ext cx="259257" cy="402615"/>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75" name="直接连接符 74"/>
          <p:cNvCxnSpPr>
            <a:stCxn id="65" idx="0"/>
            <a:endCxn id="58" idx="1"/>
          </p:cNvCxnSpPr>
          <p:nvPr/>
        </p:nvCxnSpPr>
        <p:spPr bwMode="auto">
          <a:xfrm flipV="1">
            <a:off x="1734794" y="1289369"/>
            <a:ext cx="475449" cy="214484"/>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78" name="矩形 77"/>
          <p:cNvSpPr/>
          <p:nvPr/>
        </p:nvSpPr>
        <p:spPr>
          <a:xfrm>
            <a:off x="2890341" y="978353"/>
            <a:ext cx="1210589" cy="246221"/>
          </a:xfrm>
          <a:prstGeom prst="rect">
            <a:avLst/>
          </a:prstGeom>
        </p:spPr>
        <p:txBody>
          <a:bodyPr wrap="none">
            <a:spAutoFit/>
          </a:bodyPr>
          <a:lstStyle/>
          <a:p>
            <a:pPr algn="ctr"/>
            <a:r>
              <a:rPr lang="zh-CN" altLang="en-US" sz="1000" dirty="0" smtClean="0">
                <a:solidFill>
                  <a:srgbClr val="000000"/>
                </a:solidFill>
                <a:latin typeface="Arial" pitchFamily="34" charset="0"/>
                <a:ea typeface="微软雅黑" pitchFamily="34" charset="-122"/>
                <a:cs typeface="Arial" pitchFamily="34" charset="0"/>
              </a:rPr>
              <a:t>酒店应用服务系统</a:t>
            </a:r>
            <a:endParaRPr lang="zh-CN" altLang="en-US" sz="1000" dirty="0">
              <a:solidFill>
                <a:srgbClr val="000000"/>
              </a:solidFill>
              <a:latin typeface="Arial" pitchFamily="34" charset="0"/>
              <a:ea typeface="微软雅黑" pitchFamily="34" charset="-122"/>
              <a:cs typeface="Arial" pitchFamily="34" charset="0"/>
            </a:endParaRPr>
          </a:p>
        </p:txBody>
      </p:sp>
      <p:cxnSp>
        <p:nvCxnSpPr>
          <p:cNvPr id="80" name="直接连接符 79"/>
          <p:cNvCxnSpPr>
            <a:stCxn id="58" idx="0"/>
          </p:cNvCxnSpPr>
          <p:nvPr/>
        </p:nvCxnSpPr>
        <p:spPr bwMode="auto">
          <a:xfrm flipV="1">
            <a:off x="2361640" y="950259"/>
            <a:ext cx="49866" cy="189686"/>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84" name="矩形 83"/>
          <p:cNvSpPr/>
          <p:nvPr/>
        </p:nvSpPr>
        <p:spPr>
          <a:xfrm>
            <a:off x="1553476" y="888709"/>
            <a:ext cx="872355"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Internet</a:t>
            </a:r>
            <a:r>
              <a:rPr lang="zh-CN" altLang="en-US" sz="1000" dirty="0" smtClean="0">
                <a:solidFill>
                  <a:srgbClr val="000000"/>
                </a:solidFill>
                <a:latin typeface="Arial" pitchFamily="34" charset="0"/>
                <a:ea typeface="微软雅黑" pitchFamily="34" charset="-122"/>
                <a:cs typeface="Arial" pitchFamily="34" charset="0"/>
              </a:rPr>
              <a:t>出口</a:t>
            </a:r>
            <a:endParaRPr lang="zh-CN" altLang="en-US" sz="1000" dirty="0">
              <a:solidFill>
                <a:srgbClr val="000000"/>
              </a:solidFill>
              <a:latin typeface="Arial" pitchFamily="34" charset="0"/>
              <a:ea typeface="微软雅黑" pitchFamily="34" charset="-122"/>
              <a:cs typeface="Arial" pitchFamily="34" charset="0"/>
            </a:endParaRPr>
          </a:p>
        </p:txBody>
      </p:sp>
      <p:pic>
        <p:nvPicPr>
          <p:cNvPr id="86" name="Picture 1086" descr="图片200"/>
          <p:cNvPicPr>
            <a:picLocks noChangeAspect="1" noChangeArrowheads="1"/>
          </p:cNvPicPr>
          <p:nvPr/>
        </p:nvPicPr>
        <p:blipFill>
          <a:blip r:embed="rId11" cstate="print"/>
          <a:srcRect/>
          <a:stretch>
            <a:fillRect/>
          </a:stretch>
        </p:blipFill>
        <p:spPr bwMode="auto">
          <a:xfrm>
            <a:off x="784448" y="1189075"/>
            <a:ext cx="753120" cy="394139"/>
          </a:xfrm>
          <a:prstGeom prst="rect">
            <a:avLst/>
          </a:prstGeom>
          <a:noFill/>
        </p:spPr>
      </p:pic>
    </p:spTree>
  </p:cSld>
  <p:clrMapOvr>
    <a:masterClrMapping/>
  </p:clrMapOvr>
  <p:transition advClick="0" advTm="800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主要设备组件</a:t>
            </a:r>
            <a:endParaRPr lang="zh-CN" altLang="en-US" dirty="0"/>
          </a:p>
        </p:txBody>
      </p:sp>
      <p:sp>
        <p:nvSpPr>
          <p:cNvPr id="4" name="矩形 3"/>
          <p:cNvSpPr/>
          <p:nvPr/>
        </p:nvSpPr>
        <p:spPr>
          <a:xfrm>
            <a:off x="3899652" y="861885"/>
            <a:ext cx="4572000" cy="936538"/>
          </a:xfrm>
          <a:prstGeom prst="rect">
            <a:avLst/>
          </a:prstGeom>
        </p:spPr>
        <p:txBody>
          <a:bodyPr wrap="square">
            <a:spAutoFit/>
          </a:bodyPr>
          <a:lstStyle/>
          <a:p>
            <a:pPr>
              <a:lnSpc>
                <a:spcPct val="150000"/>
              </a:lnSpc>
            </a:pPr>
            <a:r>
              <a:rPr lang="zh-CN" altLang="en-US" sz="1400" b="1" dirty="0" smtClean="0">
                <a:latin typeface="Arial" pitchFamily="34" charset="0"/>
                <a:ea typeface="微软雅黑" pitchFamily="34" charset="-122"/>
                <a:cs typeface="Arial" pitchFamily="34" charset="0"/>
              </a:rPr>
              <a:t>合路分配器（必配）</a:t>
            </a:r>
            <a:endParaRPr lang="en-US" altLang="zh-CN" sz="1400" b="1" dirty="0" smtClean="0">
              <a:latin typeface="Arial" pitchFamily="34" charset="0"/>
              <a:cs typeface="Arial" pitchFamily="34" charset="0"/>
            </a:endParaRPr>
          </a:p>
          <a:p>
            <a:pPr>
              <a:lnSpc>
                <a:spcPct val="150000"/>
              </a:lnSpc>
            </a:pPr>
            <a:r>
              <a:rPr lang="zh-CN" altLang="en-US" sz="1200" dirty="0" smtClean="0">
                <a:latin typeface="Arial" pitchFamily="34" charset="0"/>
                <a:ea typeface="微软雅黑" pitchFamily="34" charset="-122"/>
                <a:cs typeface="Arial" pitchFamily="34" charset="0"/>
              </a:rPr>
              <a:t>完成有线电视信号与</a:t>
            </a:r>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信号的合路后输出。细分有</a:t>
            </a:r>
            <a:r>
              <a:rPr lang="en-US" altLang="zh-CN" sz="1200" dirty="0" smtClean="0">
                <a:latin typeface="Arial" pitchFamily="34" charset="0"/>
                <a:ea typeface="微软雅黑" pitchFamily="34" charset="-122"/>
                <a:cs typeface="Arial" pitchFamily="34" charset="0"/>
              </a:rPr>
              <a:t>1</a:t>
            </a:r>
            <a:r>
              <a:rPr lang="zh-CN" altLang="en-US" sz="1200" dirty="0" smtClean="0">
                <a:latin typeface="Arial" pitchFamily="34" charset="0"/>
                <a:ea typeface="微软雅黑" pitchFamily="34" charset="-122"/>
                <a:cs typeface="Arial" pitchFamily="34" charset="0"/>
              </a:rPr>
              <a:t>分</a:t>
            </a:r>
            <a:r>
              <a:rPr lang="en-US" altLang="zh-CN" sz="1200" dirty="0" smtClean="0">
                <a:latin typeface="Arial" pitchFamily="34" charset="0"/>
                <a:ea typeface="微软雅黑" pitchFamily="34" charset="-122"/>
                <a:cs typeface="Arial" pitchFamily="34" charset="0"/>
              </a:rPr>
              <a:t>2</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1</a:t>
            </a:r>
            <a:r>
              <a:rPr lang="zh-CN" altLang="en-US" sz="1200" dirty="0" smtClean="0">
                <a:latin typeface="Arial" pitchFamily="34" charset="0"/>
                <a:ea typeface="微软雅黑" pitchFamily="34" charset="-122"/>
                <a:cs typeface="Arial" pitchFamily="34" charset="0"/>
              </a:rPr>
              <a:t>分</a:t>
            </a:r>
            <a:r>
              <a:rPr lang="en-US" altLang="zh-CN" sz="1200" dirty="0" smtClean="0">
                <a:latin typeface="Arial" pitchFamily="34" charset="0"/>
                <a:ea typeface="微软雅黑" pitchFamily="34" charset="-122"/>
                <a:cs typeface="Arial" pitchFamily="34" charset="0"/>
              </a:rPr>
              <a:t>4</a:t>
            </a:r>
            <a:r>
              <a:rPr lang="zh-CN" altLang="en-US" sz="1200" dirty="0" smtClean="0">
                <a:latin typeface="Arial" pitchFamily="34" charset="0"/>
                <a:ea typeface="微软雅黑" pitchFamily="34" charset="-122"/>
                <a:cs typeface="Arial" pitchFamily="34" charset="0"/>
              </a:rPr>
              <a:t>和</a:t>
            </a:r>
            <a:r>
              <a:rPr lang="en-US" altLang="zh-CN" sz="1200" dirty="0" smtClean="0">
                <a:latin typeface="Arial" pitchFamily="34" charset="0"/>
                <a:ea typeface="微软雅黑" pitchFamily="34" charset="-122"/>
                <a:cs typeface="Arial" pitchFamily="34" charset="0"/>
              </a:rPr>
              <a:t>1</a:t>
            </a:r>
            <a:r>
              <a:rPr lang="zh-CN" altLang="en-US" sz="1200" dirty="0" smtClean="0">
                <a:latin typeface="Arial" pitchFamily="34" charset="0"/>
                <a:ea typeface="微软雅黑" pitchFamily="34" charset="-122"/>
                <a:cs typeface="Arial" pitchFamily="34" charset="0"/>
              </a:rPr>
              <a:t>分</a:t>
            </a:r>
            <a:r>
              <a:rPr lang="en-US" altLang="zh-CN" sz="1200" dirty="0" smtClean="0">
                <a:latin typeface="Arial" pitchFamily="34" charset="0"/>
                <a:ea typeface="微软雅黑" pitchFamily="34" charset="-122"/>
                <a:cs typeface="Arial" pitchFamily="34" charset="0"/>
              </a:rPr>
              <a:t>8</a:t>
            </a:r>
            <a:r>
              <a:rPr lang="zh-CN" altLang="en-US" sz="1200" dirty="0" smtClean="0">
                <a:latin typeface="Arial" pitchFamily="34" charset="0"/>
                <a:ea typeface="微软雅黑" pitchFamily="34" charset="-122"/>
                <a:cs typeface="Arial" pitchFamily="34" charset="0"/>
              </a:rPr>
              <a:t>合路分配器。主要用的是后面两种。</a:t>
            </a:r>
            <a:endParaRPr lang="en-US" altLang="zh-CN" sz="1200" dirty="0" smtClean="0">
              <a:latin typeface="Arial" pitchFamily="34" charset="0"/>
              <a:ea typeface="微软雅黑" pitchFamily="34" charset="-122"/>
              <a:cs typeface="Arial" pitchFamily="34" charset="0"/>
            </a:endParaRPr>
          </a:p>
        </p:txBody>
      </p:sp>
      <p:pic>
        <p:nvPicPr>
          <p:cNvPr id="7" name="Picture 3" descr="D:\00.工作计划\V2R1C01封闭写作资料\WLAN AP新产品图片-PNG\WLAN AP新产品图片\AP6310SN rightside_perspective.png"/>
          <p:cNvPicPr>
            <a:picLocks noChangeAspect="1" noChangeArrowheads="1"/>
          </p:cNvPicPr>
          <p:nvPr/>
        </p:nvPicPr>
        <p:blipFill>
          <a:blip r:embed="rId2" cstate="print"/>
          <a:srcRect/>
          <a:stretch>
            <a:fillRect/>
          </a:stretch>
        </p:blipFill>
        <p:spPr bwMode="auto">
          <a:xfrm>
            <a:off x="1193790" y="3925079"/>
            <a:ext cx="1405975" cy="500252"/>
          </a:xfrm>
          <a:prstGeom prst="rect">
            <a:avLst/>
          </a:prstGeom>
          <a:noFill/>
          <a:ln w="9525">
            <a:noFill/>
            <a:miter lim="800000"/>
            <a:headEnd/>
            <a:tailEnd/>
          </a:ln>
        </p:spPr>
      </p:pic>
      <p:sp>
        <p:nvSpPr>
          <p:cNvPr id="9" name="矩形 8"/>
          <p:cNvSpPr/>
          <p:nvPr/>
        </p:nvSpPr>
        <p:spPr>
          <a:xfrm>
            <a:off x="3899652" y="3831056"/>
            <a:ext cx="4572000" cy="659540"/>
          </a:xfrm>
          <a:prstGeom prst="rect">
            <a:avLst/>
          </a:prstGeom>
        </p:spPr>
        <p:txBody>
          <a:bodyPr>
            <a:spAutoFit/>
          </a:bodyPr>
          <a:lstStyle/>
          <a:p>
            <a:pPr marL="179388" indent="-179388">
              <a:lnSpc>
                <a:spcPct val="150000"/>
              </a:lnSpc>
            </a:pPr>
            <a:r>
              <a:rPr lang="zh-CN" altLang="en-US" sz="1400" b="1" dirty="0" smtClean="0">
                <a:solidFill>
                  <a:srgbClr val="000000"/>
                </a:solidFill>
                <a:latin typeface="Arial" pitchFamily="34" charset="0"/>
                <a:ea typeface="微软雅黑" pitchFamily="34" charset="-122"/>
                <a:cs typeface="Arial" pitchFamily="34" charset="0"/>
              </a:rPr>
              <a:t>室分型</a:t>
            </a:r>
            <a:r>
              <a:rPr lang="en-US" altLang="zh-CN" sz="1400" b="1" dirty="0" smtClean="0">
                <a:solidFill>
                  <a:srgbClr val="000000"/>
                </a:solidFill>
                <a:latin typeface="Arial" pitchFamily="34" charset="0"/>
                <a:ea typeface="微软雅黑" pitchFamily="34" charset="-122"/>
                <a:cs typeface="Arial" pitchFamily="34" charset="0"/>
              </a:rPr>
              <a:t>AP6310SN </a:t>
            </a:r>
            <a:r>
              <a:rPr lang="zh-CN" altLang="en-US" sz="1400" b="1" dirty="0" smtClean="0">
                <a:solidFill>
                  <a:srgbClr val="000000"/>
                </a:solidFill>
                <a:latin typeface="Arial" pitchFamily="34" charset="0"/>
                <a:ea typeface="微软雅黑" pitchFamily="34" charset="-122"/>
                <a:cs typeface="Arial" pitchFamily="34" charset="0"/>
              </a:rPr>
              <a:t>（必配）</a:t>
            </a:r>
            <a:endParaRPr lang="zh-CN" altLang="en-US" sz="1400" b="1" dirty="0" smtClean="0">
              <a:latin typeface="Arial" pitchFamily="34" charset="0"/>
              <a:cs typeface="Arial" pitchFamily="34" charset="0"/>
            </a:endParaRPr>
          </a:p>
          <a:p>
            <a:pPr marL="179388" lvl="0" indent="-179388">
              <a:lnSpc>
                <a:spcPct val="150000"/>
              </a:lnSpc>
            </a:pPr>
            <a:r>
              <a:rPr lang="zh-CN" altLang="en-US" sz="1200" dirty="0" smtClean="0">
                <a:solidFill>
                  <a:srgbClr val="000000"/>
                </a:solidFill>
                <a:latin typeface="Arial" pitchFamily="34" charset="0"/>
                <a:ea typeface="微软雅黑" pitchFamily="34" charset="-122"/>
                <a:cs typeface="Arial" pitchFamily="34" charset="0"/>
              </a:rPr>
              <a:t>下行输出</a:t>
            </a:r>
            <a:r>
              <a:rPr lang="en-US" altLang="zh-CN" sz="1200" dirty="0" smtClean="0">
                <a:solidFill>
                  <a:srgbClr val="000000"/>
                </a:solidFill>
                <a:latin typeface="Arial" pitchFamily="34" charset="0"/>
                <a:ea typeface="微软雅黑" pitchFamily="34" charset="-122"/>
                <a:cs typeface="Arial" pitchFamily="34" charset="0"/>
              </a:rPr>
              <a:t>WLAN</a:t>
            </a:r>
            <a:r>
              <a:rPr lang="zh-CN" altLang="en-US" sz="1200" dirty="0" smtClean="0">
                <a:solidFill>
                  <a:srgbClr val="000000"/>
                </a:solidFill>
                <a:latin typeface="Arial" pitchFamily="34" charset="0"/>
                <a:ea typeface="微软雅黑" pitchFamily="34" charset="-122"/>
                <a:cs typeface="Arial" pitchFamily="34" charset="0"/>
              </a:rPr>
              <a:t>射频信号给</a:t>
            </a:r>
            <a:r>
              <a:rPr lang="en-US" altLang="zh-CN" sz="1200" dirty="0" smtClean="0">
                <a:solidFill>
                  <a:srgbClr val="000000"/>
                </a:solidFill>
                <a:latin typeface="Arial" pitchFamily="34" charset="0"/>
                <a:ea typeface="微软雅黑" pitchFamily="34" charset="-122"/>
                <a:cs typeface="Arial" pitchFamily="34" charset="0"/>
              </a:rPr>
              <a:t>WOC</a:t>
            </a:r>
            <a:r>
              <a:rPr lang="zh-CN" altLang="en-US" sz="1200" dirty="0" smtClean="0">
                <a:solidFill>
                  <a:srgbClr val="000000"/>
                </a:solidFill>
                <a:latin typeface="Arial" pitchFamily="34" charset="0"/>
                <a:ea typeface="微软雅黑" pitchFamily="34" charset="-122"/>
                <a:cs typeface="Arial" pitchFamily="34" charset="0"/>
              </a:rPr>
              <a:t>系统，上行接入酒店</a:t>
            </a:r>
            <a:r>
              <a:rPr lang="en-US" altLang="zh-CN" sz="1200" dirty="0" smtClean="0">
                <a:solidFill>
                  <a:srgbClr val="000000"/>
                </a:solidFill>
                <a:latin typeface="Arial" pitchFamily="34" charset="0"/>
                <a:ea typeface="微软雅黑" pitchFamily="34" charset="-122"/>
                <a:cs typeface="Arial" pitchFamily="34" charset="0"/>
              </a:rPr>
              <a:t>IP</a:t>
            </a:r>
            <a:r>
              <a:rPr lang="zh-CN" altLang="en-US" sz="1200" dirty="0" smtClean="0">
                <a:solidFill>
                  <a:srgbClr val="000000"/>
                </a:solidFill>
                <a:latin typeface="Arial" pitchFamily="34" charset="0"/>
                <a:ea typeface="微软雅黑" pitchFamily="34" charset="-122"/>
                <a:cs typeface="Arial" pitchFamily="34" charset="0"/>
              </a:rPr>
              <a:t>网络。</a:t>
            </a:r>
            <a:endParaRPr lang="en-US" altLang="zh-CN" sz="1200" dirty="0" smtClean="0">
              <a:solidFill>
                <a:srgbClr val="000000"/>
              </a:solidFill>
              <a:latin typeface="Arial" pitchFamily="34" charset="0"/>
              <a:ea typeface="微软雅黑" pitchFamily="34" charset="-122"/>
              <a:cs typeface="Arial" pitchFamily="34" charset="0"/>
            </a:endParaRPr>
          </a:p>
        </p:txBody>
      </p:sp>
      <p:pic>
        <p:nvPicPr>
          <p:cNvPr id="1026" name="Picture 2" descr="ts23i"/>
          <p:cNvPicPr>
            <a:picLocks noChangeAspect="1" noChangeArrowheads="1"/>
          </p:cNvPicPr>
          <p:nvPr/>
        </p:nvPicPr>
        <p:blipFill>
          <a:blip r:embed="rId3" cstate="print">
            <a:clrChange>
              <a:clrFrom>
                <a:srgbClr val="FEFEFE"/>
              </a:clrFrom>
              <a:clrTo>
                <a:srgbClr val="FEFEFE">
                  <a:alpha val="0"/>
                </a:srgbClr>
              </a:clrTo>
            </a:clrChange>
          </a:blip>
          <a:srcRect/>
          <a:stretch>
            <a:fillRect/>
          </a:stretch>
        </p:blipFill>
        <p:spPr bwMode="auto">
          <a:xfrm>
            <a:off x="1183342" y="2923594"/>
            <a:ext cx="667453" cy="681148"/>
          </a:xfrm>
          <a:prstGeom prst="rect">
            <a:avLst/>
          </a:prstGeom>
          <a:noFill/>
          <a:ln w="9525">
            <a:noFill/>
            <a:miter lim="800000"/>
            <a:headEnd/>
            <a:tailEnd/>
          </a:ln>
        </p:spPr>
      </p:pic>
      <p:pic>
        <p:nvPicPr>
          <p:cNvPr id="1027" name="Picture 3" descr="ts23e"/>
          <p:cNvPicPr>
            <a:picLocks noChangeAspect="1" noChangeArrowheads="1"/>
          </p:cNvPicPr>
          <p:nvPr/>
        </p:nvPicPr>
        <p:blipFill>
          <a:blip r:embed="rId4" cstate="print">
            <a:clrChange>
              <a:clrFrom>
                <a:srgbClr val="FFFFFF"/>
              </a:clrFrom>
              <a:clrTo>
                <a:srgbClr val="FFFFFF">
                  <a:alpha val="0"/>
                </a:srgbClr>
              </a:clrTo>
            </a:clrChange>
          </a:blip>
          <a:srcRect l="4918" t="2323" r="4918" b="2484"/>
          <a:stretch>
            <a:fillRect/>
          </a:stretch>
        </p:blipFill>
        <p:spPr bwMode="auto">
          <a:xfrm>
            <a:off x="2294965" y="2895595"/>
            <a:ext cx="701831" cy="708211"/>
          </a:xfrm>
          <a:prstGeom prst="rect">
            <a:avLst/>
          </a:prstGeom>
          <a:noFill/>
          <a:ln w="9525">
            <a:noFill/>
            <a:miter lim="800000"/>
            <a:headEnd/>
            <a:tailEnd/>
          </a:ln>
        </p:spPr>
      </p:pic>
      <p:pic>
        <p:nvPicPr>
          <p:cNvPr id="1029" name="Picture 5" descr="ms04-old-d"/>
          <p:cNvPicPr>
            <a:picLocks noChangeAspect="1" noChangeArrowheads="1"/>
          </p:cNvPicPr>
          <p:nvPr/>
        </p:nvPicPr>
        <p:blipFill>
          <a:blip r:embed="rId5" cstate="screen">
            <a:clrChange>
              <a:clrFrom>
                <a:srgbClr val="FFFFFF"/>
              </a:clrFrom>
              <a:clrTo>
                <a:srgbClr val="FFFFFF">
                  <a:alpha val="0"/>
                </a:srgbClr>
              </a:clrTo>
            </a:clrChange>
          </a:blip>
          <a:srcRect/>
          <a:stretch>
            <a:fillRect/>
          </a:stretch>
        </p:blipFill>
        <p:spPr bwMode="auto">
          <a:xfrm>
            <a:off x="2510116" y="1105586"/>
            <a:ext cx="995084" cy="636795"/>
          </a:xfrm>
          <a:prstGeom prst="rect">
            <a:avLst/>
          </a:prstGeom>
          <a:noFill/>
          <a:ln w="9525">
            <a:noFill/>
            <a:miter lim="800000"/>
            <a:headEnd/>
            <a:tailEnd/>
          </a:ln>
        </p:spPr>
      </p:pic>
      <p:pic>
        <p:nvPicPr>
          <p:cNvPr id="1030" name="Picture 6" descr="MS08-OLD"/>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824755" y="1124309"/>
            <a:ext cx="1497105" cy="669568"/>
          </a:xfrm>
          <a:prstGeom prst="rect">
            <a:avLst/>
          </a:prstGeom>
          <a:noFill/>
          <a:ln w="9525">
            <a:noFill/>
            <a:miter lim="800000"/>
            <a:headEnd/>
            <a:tailEnd/>
          </a:ln>
        </p:spPr>
      </p:pic>
      <p:pic>
        <p:nvPicPr>
          <p:cNvPr id="1032" name="Picture 8" descr="http://www.cytech.com.cn/UpFiles/20100615135402746.jpg"/>
          <p:cNvPicPr>
            <a:picLocks noChangeAspect="1" noChangeArrowheads="1"/>
          </p:cNvPicPr>
          <p:nvPr/>
        </p:nvPicPr>
        <p:blipFill>
          <a:blip r:embed="rId7" cstate="print">
            <a:clrChange>
              <a:clrFrom>
                <a:srgbClr val="FCFFF6"/>
              </a:clrFrom>
              <a:clrTo>
                <a:srgbClr val="FCFFF6">
                  <a:alpha val="0"/>
                </a:srgbClr>
              </a:clrTo>
            </a:clrChange>
          </a:blip>
          <a:srcRect l="41555" t="1757" r="33322" b="77757"/>
          <a:stretch>
            <a:fillRect/>
          </a:stretch>
        </p:blipFill>
        <p:spPr bwMode="auto">
          <a:xfrm>
            <a:off x="1165413" y="1886867"/>
            <a:ext cx="878542" cy="694966"/>
          </a:xfrm>
          <a:prstGeom prst="rect">
            <a:avLst/>
          </a:prstGeom>
          <a:noFill/>
        </p:spPr>
      </p:pic>
      <p:sp>
        <p:nvSpPr>
          <p:cNvPr id="16" name="矩形 15"/>
          <p:cNvSpPr/>
          <p:nvPr/>
        </p:nvSpPr>
        <p:spPr>
          <a:xfrm>
            <a:off x="3899652" y="1801306"/>
            <a:ext cx="4572000" cy="969496"/>
          </a:xfrm>
          <a:prstGeom prst="rect">
            <a:avLst/>
          </a:prstGeom>
        </p:spPr>
        <p:txBody>
          <a:bodyPr>
            <a:spAutoFit/>
          </a:bodyPr>
          <a:lstStyle/>
          <a:p>
            <a:pPr>
              <a:lnSpc>
                <a:spcPct val="150000"/>
              </a:lnSpc>
            </a:pPr>
            <a:r>
              <a:rPr lang="en-US" altLang="zh-CN" sz="1400" b="1" dirty="0" smtClean="0">
                <a:solidFill>
                  <a:srgbClr val="000000"/>
                </a:solidFill>
                <a:latin typeface="Arial" pitchFamily="34" charset="0"/>
                <a:ea typeface="微软雅黑" pitchFamily="34" charset="-122"/>
                <a:cs typeface="Arial" pitchFamily="34" charset="0"/>
              </a:rPr>
              <a:t>1/2</a:t>
            </a:r>
            <a:r>
              <a:rPr lang="zh-CN" altLang="en-US" sz="1400" b="1" dirty="0" smtClean="0">
                <a:solidFill>
                  <a:srgbClr val="000000"/>
                </a:solidFill>
                <a:latin typeface="Arial" pitchFamily="34" charset="0"/>
                <a:ea typeface="微软雅黑" pitchFamily="34" charset="-122"/>
                <a:cs typeface="Arial" pitchFamily="34" charset="0"/>
              </a:rPr>
              <a:t>功分器（可选）</a:t>
            </a:r>
            <a:endParaRPr lang="zh-CN" altLang="en-US" sz="1400" b="1" dirty="0" smtClean="0">
              <a:latin typeface="Arial" pitchFamily="34" charset="0"/>
              <a:cs typeface="Arial" pitchFamily="34" charset="0"/>
            </a:endParaRPr>
          </a:p>
          <a:p>
            <a:pPr lvl="0">
              <a:lnSpc>
                <a:spcPct val="150000"/>
              </a:lnSpc>
            </a:pPr>
            <a:r>
              <a:rPr lang="zh-CN" altLang="en-US" sz="1200" dirty="0" smtClean="0">
                <a:solidFill>
                  <a:srgbClr val="000000"/>
                </a:solidFill>
                <a:latin typeface="Arial" pitchFamily="34" charset="0"/>
                <a:ea typeface="微软雅黑" pitchFamily="34" charset="-122"/>
                <a:cs typeface="Arial" pitchFamily="34" charset="0"/>
              </a:rPr>
              <a:t>将</a:t>
            </a:r>
            <a:r>
              <a:rPr lang="en-US" altLang="zh-CN" sz="1200" dirty="0" smtClean="0">
                <a:solidFill>
                  <a:srgbClr val="000000"/>
                </a:solidFill>
                <a:latin typeface="Arial" pitchFamily="34" charset="0"/>
                <a:ea typeface="微软雅黑" pitchFamily="34" charset="-122"/>
                <a:cs typeface="Arial" pitchFamily="34" charset="0"/>
              </a:rPr>
              <a:t>AP</a:t>
            </a:r>
            <a:r>
              <a:rPr lang="zh-CN" altLang="en-US" sz="1200" dirty="0" smtClean="0">
                <a:solidFill>
                  <a:srgbClr val="000000"/>
                </a:solidFill>
                <a:latin typeface="Arial" pitchFamily="34" charset="0"/>
                <a:ea typeface="微软雅黑" pitchFamily="34" charset="-122"/>
                <a:cs typeface="Arial" pitchFamily="34" charset="0"/>
              </a:rPr>
              <a:t>输出的射频信号分为两路，然后分别由合路分配器进行合路，可以增加单个</a:t>
            </a:r>
            <a:r>
              <a:rPr lang="en-US" altLang="zh-CN" sz="1200" dirty="0" smtClean="0">
                <a:solidFill>
                  <a:srgbClr val="000000"/>
                </a:solidFill>
                <a:latin typeface="Arial" pitchFamily="34" charset="0"/>
                <a:ea typeface="微软雅黑" pitchFamily="34" charset="-122"/>
                <a:cs typeface="Arial" pitchFamily="34" charset="0"/>
              </a:rPr>
              <a:t>AP</a:t>
            </a:r>
            <a:r>
              <a:rPr lang="zh-CN" altLang="en-US" sz="1200" dirty="0" smtClean="0">
                <a:solidFill>
                  <a:srgbClr val="000000"/>
                </a:solidFill>
                <a:latin typeface="Arial" pitchFamily="34" charset="0"/>
                <a:ea typeface="微软雅黑" pitchFamily="34" charset="-122"/>
                <a:cs typeface="Arial" pitchFamily="34" charset="0"/>
              </a:rPr>
              <a:t>覆盖的房间数量。</a:t>
            </a:r>
            <a:endParaRPr lang="en-US" altLang="zh-CN" sz="1200" dirty="0" smtClean="0">
              <a:solidFill>
                <a:srgbClr val="000000"/>
              </a:solidFill>
              <a:latin typeface="Arial" pitchFamily="34" charset="0"/>
              <a:ea typeface="微软雅黑" pitchFamily="34" charset="-122"/>
              <a:cs typeface="Arial" pitchFamily="34" charset="0"/>
            </a:endParaRPr>
          </a:p>
        </p:txBody>
      </p:sp>
      <p:sp>
        <p:nvSpPr>
          <p:cNvPr id="17" name="矩形 16"/>
          <p:cNvSpPr/>
          <p:nvPr/>
        </p:nvSpPr>
        <p:spPr>
          <a:xfrm>
            <a:off x="3899652" y="2722309"/>
            <a:ext cx="4572000" cy="969496"/>
          </a:xfrm>
          <a:prstGeom prst="rect">
            <a:avLst/>
          </a:prstGeom>
        </p:spPr>
        <p:txBody>
          <a:bodyPr>
            <a:spAutoFit/>
          </a:bodyPr>
          <a:lstStyle/>
          <a:p>
            <a:pPr>
              <a:lnSpc>
                <a:spcPct val="150000"/>
              </a:lnSpc>
            </a:pPr>
            <a:r>
              <a:rPr lang="en-US" altLang="zh-CN" sz="1400" b="1" dirty="0" smtClean="0">
                <a:solidFill>
                  <a:srgbClr val="000000"/>
                </a:solidFill>
                <a:latin typeface="Arial" pitchFamily="34" charset="0"/>
                <a:ea typeface="微软雅黑" pitchFamily="34" charset="-122"/>
                <a:cs typeface="Arial" pitchFamily="34" charset="0"/>
              </a:rPr>
              <a:t>WOC</a:t>
            </a:r>
            <a:r>
              <a:rPr lang="zh-CN" altLang="en-US" sz="1400" b="1" dirty="0" smtClean="0">
                <a:solidFill>
                  <a:srgbClr val="000000"/>
                </a:solidFill>
                <a:latin typeface="Arial" pitchFamily="34" charset="0"/>
                <a:ea typeface="微软雅黑" pitchFamily="34" charset="-122"/>
                <a:cs typeface="Arial" pitchFamily="34" charset="0"/>
              </a:rPr>
              <a:t>面板（必配）</a:t>
            </a:r>
            <a:endParaRPr lang="zh-CN" altLang="en-US" sz="1400" b="1" dirty="0" smtClean="0">
              <a:latin typeface="Arial" pitchFamily="34" charset="0"/>
              <a:cs typeface="Arial" pitchFamily="34" charset="0"/>
            </a:endParaRPr>
          </a:p>
          <a:p>
            <a:pPr lvl="0">
              <a:lnSpc>
                <a:spcPct val="150000"/>
              </a:lnSpc>
            </a:pPr>
            <a:r>
              <a:rPr lang="zh-CN" altLang="en-US" sz="1200" dirty="0" smtClean="0">
                <a:solidFill>
                  <a:srgbClr val="000000"/>
                </a:solidFill>
                <a:latin typeface="Arial" pitchFamily="34" charset="0"/>
                <a:ea typeface="微软雅黑" pitchFamily="34" charset="-122"/>
                <a:cs typeface="Arial" pitchFamily="34" charset="0"/>
              </a:rPr>
              <a:t>每客房</a:t>
            </a:r>
            <a:r>
              <a:rPr lang="en-US" altLang="zh-CN" sz="1200" dirty="0" smtClean="0">
                <a:solidFill>
                  <a:srgbClr val="000000"/>
                </a:solidFill>
                <a:latin typeface="Arial" pitchFamily="34" charset="0"/>
                <a:ea typeface="微软雅黑" pitchFamily="34" charset="-122"/>
                <a:cs typeface="Arial" pitchFamily="34" charset="0"/>
              </a:rPr>
              <a:t>1</a:t>
            </a:r>
            <a:r>
              <a:rPr lang="zh-CN" altLang="en-US" sz="1200" dirty="0" smtClean="0">
                <a:solidFill>
                  <a:srgbClr val="000000"/>
                </a:solidFill>
                <a:latin typeface="Arial" pitchFamily="34" charset="0"/>
                <a:ea typeface="微软雅黑" pitchFamily="34" charset="-122"/>
                <a:cs typeface="Arial" pitchFamily="34" charset="0"/>
              </a:rPr>
              <a:t>个，将进入客房的混合信号分离，面板自带（或外接）天线给房间提供</a:t>
            </a:r>
            <a:r>
              <a:rPr lang="en-US" altLang="zh-CN" sz="1200" dirty="0" smtClean="0">
                <a:solidFill>
                  <a:srgbClr val="000000"/>
                </a:solidFill>
                <a:latin typeface="Arial" pitchFamily="34" charset="0"/>
                <a:ea typeface="微软雅黑" pitchFamily="34" charset="-122"/>
                <a:cs typeface="Arial" pitchFamily="34" charset="0"/>
              </a:rPr>
              <a:t>WLAN</a:t>
            </a:r>
            <a:r>
              <a:rPr lang="zh-CN" altLang="en-US" sz="1200" dirty="0" smtClean="0">
                <a:solidFill>
                  <a:srgbClr val="000000"/>
                </a:solidFill>
                <a:latin typeface="Arial" pitchFamily="34" charset="0"/>
                <a:ea typeface="微软雅黑" pitchFamily="34" charset="-122"/>
                <a:cs typeface="Arial" pitchFamily="34" charset="0"/>
              </a:rPr>
              <a:t>覆盖，面板提供有线电视接口提供电视信号。</a:t>
            </a:r>
            <a:endParaRPr lang="en-US" altLang="zh-CN" sz="1200" dirty="0" smtClean="0">
              <a:solidFill>
                <a:srgbClr val="000000"/>
              </a:solidFill>
              <a:latin typeface="Arial" pitchFamily="34" charset="0"/>
              <a:ea typeface="微软雅黑" pitchFamily="34" charset="-122"/>
              <a:cs typeface="Arial" pitchFamily="34" charset="0"/>
            </a:endParaRPr>
          </a:p>
        </p:txBody>
      </p:sp>
      <p:cxnSp>
        <p:nvCxnSpPr>
          <p:cNvPr id="20" name="直接连接符 19"/>
          <p:cNvCxnSpPr/>
          <p:nvPr/>
        </p:nvCxnSpPr>
        <p:spPr bwMode="auto">
          <a:xfrm>
            <a:off x="690283" y="1775008"/>
            <a:ext cx="7575176"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1" name="直接连接符 20"/>
          <p:cNvCxnSpPr/>
          <p:nvPr/>
        </p:nvCxnSpPr>
        <p:spPr bwMode="auto">
          <a:xfrm>
            <a:off x="690283" y="2680444"/>
            <a:ext cx="7575176"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2" name="直接连接符 21"/>
          <p:cNvCxnSpPr/>
          <p:nvPr/>
        </p:nvCxnSpPr>
        <p:spPr bwMode="auto">
          <a:xfrm>
            <a:off x="690283" y="3639665"/>
            <a:ext cx="7575176"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7" name="直接连接符 26"/>
          <p:cNvCxnSpPr/>
          <p:nvPr/>
        </p:nvCxnSpPr>
        <p:spPr bwMode="auto">
          <a:xfrm>
            <a:off x="690283" y="4464422"/>
            <a:ext cx="7575176" cy="0"/>
          </a:xfrm>
          <a:prstGeom prst="line">
            <a:avLst/>
          </a:prstGeom>
          <a:noFill/>
          <a:ln>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8" name="矩形 17"/>
          <p:cNvSpPr/>
          <p:nvPr/>
        </p:nvSpPr>
        <p:spPr>
          <a:xfrm>
            <a:off x="942623" y="916869"/>
            <a:ext cx="1188146" cy="261610"/>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a:t>
            </a:r>
            <a:r>
              <a:rPr lang="zh-CN" altLang="en-US" sz="1050" dirty="0" smtClean="0">
                <a:latin typeface="Arial" pitchFamily="34" charset="0"/>
                <a:ea typeface="微软雅黑" pitchFamily="34" charset="-122"/>
                <a:cs typeface="Arial" pitchFamily="34" charset="0"/>
              </a:rPr>
              <a:t>分</a:t>
            </a:r>
            <a:r>
              <a:rPr lang="en-US" altLang="zh-CN" sz="1050" dirty="0" smtClean="0">
                <a:latin typeface="Arial" pitchFamily="34" charset="0"/>
                <a:ea typeface="微软雅黑" pitchFamily="34" charset="-122"/>
                <a:cs typeface="Arial" pitchFamily="34" charset="0"/>
              </a:rPr>
              <a:t>8</a:t>
            </a:r>
            <a:r>
              <a:rPr lang="zh-CN" altLang="en-US" sz="1050" dirty="0" smtClean="0">
                <a:latin typeface="Arial" pitchFamily="34" charset="0"/>
                <a:ea typeface="微软雅黑" pitchFamily="34" charset="-122"/>
                <a:cs typeface="Arial" pitchFamily="34" charset="0"/>
              </a:rPr>
              <a:t>合路分配器</a:t>
            </a:r>
            <a:endParaRPr lang="zh-CN" altLang="en-US" sz="1050" dirty="0"/>
          </a:p>
        </p:txBody>
      </p:sp>
      <p:sp>
        <p:nvSpPr>
          <p:cNvPr id="19" name="矩形 18"/>
          <p:cNvSpPr/>
          <p:nvPr/>
        </p:nvSpPr>
        <p:spPr>
          <a:xfrm>
            <a:off x="2385940" y="916869"/>
            <a:ext cx="1188146" cy="261610"/>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a:t>
            </a:r>
            <a:r>
              <a:rPr lang="zh-CN" altLang="en-US" sz="1050" dirty="0" smtClean="0">
                <a:latin typeface="Arial" pitchFamily="34" charset="0"/>
                <a:ea typeface="微软雅黑" pitchFamily="34" charset="-122"/>
                <a:cs typeface="Arial" pitchFamily="34" charset="0"/>
              </a:rPr>
              <a:t>分</a:t>
            </a:r>
            <a:r>
              <a:rPr lang="en-US" altLang="zh-CN" sz="1050" dirty="0" smtClean="0">
                <a:latin typeface="Arial" pitchFamily="34" charset="0"/>
                <a:ea typeface="微软雅黑" pitchFamily="34" charset="-122"/>
                <a:cs typeface="Arial" pitchFamily="34" charset="0"/>
              </a:rPr>
              <a:t>4</a:t>
            </a:r>
            <a:r>
              <a:rPr lang="zh-CN" altLang="en-US" sz="1050" dirty="0" smtClean="0">
                <a:latin typeface="Arial" pitchFamily="34" charset="0"/>
                <a:ea typeface="微软雅黑" pitchFamily="34" charset="-122"/>
                <a:cs typeface="Arial" pitchFamily="34" charset="0"/>
              </a:rPr>
              <a:t>合路分配器</a:t>
            </a:r>
            <a:endParaRPr lang="zh-CN" altLang="en-US" sz="1050" dirty="0"/>
          </a:p>
        </p:txBody>
      </p:sp>
      <p:sp>
        <p:nvSpPr>
          <p:cNvPr id="23" name="矩形 22"/>
          <p:cNvSpPr/>
          <p:nvPr/>
        </p:nvSpPr>
        <p:spPr>
          <a:xfrm>
            <a:off x="888834" y="2709809"/>
            <a:ext cx="992579" cy="253916"/>
          </a:xfrm>
          <a:prstGeom prst="rect">
            <a:avLst/>
          </a:prstGeom>
        </p:spPr>
        <p:txBody>
          <a:bodyPr wrap="none">
            <a:spAutoFit/>
          </a:bodyPr>
          <a:lstStyle/>
          <a:p>
            <a:r>
              <a:rPr lang="zh-CN" altLang="en-US" sz="1050" dirty="0" smtClean="0">
                <a:latin typeface="Arial" pitchFamily="34" charset="0"/>
                <a:ea typeface="微软雅黑" pitchFamily="34" charset="-122"/>
                <a:cs typeface="Arial" pitchFamily="34" charset="0"/>
              </a:rPr>
              <a:t>外置天线面板</a:t>
            </a:r>
          </a:p>
        </p:txBody>
      </p:sp>
      <p:sp>
        <p:nvSpPr>
          <p:cNvPr id="25" name="矩形 24"/>
          <p:cNvSpPr/>
          <p:nvPr/>
        </p:nvSpPr>
        <p:spPr>
          <a:xfrm>
            <a:off x="2170785" y="2709809"/>
            <a:ext cx="992579" cy="253916"/>
          </a:xfrm>
          <a:prstGeom prst="rect">
            <a:avLst/>
          </a:prstGeom>
        </p:spPr>
        <p:txBody>
          <a:bodyPr wrap="none">
            <a:spAutoFit/>
          </a:bodyPr>
          <a:lstStyle/>
          <a:p>
            <a:r>
              <a:rPr lang="zh-CN" altLang="en-US" sz="1050" dirty="0" smtClean="0">
                <a:latin typeface="Arial" pitchFamily="34" charset="0"/>
                <a:ea typeface="微软雅黑" pitchFamily="34" charset="-122"/>
                <a:cs typeface="Arial" pitchFamily="34" charset="0"/>
              </a:rPr>
              <a:t>内置天线面板</a:t>
            </a:r>
          </a:p>
        </p:txBody>
      </p:sp>
      <p:sp>
        <p:nvSpPr>
          <p:cNvPr id="26" name="矩形 25"/>
          <p:cNvSpPr/>
          <p:nvPr/>
        </p:nvSpPr>
        <p:spPr>
          <a:xfrm>
            <a:off x="2242503" y="2055386"/>
            <a:ext cx="776175"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1/2</a:t>
            </a:r>
            <a:r>
              <a:rPr lang="zh-CN" altLang="en-US" sz="1050" dirty="0" smtClean="0">
                <a:latin typeface="Arial" pitchFamily="34" charset="0"/>
                <a:ea typeface="微软雅黑" pitchFamily="34" charset="-122"/>
                <a:cs typeface="Arial" pitchFamily="34" charset="0"/>
              </a:rPr>
              <a:t>功分器</a:t>
            </a:r>
          </a:p>
        </p:txBody>
      </p:sp>
      <p:sp>
        <p:nvSpPr>
          <p:cNvPr id="28" name="矩形 27"/>
          <p:cNvSpPr/>
          <p:nvPr/>
        </p:nvSpPr>
        <p:spPr>
          <a:xfrm>
            <a:off x="2645915" y="3902115"/>
            <a:ext cx="853119"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AP6310SN</a:t>
            </a:r>
            <a:endParaRPr lang="zh-CN" altLang="en-US" sz="1050" dirty="0" smtClean="0">
              <a:latin typeface="Arial" pitchFamily="34" charset="0"/>
              <a:ea typeface="微软雅黑" pitchFamily="34" charset="-122"/>
              <a:cs typeface="Arial" pitchFamily="34" charset="0"/>
            </a:endParaRPr>
          </a:p>
        </p:txBody>
      </p:sp>
      <p:sp>
        <p:nvSpPr>
          <p:cNvPr id="24" name="矩形 23"/>
          <p:cNvSpPr/>
          <p:nvPr/>
        </p:nvSpPr>
        <p:spPr>
          <a:xfrm>
            <a:off x="612534" y="4474591"/>
            <a:ext cx="7975657" cy="246221"/>
          </a:xfrm>
          <a:prstGeom prst="rect">
            <a:avLst/>
          </a:prstGeom>
        </p:spPr>
        <p:txBody>
          <a:bodyPr wrap="square">
            <a:spAutoFit/>
          </a:bodyPr>
          <a:lstStyle/>
          <a:p>
            <a:r>
              <a:rPr lang="zh-CN" altLang="en-US" sz="1000" dirty="0" smtClean="0">
                <a:solidFill>
                  <a:srgbClr val="000000"/>
                </a:solidFill>
                <a:latin typeface="Arial" pitchFamily="34" charset="0"/>
                <a:ea typeface="微软雅黑" pitchFamily="34" charset="-122"/>
                <a:cs typeface="Arial" pitchFamily="34" charset="0"/>
              </a:rPr>
              <a:t>用合路分配器替换有线电视的分支器时，还须要一分支器。也就是用“合路分配器</a:t>
            </a:r>
            <a:r>
              <a:rPr lang="en-US" altLang="zh-CN" sz="1000" dirty="0" smtClean="0">
                <a:solidFill>
                  <a:srgbClr val="000000"/>
                </a:solidFill>
                <a:latin typeface="Arial" pitchFamily="34" charset="0"/>
                <a:ea typeface="微软雅黑" pitchFamily="34" charset="-122"/>
                <a:cs typeface="Arial" pitchFamily="34" charset="0"/>
              </a:rPr>
              <a:t>+</a:t>
            </a:r>
            <a:r>
              <a:rPr lang="zh-CN" altLang="en-US" sz="1000" dirty="0" smtClean="0">
                <a:solidFill>
                  <a:srgbClr val="000000"/>
                </a:solidFill>
                <a:latin typeface="Arial" pitchFamily="34" charset="0"/>
                <a:ea typeface="微软雅黑" pitchFamily="34" charset="-122"/>
                <a:cs typeface="Arial" pitchFamily="34" charset="0"/>
              </a:rPr>
              <a:t>一分支器”替换有线电视分支器。</a:t>
            </a:r>
            <a:endParaRPr lang="zh-CN" altLang="en-US" sz="1000" dirty="0">
              <a:solidFill>
                <a:srgbClr val="000000"/>
              </a:solidFill>
              <a:latin typeface="Arial" pitchFamily="34" charset="0"/>
              <a:ea typeface="微软雅黑" pitchFamily="34"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组网拓扑示例</a:t>
            </a:r>
            <a:endParaRPr lang="zh-CN" altLang="en-US" dirty="0"/>
          </a:p>
        </p:txBody>
      </p:sp>
      <p:pic>
        <p:nvPicPr>
          <p:cNvPr id="4" name="Picture 2" descr="C:\Users\m00163896\Desktop\T1ArOwXnREXXb9GDcW_024652_jpg_310x310.jpg"/>
          <p:cNvPicPr>
            <a:picLocks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827834" y="2337543"/>
            <a:ext cx="602876" cy="504000"/>
          </a:xfrm>
          <a:prstGeom prst="rect">
            <a:avLst/>
          </a:prstGeom>
          <a:noFill/>
        </p:spPr>
      </p:pic>
      <p:pic>
        <p:nvPicPr>
          <p:cNvPr id="2050" name="Picture 2" descr="http://www.cn-pacific.com/UploadFiles/20071220123443855.jpg">
            <a:hlinkClick r:id="rId3"/>
          </p:cNvPr>
          <p:cNvPicPr>
            <a:picLocks noChangeAspect="1" noChangeArrowheads="1"/>
          </p:cNvPicPr>
          <p:nvPr/>
        </p:nvPicPr>
        <p:blipFill>
          <a:blip r:embed="rId4" cstate="print">
            <a:clrChange>
              <a:clrFrom>
                <a:srgbClr val="FCFCFC"/>
              </a:clrFrom>
              <a:clrTo>
                <a:srgbClr val="FCFCFC">
                  <a:alpha val="0"/>
                </a:srgbClr>
              </a:clrTo>
            </a:clrChange>
          </a:blip>
          <a:srcRect l="15015" t="17098" r="15395" b="30507"/>
          <a:stretch>
            <a:fillRect/>
          </a:stretch>
        </p:blipFill>
        <p:spPr bwMode="auto">
          <a:xfrm rot="16200000">
            <a:off x="1335743" y="2071945"/>
            <a:ext cx="403412" cy="267839"/>
          </a:xfrm>
          <a:prstGeom prst="rect">
            <a:avLst/>
          </a:prstGeom>
          <a:noFill/>
        </p:spPr>
      </p:pic>
      <p:pic>
        <p:nvPicPr>
          <p:cNvPr id="6" name="Picture 3" descr="D:\00.工作计划\V2R1C01封闭写作资料\WLAN AP新产品图片-PNG\WLAN AP新产品图片\AP6310SN rightside_perspective.png"/>
          <p:cNvPicPr>
            <a:picLocks noChangeAspect="1" noChangeArrowheads="1"/>
          </p:cNvPicPr>
          <p:nvPr/>
        </p:nvPicPr>
        <p:blipFill>
          <a:blip r:embed="rId5" cstate="print"/>
          <a:srcRect/>
          <a:stretch>
            <a:fillRect/>
          </a:stretch>
        </p:blipFill>
        <p:spPr bwMode="auto">
          <a:xfrm>
            <a:off x="2108191" y="2124633"/>
            <a:ext cx="444430" cy="158130"/>
          </a:xfrm>
          <a:prstGeom prst="rect">
            <a:avLst/>
          </a:prstGeom>
          <a:noFill/>
          <a:ln w="9525">
            <a:noFill/>
            <a:miter lim="800000"/>
            <a:headEnd/>
            <a:tailEnd/>
          </a:ln>
        </p:spPr>
      </p:pic>
      <p:cxnSp>
        <p:nvCxnSpPr>
          <p:cNvPr id="8" name="直接连接符 7"/>
          <p:cNvCxnSpPr>
            <a:endCxn id="2050" idx="0"/>
          </p:cNvCxnSpPr>
          <p:nvPr/>
        </p:nvCxnSpPr>
        <p:spPr bwMode="auto">
          <a:xfrm>
            <a:off x="600636" y="2187385"/>
            <a:ext cx="802894" cy="0"/>
          </a:xfrm>
          <a:prstGeom prst="line">
            <a:avLst/>
          </a:prstGeom>
          <a:noFill/>
          <a:ln w="19050">
            <a:solidFill>
              <a:srgbClr val="FFC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0" name="形状 19"/>
          <p:cNvCxnSpPr>
            <a:endCxn id="4" idx="0"/>
          </p:cNvCxnSpPr>
          <p:nvPr/>
        </p:nvCxnSpPr>
        <p:spPr bwMode="auto">
          <a:xfrm>
            <a:off x="1649505" y="2321857"/>
            <a:ext cx="479767" cy="15686"/>
          </a:xfrm>
          <a:prstGeom prst="bentConnector2">
            <a:avLst/>
          </a:prstGeom>
          <a:noFill/>
          <a:ln w="19050">
            <a:solidFill>
              <a:srgbClr val="FFC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2" name="直接连接符 21"/>
          <p:cNvCxnSpPr>
            <a:stCxn id="6" idx="2"/>
          </p:cNvCxnSpPr>
          <p:nvPr/>
        </p:nvCxnSpPr>
        <p:spPr bwMode="auto">
          <a:xfrm flipH="1">
            <a:off x="2312893" y="2282763"/>
            <a:ext cx="0" cy="119777"/>
          </a:xfrm>
          <a:prstGeom prst="line">
            <a:avLst/>
          </a:prstGeom>
          <a:noFill/>
          <a:ln w="19050">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23" name="Picture 2" descr="C:\Users\m00163896\Desktop\T1ArOwXnREXXb9GDcW_024652_jpg_310x310.jpg"/>
          <p:cNvPicPr>
            <a:picLocks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185552" y="2337543"/>
            <a:ext cx="602876" cy="504000"/>
          </a:xfrm>
          <a:prstGeom prst="rect">
            <a:avLst/>
          </a:prstGeom>
          <a:noFill/>
        </p:spPr>
      </p:pic>
      <p:pic>
        <p:nvPicPr>
          <p:cNvPr id="24" name="Picture 2" descr="http://www.cn-pacific.com/UploadFiles/20071220123443855.jpg">
            <a:hlinkClick r:id="rId3"/>
          </p:cNvPr>
          <p:cNvPicPr>
            <a:picLocks noChangeAspect="1" noChangeArrowheads="1"/>
          </p:cNvPicPr>
          <p:nvPr/>
        </p:nvPicPr>
        <p:blipFill>
          <a:blip r:embed="rId4" cstate="print">
            <a:clrChange>
              <a:clrFrom>
                <a:srgbClr val="FCFCFC"/>
              </a:clrFrom>
              <a:clrTo>
                <a:srgbClr val="FCFCFC">
                  <a:alpha val="0"/>
                </a:srgbClr>
              </a:clrTo>
            </a:clrChange>
          </a:blip>
          <a:srcRect l="15015" t="17098" r="15395" b="30507"/>
          <a:stretch>
            <a:fillRect/>
          </a:stretch>
        </p:blipFill>
        <p:spPr bwMode="auto">
          <a:xfrm rot="16200000">
            <a:off x="3693461" y="2071945"/>
            <a:ext cx="403412" cy="267839"/>
          </a:xfrm>
          <a:prstGeom prst="rect">
            <a:avLst/>
          </a:prstGeom>
          <a:noFill/>
        </p:spPr>
      </p:pic>
      <p:cxnSp>
        <p:nvCxnSpPr>
          <p:cNvPr id="26" name="形状 25"/>
          <p:cNvCxnSpPr>
            <a:endCxn id="23" idx="0"/>
          </p:cNvCxnSpPr>
          <p:nvPr/>
        </p:nvCxnSpPr>
        <p:spPr bwMode="auto">
          <a:xfrm>
            <a:off x="4007223" y="2321857"/>
            <a:ext cx="479767" cy="15686"/>
          </a:xfrm>
          <a:prstGeom prst="bentConnector2">
            <a:avLst/>
          </a:prstGeom>
          <a:noFill/>
          <a:ln w="19050">
            <a:solidFill>
              <a:srgbClr val="FFC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28" name="Picture 2" descr="C:\Users\m00163896\Desktop\T1ArOwXnREXXb9GDcW_024652_jpg_310x310.jpg"/>
          <p:cNvPicPr>
            <a:picLocks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6695670" y="2337543"/>
            <a:ext cx="602876" cy="504000"/>
          </a:xfrm>
          <a:prstGeom prst="rect">
            <a:avLst/>
          </a:prstGeom>
          <a:noFill/>
        </p:spPr>
      </p:pic>
      <p:pic>
        <p:nvPicPr>
          <p:cNvPr id="30" name="Picture 3" descr="D:\00.工作计划\V2R1C01封闭写作资料\WLAN AP新产品图片-PNG\WLAN AP新产品图片\AP6310SN rightside_perspective.png"/>
          <p:cNvPicPr>
            <a:picLocks noChangeAspect="1" noChangeArrowheads="1"/>
          </p:cNvPicPr>
          <p:nvPr/>
        </p:nvPicPr>
        <p:blipFill>
          <a:blip r:embed="rId5" cstate="print"/>
          <a:srcRect/>
          <a:stretch>
            <a:fillRect/>
          </a:stretch>
        </p:blipFill>
        <p:spPr bwMode="auto">
          <a:xfrm>
            <a:off x="5622357" y="1380561"/>
            <a:ext cx="444430" cy="158130"/>
          </a:xfrm>
          <a:prstGeom prst="rect">
            <a:avLst/>
          </a:prstGeom>
          <a:noFill/>
          <a:ln w="9525">
            <a:noFill/>
            <a:miter lim="800000"/>
            <a:headEnd/>
            <a:tailEnd/>
          </a:ln>
        </p:spPr>
      </p:pic>
      <p:cxnSp>
        <p:nvCxnSpPr>
          <p:cNvPr id="32" name="直接连接符 31"/>
          <p:cNvCxnSpPr>
            <a:stCxn id="30" idx="2"/>
          </p:cNvCxnSpPr>
          <p:nvPr/>
        </p:nvCxnSpPr>
        <p:spPr bwMode="auto">
          <a:xfrm flipH="1">
            <a:off x="5827059" y="1538691"/>
            <a:ext cx="0" cy="119777"/>
          </a:xfrm>
          <a:prstGeom prst="line">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4" name="肘形连接符 33"/>
          <p:cNvCxnSpPr>
            <a:endCxn id="28" idx="0"/>
          </p:cNvCxnSpPr>
          <p:nvPr/>
        </p:nvCxnSpPr>
        <p:spPr bwMode="auto">
          <a:xfrm>
            <a:off x="4025153" y="2088776"/>
            <a:ext cx="2971955" cy="248767"/>
          </a:xfrm>
          <a:prstGeom prst="bentConnector2">
            <a:avLst/>
          </a:prstGeom>
          <a:noFill/>
          <a:ln w="19050">
            <a:solidFill>
              <a:srgbClr val="FFC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7" name="肘形连接符 36"/>
          <p:cNvCxnSpPr>
            <a:endCxn id="24" idx="0"/>
          </p:cNvCxnSpPr>
          <p:nvPr/>
        </p:nvCxnSpPr>
        <p:spPr bwMode="auto">
          <a:xfrm>
            <a:off x="1640541" y="2088775"/>
            <a:ext cx="2120707" cy="117090"/>
          </a:xfrm>
          <a:prstGeom prst="bentConnector3">
            <a:avLst>
              <a:gd name="adj1" fmla="val 50000"/>
            </a:avLst>
          </a:prstGeom>
          <a:noFill/>
          <a:ln w="19050">
            <a:solidFill>
              <a:srgbClr val="FFC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39"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1236473" y="3842200"/>
            <a:ext cx="1838652" cy="758053"/>
          </a:xfrm>
          <a:prstGeom prst="rect">
            <a:avLst/>
          </a:prstGeom>
          <a:noFill/>
          <a:ln w="9525">
            <a:noFill/>
            <a:miter lim="800000"/>
            <a:headEnd/>
            <a:tailEnd/>
          </a:ln>
        </p:spPr>
      </p:pic>
      <p:pic>
        <p:nvPicPr>
          <p:cNvPr id="40"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1252748" y="2997546"/>
            <a:ext cx="1838652" cy="758053"/>
          </a:xfrm>
          <a:prstGeom prst="rect">
            <a:avLst/>
          </a:prstGeom>
          <a:noFill/>
          <a:ln w="9525">
            <a:noFill/>
            <a:miter lim="800000"/>
            <a:headEnd/>
            <a:tailEnd/>
          </a:ln>
        </p:spPr>
      </p:pic>
      <p:cxnSp>
        <p:nvCxnSpPr>
          <p:cNvPr id="41" name="直接连接符 40"/>
          <p:cNvCxnSpPr/>
          <p:nvPr/>
        </p:nvCxnSpPr>
        <p:spPr bwMode="auto">
          <a:xfrm>
            <a:off x="1928911" y="2848489"/>
            <a:ext cx="0" cy="290600"/>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2" name="Picture 3" descr="C:\Users\m00163896\Desktop\1_100726151110_1.jpg"/>
          <p:cNvPicPr>
            <a:picLocks noChangeAspect="1" noChangeArrowheads="1"/>
          </p:cNvPicPr>
          <p:nvPr/>
        </p:nvPicPr>
        <p:blipFill>
          <a:blip r:embed="rId7" cstate="print"/>
          <a:srcRect/>
          <a:stretch>
            <a:fillRect/>
          </a:stretch>
        </p:blipFill>
        <p:spPr bwMode="auto">
          <a:xfrm rot="345275" flipH="1">
            <a:off x="1709092" y="3157511"/>
            <a:ext cx="306626" cy="246782"/>
          </a:xfrm>
          <a:prstGeom prst="rect">
            <a:avLst/>
          </a:prstGeom>
          <a:noFill/>
        </p:spPr>
      </p:pic>
      <p:cxnSp>
        <p:nvCxnSpPr>
          <p:cNvPr id="43" name="直接连接符 42"/>
          <p:cNvCxnSpPr/>
          <p:nvPr/>
        </p:nvCxnSpPr>
        <p:spPr bwMode="auto">
          <a:xfrm>
            <a:off x="2057435" y="2848490"/>
            <a:ext cx="0" cy="1275392"/>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4" name="Picture 3" descr="C:\Users\m00163896\Desktop\1_100726151110_1.jpg"/>
          <p:cNvPicPr>
            <a:picLocks noChangeAspect="1" noChangeArrowheads="1"/>
          </p:cNvPicPr>
          <p:nvPr/>
        </p:nvPicPr>
        <p:blipFill>
          <a:blip r:embed="rId7" cstate="print"/>
          <a:srcRect/>
          <a:stretch>
            <a:fillRect/>
          </a:stretch>
        </p:blipFill>
        <p:spPr bwMode="auto">
          <a:xfrm rot="345275" flipH="1">
            <a:off x="1782175" y="4051850"/>
            <a:ext cx="306626" cy="246782"/>
          </a:xfrm>
          <a:prstGeom prst="rect">
            <a:avLst/>
          </a:prstGeom>
          <a:noFill/>
        </p:spPr>
      </p:pic>
      <p:pic>
        <p:nvPicPr>
          <p:cNvPr id="45" name="Picture 3" descr="C:\Users\m00163896\Desktop\1_100726151110_1.jpg"/>
          <p:cNvPicPr>
            <a:picLocks noChangeAspect="1" noChangeArrowheads="1"/>
          </p:cNvPicPr>
          <p:nvPr/>
        </p:nvPicPr>
        <p:blipFill>
          <a:blip r:embed="rId7" cstate="print"/>
          <a:srcRect/>
          <a:stretch>
            <a:fillRect/>
          </a:stretch>
        </p:blipFill>
        <p:spPr bwMode="auto">
          <a:xfrm rot="21254725">
            <a:off x="2209367" y="4051850"/>
            <a:ext cx="306626" cy="246782"/>
          </a:xfrm>
          <a:prstGeom prst="rect">
            <a:avLst/>
          </a:prstGeom>
          <a:noFill/>
        </p:spPr>
      </p:pic>
      <p:cxnSp>
        <p:nvCxnSpPr>
          <p:cNvPr id="46" name="直接连接符 45"/>
          <p:cNvCxnSpPr/>
          <p:nvPr/>
        </p:nvCxnSpPr>
        <p:spPr bwMode="auto">
          <a:xfrm>
            <a:off x="2207341" y="2848490"/>
            <a:ext cx="0" cy="1212700"/>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7" name="Picture 3" descr="C:\Users\m00163896\Desktop\1_100726151110_1.jpg"/>
          <p:cNvPicPr>
            <a:picLocks noChangeAspect="1" noChangeArrowheads="1"/>
          </p:cNvPicPr>
          <p:nvPr/>
        </p:nvPicPr>
        <p:blipFill>
          <a:blip r:embed="rId7" cstate="print"/>
          <a:srcRect/>
          <a:stretch>
            <a:fillRect/>
          </a:stretch>
        </p:blipFill>
        <p:spPr bwMode="auto">
          <a:xfrm rot="21254725">
            <a:off x="2305319" y="3157511"/>
            <a:ext cx="306626" cy="246782"/>
          </a:xfrm>
          <a:prstGeom prst="rect">
            <a:avLst/>
          </a:prstGeom>
          <a:noFill/>
        </p:spPr>
      </p:pic>
      <p:cxnSp>
        <p:nvCxnSpPr>
          <p:cNvPr id="48" name="直接连接符 47"/>
          <p:cNvCxnSpPr/>
          <p:nvPr/>
        </p:nvCxnSpPr>
        <p:spPr bwMode="auto">
          <a:xfrm>
            <a:off x="2333993" y="2848490"/>
            <a:ext cx="0" cy="289111"/>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9"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3603156" y="3842200"/>
            <a:ext cx="1838652" cy="758053"/>
          </a:xfrm>
          <a:prstGeom prst="rect">
            <a:avLst/>
          </a:prstGeom>
          <a:noFill/>
          <a:ln w="9525">
            <a:noFill/>
            <a:miter lim="800000"/>
            <a:headEnd/>
            <a:tailEnd/>
          </a:ln>
        </p:spPr>
      </p:pic>
      <p:pic>
        <p:nvPicPr>
          <p:cNvPr id="50"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3619431" y="2997546"/>
            <a:ext cx="1838652" cy="758053"/>
          </a:xfrm>
          <a:prstGeom prst="rect">
            <a:avLst/>
          </a:prstGeom>
          <a:noFill/>
          <a:ln w="9525">
            <a:noFill/>
            <a:miter lim="800000"/>
            <a:headEnd/>
            <a:tailEnd/>
          </a:ln>
        </p:spPr>
      </p:pic>
      <p:cxnSp>
        <p:nvCxnSpPr>
          <p:cNvPr id="51" name="直接连接符 50"/>
          <p:cNvCxnSpPr/>
          <p:nvPr/>
        </p:nvCxnSpPr>
        <p:spPr bwMode="auto">
          <a:xfrm>
            <a:off x="4295594" y="2848489"/>
            <a:ext cx="0" cy="290600"/>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2" name="Picture 3" descr="C:\Users\m00163896\Desktop\1_100726151110_1.jpg"/>
          <p:cNvPicPr>
            <a:picLocks noChangeAspect="1" noChangeArrowheads="1"/>
          </p:cNvPicPr>
          <p:nvPr/>
        </p:nvPicPr>
        <p:blipFill>
          <a:blip r:embed="rId7" cstate="print"/>
          <a:srcRect/>
          <a:stretch>
            <a:fillRect/>
          </a:stretch>
        </p:blipFill>
        <p:spPr bwMode="auto">
          <a:xfrm rot="345275" flipH="1">
            <a:off x="4075775" y="3157511"/>
            <a:ext cx="306626" cy="246782"/>
          </a:xfrm>
          <a:prstGeom prst="rect">
            <a:avLst/>
          </a:prstGeom>
          <a:noFill/>
        </p:spPr>
      </p:pic>
      <p:cxnSp>
        <p:nvCxnSpPr>
          <p:cNvPr id="53" name="直接连接符 52"/>
          <p:cNvCxnSpPr/>
          <p:nvPr/>
        </p:nvCxnSpPr>
        <p:spPr bwMode="auto">
          <a:xfrm>
            <a:off x="4424118" y="2848490"/>
            <a:ext cx="0" cy="1275392"/>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4" name="Picture 3" descr="C:\Users\m00163896\Desktop\1_100726151110_1.jpg"/>
          <p:cNvPicPr>
            <a:picLocks noChangeAspect="1" noChangeArrowheads="1"/>
          </p:cNvPicPr>
          <p:nvPr/>
        </p:nvPicPr>
        <p:blipFill>
          <a:blip r:embed="rId7" cstate="print"/>
          <a:srcRect/>
          <a:stretch>
            <a:fillRect/>
          </a:stretch>
        </p:blipFill>
        <p:spPr bwMode="auto">
          <a:xfrm rot="345275" flipH="1">
            <a:off x="4148858" y="4051850"/>
            <a:ext cx="306626" cy="246782"/>
          </a:xfrm>
          <a:prstGeom prst="rect">
            <a:avLst/>
          </a:prstGeom>
          <a:noFill/>
        </p:spPr>
      </p:pic>
      <p:pic>
        <p:nvPicPr>
          <p:cNvPr id="55" name="Picture 3" descr="C:\Users\m00163896\Desktop\1_100726151110_1.jpg"/>
          <p:cNvPicPr>
            <a:picLocks noChangeAspect="1" noChangeArrowheads="1"/>
          </p:cNvPicPr>
          <p:nvPr/>
        </p:nvPicPr>
        <p:blipFill>
          <a:blip r:embed="rId7" cstate="print"/>
          <a:srcRect/>
          <a:stretch>
            <a:fillRect/>
          </a:stretch>
        </p:blipFill>
        <p:spPr bwMode="auto">
          <a:xfrm rot="21254725">
            <a:off x="4576050" y="4051850"/>
            <a:ext cx="306626" cy="246782"/>
          </a:xfrm>
          <a:prstGeom prst="rect">
            <a:avLst/>
          </a:prstGeom>
          <a:noFill/>
        </p:spPr>
      </p:pic>
      <p:cxnSp>
        <p:nvCxnSpPr>
          <p:cNvPr id="56" name="直接连接符 55"/>
          <p:cNvCxnSpPr/>
          <p:nvPr/>
        </p:nvCxnSpPr>
        <p:spPr bwMode="auto">
          <a:xfrm>
            <a:off x="4574024" y="2848490"/>
            <a:ext cx="0" cy="1212700"/>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7" name="Picture 3" descr="C:\Users\m00163896\Desktop\1_100726151110_1.jpg"/>
          <p:cNvPicPr>
            <a:picLocks noChangeAspect="1" noChangeArrowheads="1"/>
          </p:cNvPicPr>
          <p:nvPr/>
        </p:nvPicPr>
        <p:blipFill>
          <a:blip r:embed="rId7" cstate="print"/>
          <a:srcRect/>
          <a:stretch>
            <a:fillRect/>
          </a:stretch>
        </p:blipFill>
        <p:spPr bwMode="auto">
          <a:xfrm rot="21254725">
            <a:off x="4672002" y="3157511"/>
            <a:ext cx="306626" cy="246782"/>
          </a:xfrm>
          <a:prstGeom prst="rect">
            <a:avLst/>
          </a:prstGeom>
          <a:noFill/>
        </p:spPr>
      </p:pic>
      <p:cxnSp>
        <p:nvCxnSpPr>
          <p:cNvPr id="58" name="直接连接符 57"/>
          <p:cNvCxnSpPr/>
          <p:nvPr/>
        </p:nvCxnSpPr>
        <p:spPr bwMode="auto">
          <a:xfrm>
            <a:off x="4700676" y="2848490"/>
            <a:ext cx="0" cy="289111"/>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9"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04309" y="3842200"/>
            <a:ext cx="1838652" cy="758053"/>
          </a:xfrm>
          <a:prstGeom prst="rect">
            <a:avLst/>
          </a:prstGeom>
          <a:noFill/>
          <a:ln w="9525">
            <a:noFill/>
            <a:miter lim="800000"/>
            <a:headEnd/>
            <a:tailEnd/>
          </a:ln>
        </p:spPr>
      </p:pic>
      <p:pic>
        <p:nvPicPr>
          <p:cNvPr id="60"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120584" y="2997546"/>
            <a:ext cx="1838652" cy="758053"/>
          </a:xfrm>
          <a:prstGeom prst="rect">
            <a:avLst/>
          </a:prstGeom>
          <a:noFill/>
          <a:ln w="9525">
            <a:noFill/>
            <a:miter lim="800000"/>
            <a:headEnd/>
            <a:tailEnd/>
          </a:ln>
        </p:spPr>
      </p:pic>
      <p:cxnSp>
        <p:nvCxnSpPr>
          <p:cNvPr id="61" name="直接连接符 60"/>
          <p:cNvCxnSpPr/>
          <p:nvPr/>
        </p:nvCxnSpPr>
        <p:spPr bwMode="auto">
          <a:xfrm>
            <a:off x="6796747" y="2848489"/>
            <a:ext cx="0" cy="290600"/>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2" name="Picture 3" descr="C:\Users\m00163896\Desktop\1_100726151110_1.jpg"/>
          <p:cNvPicPr>
            <a:picLocks noChangeAspect="1" noChangeArrowheads="1"/>
          </p:cNvPicPr>
          <p:nvPr/>
        </p:nvPicPr>
        <p:blipFill>
          <a:blip r:embed="rId7" cstate="print"/>
          <a:srcRect/>
          <a:stretch>
            <a:fillRect/>
          </a:stretch>
        </p:blipFill>
        <p:spPr bwMode="auto">
          <a:xfrm rot="345275" flipH="1">
            <a:off x="6576928" y="3157511"/>
            <a:ext cx="306626" cy="246782"/>
          </a:xfrm>
          <a:prstGeom prst="rect">
            <a:avLst/>
          </a:prstGeom>
          <a:noFill/>
        </p:spPr>
      </p:pic>
      <p:cxnSp>
        <p:nvCxnSpPr>
          <p:cNvPr id="63" name="直接连接符 62"/>
          <p:cNvCxnSpPr/>
          <p:nvPr/>
        </p:nvCxnSpPr>
        <p:spPr bwMode="auto">
          <a:xfrm>
            <a:off x="6925271" y="2848490"/>
            <a:ext cx="0" cy="1275392"/>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4" name="Picture 3" descr="C:\Users\m00163896\Desktop\1_100726151110_1.jpg"/>
          <p:cNvPicPr>
            <a:picLocks noChangeAspect="1" noChangeArrowheads="1"/>
          </p:cNvPicPr>
          <p:nvPr/>
        </p:nvPicPr>
        <p:blipFill>
          <a:blip r:embed="rId7" cstate="print"/>
          <a:srcRect/>
          <a:stretch>
            <a:fillRect/>
          </a:stretch>
        </p:blipFill>
        <p:spPr bwMode="auto">
          <a:xfrm rot="345275" flipH="1">
            <a:off x="6650011" y="4051850"/>
            <a:ext cx="306626" cy="246782"/>
          </a:xfrm>
          <a:prstGeom prst="rect">
            <a:avLst/>
          </a:prstGeom>
          <a:noFill/>
        </p:spPr>
      </p:pic>
      <p:pic>
        <p:nvPicPr>
          <p:cNvPr id="65" name="Picture 3" descr="C:\Users\m00163896\Desktop\1_100726151110_1.jpg"/>
          <p:cNvPicPr>
            <a:picLocks noChangeAspect="1" noChangeArrowheads="1"/>
          </p:cNvPicPr>
          <p:nvPr/>
        </p:nvPicPr>
        <p:blipFill>
          <a:blip r:embed="rId7" cstate="print"/>
          <a:srcRect/>
          <a:stretch>
            <a:fillRect/>
          </a:stretch>
        </p:blipFill>
        <p:spPr bwMode="auto">
          <a:xfrm rot="21254725">
            <a:off x="7077203" y="4051850"/>
            <a:ext cx="306626" cy="246782"/>
          </a:xfrm>
          <a:prstGeom prst="rect">
            <a:avLst/>
          </a:prstGeom>
          <a:noFill/>
        </p:spPr>
      </p:pic>
      <p:cxnSp>
        <p:nvCxnSpPr>
          <p:cNvPr id="66" name="直接连接符 65"/>
          <p:cNvCxnSpPr/>
          <p:nvPr/>
        </p:nvCxnSpPr>
        <p:spPr bwMode="auto">
          <a:xfrm>
            <a:off x="7075177" y="2848490"/>
            <a:ext cx="0" cy="1212700"/>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67" name="Picture 3" descr="C:\Users\m00163896\Desktop\1_100726151110_1.jpg"/>
          <p:cNvPicPr>
            <a:picLocks noChangeAspect="1" noChangeArrowheads="1"/>
          </p:cNvPicPr>
          <p:nvPr/>
        </p:nvPicPr>
        <p:blipFill>
          <a:blip r:embed="rId7" cstate="print"/>
          <a:srcRect/>
          <a:stretch>
            <a:fillRect/>
          </a:stretch>
        </p:blipFill>
        <p:spPr bwMode="auto">
          <a:xfrm rot="21254725">
            <a:off x="7173155" y="3157511"/>
            <a:ext cx="306626" cy="246782"/>
          </a:xfrm>
          <a:prstGeom prst="rect">
            <a:avLst/>
          </a:prstGeom>
          <a:noFill/>
        </p:spPr>
      </p:pic>
      <p:cxnSp>
        <p:nvCxnSpPr>
          <p:cNvPr id="68" name="直接连接符 67"/>
          <p:cNvCxnSpPr/>
          <p:nvPr/>
        </p:nvCxnSpPr>
        <p:spPr bwMode="auto">
          <a:xfrm>
            <a:off x="7201829" y="2848490"/>
            <a:ext cx="0" cy="289111"/>
          </a:xfrm>
          <a:prstGeom prst="line">
            <a:avLst/>
          </a:prstGeom>
          <a:noFill/>
          <a:ln w="19050" cap="flat" cmpd="sng" algn="ctr">
            <a:solidFill>
              <a:srgbClr val="00B050"/>
            </a:solidFill>
            <a:prstDash val="soli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71" name="矩形 70"/>
          <p:cNvSpPr/>
          <p:nvPr/>
        </p:nvSpPr>
        <p:spPr>
          <a:xfrm>
            <a:off x="799674" y="1867130"/>
            <a:ext cx="697627" cy="246221"/>
          </a:xfrm>
          <a:prstGeom prst="rect">
            <a:avLst/>
          </a:prstGeom>
        </p:spPr>
        <p:txBody>
          <a:bodyPr wrap="none">
            <a:spAutoFit/>
          </a:bodyPr>
          <a:lstStyle/>
          <a:p>
            <a:r>
              <a:rPr lang="zh-CN" altLang="en-US" sz="1000" dirty="0" smtClean="0">
                <a:solidFill>
                  <a:srgbClr val="000000"/>
                </a:solidFill>
                <a:latin typeface="Arial" pitchFamily="34" charset="0"/>
                <a:ea typeface="微软雅黑" pitchFamily="34" charset="-122"/>
                <a:cs typeface="Arial" pitchFamily="34" charset="0"/>
              </a:rPr>
              <a:t>一分支器</a:t>
            </a:r>
            <a:endParaRPr lang="zh-CN" altLang="en-US" sz="1000" dirty="0"/>
          </a:p>
        </p:txBody>
      </p:sp>
      <p:sp>
        <p:nvSpPr>
          <p:cNvPr id="72" name="矩形 71"/>
          <p:cNvSpPr/>
          <p:nvPr/>
        </p:nvSpPr>
        <p:spPr>
          <a:xfrm>
            <a:off x="3157391" y="1867130"/>
            <a:ext cx="697627" cy="246221"/>
          </a:xfrm>
          <a:prstGeom prst="rect">
            <a:avLst/>
          </a:prstGeom>
        </p:spPr>
        <p:txBody>
          <a:bodyPr wrap="none">
            <a:spAutoFit/>
          </a:bodyPr>
          <a:lstStyle/>
          <a:p>
            <a:r>
              <a:rPr lang="zh-CN" altLang="en-US" sz="1000" dirty="0" smtClean="0">
                <a:solidFill>
                  <a:srgbClr val="000000"/>
                </a:solidFill>
                <a:latin typeface="Arial" pitchFamily="34" charset="0"/>
                <a:ea typeface="微软雅黑" pitchFamily="34" charset="-122"/>
                <a:cs typeface="Arial" pitchFamily="34" charset="0"/>
              </a:rPr>
              <a:t>一分支器</a:t>
            </a:r>
            <a:endParaRPr lang="zh-CN" altLang="en-US" sz="1000" dirty="0"/>
          </a:p>
        </p:txBody>
      </p:sp>
      <p:sp>
        <p:nvSpPr>
          <p:cNvPr id="73" name="矩形 72"/>
          <p:cNvSpPr/>
          <p:nvPr/>
        </p:nvSpPr>
        <p:spPr>
          <a:xfrm>
            <a:off x="2368010" y="2467762"/>
            <a:ext cx="1095172"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1</a:t>
            </a:r>
            <a:r>
              <a:rPr lang="zh-CN" altLang="en-US" sz="1000" dirty="0" smtClean="0">
                <a:latin typeface="Arial" pitchFamily="34" charset="0"/>
                <a:ea typeface="微软雅黑" pitchFamily="34" charset="-122"/>
                <a:cs typeface="Arial" pitchFamily="34" charset="0"/>
              </a:rPr>
              <a:t>分</a:t>
            </a:r>
            <a:r>
              <a:rPr lang="en-US" altLang="zh-CN" sz="1000" dirty="0" smtClean="0">
                <a:latin typeface="Arial" pitchFamily="34" charset="0"/>
                <a:ea typeface="微软雅黑" pitchFamily="34" charset="-122"/>
                <a:cs typeface="Arial" pitchFamily="34" charset="0"/>
              </a:rPr>
              <a:t>4</a:t>
            </a:r>
            <a:r>
              <a:rPr lang="zh-CN" altLang="en-US" sz="1000" dirty="0" smtClean="0">
                <a:latin typeface="Arial" pitchFamily="34" charset="0"/>
                <a:ea typeface="微软雅黑" pitchFamily="34" charset="-122"/>
                <a:cs typeface="Arial" pitchFamily="34" charset="0"/>
              </a:rPr>
              <a:t>合路分配器</a:t>
            </a:r>
            <a:endParaRPr lang="zh-CN" altLang="en-US" sz="1000" dirty="0"/>
          </a:p>
        </p:txBody>
      </p:sp>
      <p:sp>
        <p:nvSpPr>
          <p:cNvPr id="74" name="矩形 73"/>
          <p:cNvSpPr/>
          <p:nvPr/>
        </p:nvSpPr>
        <p:spPr>
          <a:xfrm>
            <a:off x="4689869" y="2467762"/>
            <a:ext cx="1095172"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1</a:t>
            </a:r>
            <a:r>
              <a:rPr lang="zh-CN" altLang="en-US" sz="1000" dirty="0" smtClean="0">
                <a:latin typeface="Arial" pitchFamily="34" charset="0"/>
                <a:ea typeface="微软雅黑" pitchFamily="34" charset="-122"/>
                <a:cs typeface="Arial" pitchFamily="34" charset="0"/>
              </a:rPr>
              <a:t>分</a:t>
            </a:r>
            <a:r>
              <a:rPr lang="en-US" altLang="zh-CN" sz="1000" dirty="0" smtClean="0">
                <a:latin typeface="Arial" pitchFamily="34" charset="0"/>
                <a:ea typeface="微软雅黑" pitchFamily="34" charset="-122"/>
                <a:cs typeface="Arial" pitchFamily="34" charset="0"/>
              </a:rPr>
              <a:t>4</a:t>
            </a:r>
            <a:r>
              <a:rPr lang="zh-CN" altLang="en-US" sz="1000" dirty="0" smtClean="0">
                <a:latin typeface="Arial" pitchFamily="34" charset="0"/>
                <a:ea typeface="微软雅黑" pitchFamily="34" charset="-122"/>
                <a:cs typeface="Arial" pitchFamily="34" charset="0"/>
              </a:rPr>
              <a:t>合路分配器</a:t>
            </a:r>
            <a:endParaRPr lang="zh-CN" altLang="en-US" sz="1000" dirty="0"/>
          </a:p>
        </p:txBody>
      </p:sp>
      <p:sp>
        <p:nvSpPr>
          <p:cNvPr id="75" name="矩形 74"/>
          <p:cNvSpPr/>
          <p:nvPr/>
        </p:nvSpPr>
        <p:spPr>
          <a:xfrm>
            <a:off x="7235846" y="2467762"/>
            <a:ext cx="1095172"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1</a:t>
            </a:r>
            <a:r>
              <a:rPr lang="zh-CN" altLang="en-US" sz="1000" dirty="0" smtClean="0">
                <a:latin typeface="Arial" pitchFamily="34" charset="0"/>
                <a:ea typeface="微软雅黑" pitchFamily="34" charset="-122"/>
                <a:cs typeface="Arial" pitchFamily="34" charset="0"/>
              </a:rPr>
              <a:t>分</a:t>
            </a:r>
            <a:r>
              <a:rPr lang="en-US" altLang="zh-CN" sz="1000" dirty="0" smtClean="0">
                <a:latin typeface="Arial" pitchFamily="34" charset="0"/>
                <a:ea typeface="微软雅黑" pitchFamily="34" charset="-122"/>
                <a:cs typeface="Arial" pitchFamily="34" charset="0"/>
              </a:rPr>
              <a:t>4</a:t>
            </a:r>
            <a:r>
              <a:rPr lang="zh-CN" altLang="en-US" sz="1000" dirty="0" smtClean="0">
                <a:latin typeface="Arial" pitchFamily="34" charset="0"/>
                <a:ea typeface="微软雅黑" pitchFamily="34" charset="-122"/>
                <a:cs typeface="Arial" pitchFamily="34" charset="0"/>
              </a:rPr>
              <a:t>合路分配器</a:t>
            </a:r>
            <a:endParaRPr lang="zh-CN" altLang="en-US" sz="1000" dirty="0"/>
          </a:p>
        </p:txBody>
      </p:sp>
      <p:pic>
        <p:nvPicPr>
          <p:cNvPr id="76" name="Picture 8" descr="http://www.cytech.com.cn/UpFiles/20100615135402746.jpg"/>
          <p:cNvPicPr>
            <a:picLocks noChangeAspect="1" noChangeArrowheads="1"/>
          </p:cNvPicPr>
          <p:nvPr/>
        </p:nvPicPr>
        <p:blipFill>
          <a:blip r:embed="rId8" cstate="print">
            <a:clrChange>
              <a:clrFrom>
                <a:srgbClr val="FCFFF6"/>
              </a:clrFrom>
              <a:clrTo>
                <a:srgbClr val="FCFFF6">
                  <a:alpha val="0"/>
                </a:srgbClr>
              </a:clrTo>
            </a:clrChange>
          </a:blip>
          <a:srcRect l="41555" t="1757" r="33322" b="77757"/>
          <a:stretch>
            <a:fillRect/>
          </a:stretch>
        </p:blipFill>
        <p:spPr bwMode="auto">
          <a:xfrm>
            <a:off x="5629837" y="1662081"/>
            <a:ext cx="403411" cy="319116"/>
          </a:xfrm>
          <a:prstGeom prst="rect">
            <a:avLst/>
          </a:prstGeom>
          <a:noFill/>
        </p:spPr>
      </p:pic>
      <p:cxnSp>
        <p:nvCxnSpPr>
          <p:cNvPr id="78" name="肘形连接符 77"/>
          <p:cNvCxnSpPr/>
          <p:nvPr/>
        </p:nvCxnSpPr>
        <p:spPr bwMode="auto">
          <a:xfrm rot="10800000" flipV="1">
            <a:off x="4670612" y="1972234"/>
            <a:ext cx="1039906" cy="403411"/>
          </a:xfrm>
          <a:prstGeom prst="bentConnector3">
            <a:avLst>
              <a:gd name="adj1" fmla="val 99138"/>
            </a:avLst>
          </a:prstGeom>
          <a:noFill/>
          <a:ln w="19050">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81" name="形状 80"/>
          <p:cNvCxnSpPr/>
          <p:nvPr/>
        </p:nvCxnSpPr>
        <p:spPr bwMode="auto">
          <a:xfrm>
            <a:off x="5970495" y="1981202"/>
            <a:ext cx="1219201" cy="385479"/>
          </a:xfrm>
          <a:prstGeom prst="bentConnector3">
            <a:avLst>
              <a:gd name="adj1" fmla="val 99265"/>
            </a:avLst>
          </a:prstGeom>
          <a:noFill/>
          <a:ln w="19050">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84" name="矩形 83"/>
          <p:cNvSpPr/>
          <p:nvPr/>
        </p:nvSpPr>
        <p:spPr>
          <a:xfrm>
            <a:off x="5954377" y="1660942"/>
            <a:ext cx="676788" cy="246221"/>
          </a:xfrm>
          <a:prstGeom prst="rect">
            <a:avLst/>
          </a:prstGeom>
        </p:spPr>
        <p:txBody>
          <a:bodyPr wrap="none">
            <a:spAutoFit/>
          </a:bodyPr>
          <a:lstStyle/>
          <a:p>
            <a:r>
              <a:rPr lang="en-US" altLang="zh-CN" sz="1000" dirty="0" smtClean="0">
                <a:solidFill>
                  <a:srgbClr val="000000"/>
                </a:solidFill>
                <a:latin typeface="Arial" pitchFamily="34" charset="0"/>
                <a:ea typeface="微软雅黑" pitchFamily="34" charset="-122"/>
                <a:cs typeface="Arial" pitchFamily="34" charset="0"/>
              </a:rPr>
              <a:t>½</a:t>
            </a:r>
            <a:r>
              <a:rPr lang="zh-CN" altLang="en-US" sz="1000" dirty="0" smtClean="0">
                <a:solidFill>
                  <a:srgbClr val="000000"/>
                </a:solidFill>
                <a:latin typeface="Arial" pitchFamily="34" charset="0"/>
                <a:ea typeface="微软雅黑" pitchFamily="34" charset="-122"/>
                <a:cs typeface="Arial" pitchFamily="34" charset="0"/>
              </a:rPr>
              <a:t>功分器</a:t>
            </a:r>
            <a:endParaRPr lang="zh-CN" altLang="en-US" sz="1000" dirty="0"/>
          </a:p>
        </p:txBody>
      </p:sp>
      <p:sp>
        <p:nvSpPr>
          <p:cNvPr id="85" name="矩形 84"/>
          <p:cNvSpPr/>
          <p:nvPr/>
        </p:nvSpPr>
        <p:spPr>
          <a:xfrm>
            <a:off x="2368010" y="1876091"/>
            <a:ext cx="814647"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AP6310SN</a:t>
            </a:r>
            <a:endParaRPr lang="zh-CN" altLang="en-US" sz="1000" dirty="0" smtClean="0">
              <a:latin typeface="Arial" pitchFamily="34" charset="0"/>
              <a:ea typeface="微软雅黑" pitchFamily="34" charset="-122"/>
              <a:cs typeface="Arial" pitchFamily="34" charset="0"/>
            </a:endParaRPr>
          </a:p>
        </p:txBody>
      </p:sp>
      <p:sp>
        <p:nvSpPr>
          <p:cNvPr id="86" name="矩形 85"/>
          <p:cNvSpPr/>
          <p:nvPr/>
        </p:nvSpPr>
        <p:spPr>
          <a:xfrm>
            <a:off x="6025610" y="1302350"/>
            <a:ext cx="814647"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AP6310SN</a:t>
            </a:r>
            <a:endParaRPr lang="zh-CN" altLang="en-US" sz="1000" dirty="0" smtClean="0">
              <a:latin typeface="Arial" pitchFamily="34" charset="0"/>
              <a:ea typeface="微软雅黑" pitchFamily="34" charset="-122"/>
              <a:cs typeface="Arial" pitchFamily="34" charset="0"/>
            </a:endParaRPr>
          </a:p>
        </p:txBody>
      </p:sp>
      <p:sp>
        <p:nvSpPr>
          <p:cNvPr id="87" name="矩形 86"/>
          <p:cNvSpPr/>
          <p:nvPr/>
        </p:nvSpPr>
        <p:spPr>
          <a:xfrm>
            <a:off x="213721" y="2166127"/>
            <a:ext cx="1210589" cy="246221"/>
          </a:xfrm>
          <a:prstGeom prst="rect">
            <a:avLst/>
          </a:prstGeom>
        </p:spPr>
        <p:txBody>
          <a:bodyPr wrap="none">
            <a:spAutoFit/>
          </a:bodyPr>
          <a:lstStyle/>
          <a:p>
            <a:pPr algn="ctr"/>
            <a:r>
              <a:rPr lang="zh-CN" altLang="en-US" sz="1000" dirty="0" smtClean="0">
                <a:solidFill>
                  <a:srgbClr val="000000"/>
                </a:solidFill>
                <a:latin typeface="Arial" pitchFamily="34" charset="0"/>
                <a:ea typeface="微软雅黑" pitchFamily="34" charset="-122"/>
                <a:cs typeface="Arial" pitchFamily="34" charset="0"/>
              </a:rPr>
              <a:t>有线电视信号输入</a:t>
            </a:r>
            <a:endParaRPr lang="zh-CN" altLang="en-US" sz="1000" dirty="0">
              <a:solidFill>
                <a:srgbClr val="000000"/>
              </a:solidFill>
              <a:latin typeface="Arial" pitchFamily="34" charset="0"/>
              <a:ea typeface="微软雅黑" pitchFamily="34" charset="-122"/>
              <a:cs typeface="Arial" pitchFamily="34" charset="0"/>
            </a:endParaRPr>
          </a:p>
        </p:txBody>
      </p:sp>
      <p:pic>
        <p:nvPicPr>
          <p:cNvPr id="89" name="Picture 6" descr="\\info-server\10_PhotoLib\01-Network\03-Enterprise Network\01-S23&amp;S33&amp;S53&amp;S63&amp;S17&amp;S27&amp;S37&amp;S57&amp;S67\02-S17&amp;S27&amp;S37&amp;S57&amp;S67\06-S5700P\06-S5700-52P-PWR-LI\02-Processed images\02-Front_looking down.png"/>
          <p:cNvPicPr>
            <a:picLocks noChangeAspect="1" noChangeArrowheads="1"/>
          </p:cNvPicPr>
          <p:nvPr/>
        </p:nvPicPr>
        <p:blipFill>
          <a:blip r:embed="rId9" cstate="print"/>
          <a:srcRect/>
          <a:stretch>
            <a:fillRect/>
          </a:stretch>
        </p:blipFill>
        <p:spPr bwMode="auto">
          <a:xfrm>
            <a:off x="3344002" y="1317811"/>
            <a:ext cx="752567" cy="140707"/>
          </a:xfrm>
          <a:prstGeom prst="rect">
            <a:avLst/>
          </a:prstGeom>
          <a:noFill/>
          <a:effectLst>
            <a:outerShdw blurRad="50800" dist="38100" dir="2700000" algn="tl" rotWithShape="0">
              <a:prstClr val="black">
                <a:alpha val="40000"/>
              </a:prstClr>
            </a:outerShdw>
          </a:effectLst>
        </p:spPr>
      </p:pic>
      <p:cxnSp>
        <p:nvCxnSpPr>
          <p:cNvPr id="91" name="肘形连接符 90"/>
          <p:cNvCxnSpPr>
            <a:stCxn id="6" idx="0"/>
            <a:endCxn id="89" idx="2"/>
          </p:cNvCxnSpPr>
          <p:nvPr/>
        </p:nvCxnSpPr>
        <p:spPr bwMode="auto">
          <a:xfrm rot="5400000" flipH="1" flipV="1">
            <a:off x="2692289" y="1096636"/>
            <a:ext cx="666115" cy="1389880"/>
          </a:xfrm>
          <a:prstGeom prst="bentConnector3">
            <a:avLst>
              <a:gd name="adj1" fmla="val 50000"/>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3" name="肘形连接符 92"/>
          <p:cNvCxnSpPr>
            <a:stCxn id="30" idx="1"/>
          </p:cNvCxnSpPr>
          <p:nvPr/>
        </p:nvCxnSpPr>
        <p:spPr bwMode="auto">
          <a:xfrm rot="10800000" flipV="1">
            <a:off x="3899647" y="1459625"/>
            <a:ext cx="1722710" cy="315385"/>
          </a:xfrm>
          <a:prstGeom prst="bentConnector3">
            <a:avLst>
              <a:gd name="adj1" fmla="val 50000"/>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5" name="直接连接符 94"/>
          <p:cNvCxnSpPr/>
          <p:nvPr/>
        </p:nvCxnSpPr>
        <p:spPr bwMode="auto">
          <a:xfrm flipV="1">
            <a:off x="3908612" y="1488141"/>
            <a:ext cx="0" cy="286871"/>
          </a:xfrm>
          <a:prstGeom prst="line">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9" name="肘形连接符 98"/>
          <p:cNvCxnSpPr/>
          <p:nvPr/>
        </p:nvCxnSpPr>
        <p:spPr bwMode="auto">
          <a:xfrm rot="16200000" flipH="1">
            <a:off x="2813456" y="984655"/>
            <a:ext cx="218179" cy="1129451"/>
          </a:xfrm>
          <a:prstGeom prst="bentConnector2">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03" name="直接连接符 102"/>
          <p:cNvCxnSpPr/>
          <p:nvPr/>
        </p:nvCxnSpPr>
        <p:spPr bwMode="auto">
          <a:xfrm>
            <a:off x="3478307" y="1479176"/>
            <a:ext cx="0" cy="197223"/>
          </a:xfrm>
          <a:prstGeom prst="line">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05" name="形状 104"/>
          <p:cNvCxnSpPr/>
          <p:nvPr/>
        </p:nvCxnSpPr>
        <p:spPr bwMode="auto">
          <a:xfrm>
            <a:off x="7109010" y="950255"/>
            <a:ext cx="720000" cy="0"/>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07" name="直接连接符 106"/>
          <p:cNvCxnSpPr/>
          <p:nvPr/>
        </p:nvCxnSpPr>
        <p:spPr bwMode="auto">
          <a:xfrm>
            <a:off x="7109012" y="1272991"/>
            <a:ext cx="720000" cy="0"/>
          </a:xfrm>
          <a:prstGeom prst="line">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08" name="矩形 107"/>
          <p:cNvSpPr/>
          <p:nvPr/>
        </p:nvSpPr>
        <p:spPr>
          <a:xfrm>
            <a:off x="7818523" y="624199"/>
            <a:ext cx="954107" cy="246221"/>
          </a:xfrm>
          <a:prstGeom prst="rect">
            <a:avLst/>
          </a:prstGeom>
        </p:spPr>
        <p:txBody>
          <a:bodyPr wrap="none">
            <a:spAutoFit/>
          </a:bodyPr>
          <a:lstStyle/>
          <a:p>
            <a:pPr algn="ctr"/>
            <a:r>
              <a:rPr lang="zh-CN" altLang="en-US" sz="1000" dirty="0" smtClean="0">
                <a:solidFill>
                  <a:srgbClr val="000000"/>
                </a:solidFill>
                <a:latin typeface="Arial" pitchFamily="34" charset="0"/>
                <a:ea typeface="微软雅黑" pitchFamily="34" charset="-122"/>
                <a:cs typeface="Arial" pitchFamily="34" charset="0"/>
              </a:rPr>
              <a:t>有线电视信号</a:t>
            </a:r>
            <a:endParaRPr lang="zh-CN" altLang="en-US" sz="1000" dirty="0">
              <a:solidFill>
                <a:srgbClr val="000000"/>
              </a:solidFill>
              <a:latin typeface="Arial" pitchFamily="34" charset="0"/>
              <a:ea typeface="微软雅黑" pitchFamily="34" charset="-122"/>
              <a:cs typeface="Arial" pitchFamily="34" charset="0"/>
            </a:endParaRPr>
          </a:p>
        </p:txBody>
      </p:sp>
      <p:cxnSp>
        <p:nvCxnSpPr>
          <p:cNvPr id="109" name="直接连接符 108"/>
          <p:cNvCxnSpPr/>
          <p:nvPr/>
        </p:nvCxnSpPr>
        <p:spPr bwMode="auto">
          <a:xfrm>
            <a:off x="7109012" y="1452285"/>
            <a:ext cx="720000" cy="0"/>
          </a:xfrm>
          <a:prstGeom prst="line">
            <a:avLst/>
          </a:prstGeom>
          <a:noFill/>
          <a:ln w="19050">
            <a:solidFill>
              <a:schemeClr val="tx1"/>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10" name="形状 109"/>
          <p:cNvCxnSpPr/>
          <p:nvPr/>
        </p:nvCxnSpPr>
        <p:spPr bwMode="auto">
          <a:xfrm>
            <a:off x="7109010" y="779926"/>
            <a:ext cx="720000" cy="0"/>
          </a:xfrm>
          <a:prstGeom prst="bentConnector2">
            <a:avLst/>
          </a:prstGeom>
          <a:noFill/>
          <a:ln w="19050">
            <a:solidFill>
              <a:srgbClr val="FFC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11" name="矩形 110"/>
          <p:cNvSpPr/>
          <p:nvPr/>
        </p:nvSpPr>
        <p:spPr>
          <a:xfrm>
            <a:off x="7812645" y="830387"/>
            <a:ext cx="1127232" cy="400110"/>
          </a:xfrm>
          <a:prstGeom prst="rect">
            <a:avLst/>
          </a:prstGeom>
        </p:spPr>
        <p:txBody>
          <a:bodyPr wrap="none">
            <a:spAutoFit/>
          </a:bodyPr>
          <a:lstStyle/>
          <a:p>
            <a:pPr algn="ctr"/>
            <a:r>
              <a:rPr lang="zh-CN" altLang="en-US" sz="1000" dirty="0" smtClean="0">
                <a:solidFill>
                  <a:srgbClr val="000000"/>
                </a:solidFill>
                <a:latin typeface="Arial" pitchFamily="34" charset="0"/>
                <a:ea typeface="微软雅黑" pitchFamily="34" charset="-122"/>
                <a:cs typeface="Arial" pitchFamily="34" charset="0"/>
              </a:rPr>
              <a:t>有线电视和</a:t>
            </a:r>
            <a:r>
              <a:rPr lang="en-US" altLang="zh-CN" sz="1000" dirty="0" smtClean="0">
                <a:solidFill>
                  <a:srgbClr val="000000"/>
                </a:solidFill>
                <a:latin typeface="Arial" pitchFamily="34" charset="0"/>
                <a:ea typeface="微软雅黑" pitchFamily="34" charset="-122"/>
                <a:cs typeface="Arial" pitchFamily="34" charset="0"/>
              </a:rPr>
              <a:t>Wi-Fi</a:t>
            </a:r>
          </a:p>
          <a:p>
            <a:r>
              <a:rPr lang="zh-CN" altLang="en-US" sz="1000" dirty="0" smtClean="0">
                <a:solidFill>
                  <a:srgbClr val="000000"/>
                </a:solidFill>
                <a:latin typeface="Arial" pitchFamily="34" charset="0"/>
                <a:ea typeface="微软雅黑" pitchFamily="34" charset="-122"/>
                <a:cs typeface="Arial" pitchFamily="34" charset="0"/>
              </a:rPr>
              <a:t>混合信号</a:t>
            </a:r>
            <a:endParaRPr lang="zh-CN" altLang="en-US" sz="1000" dirty="0">
              <a:solidFill>
                <a:srgbClr val="000000"/>
              </a:solidFill>
              <a:latin typeface="Arial" pitchFamily="34" charset="0"/>
              <a:ea typeface="微软雅黑" pitchFamily="34" charset="-122"/>
              <a:cs typeface="Arial" pitchFamily="34" charset="0"/>
            </a:endParaRPr>
          </a:p>
        </p:txBody>
      </p:sp>
      <p:sp>
        <p:nvSpPr>
          <p:cNvPr id="112" name="矩形 111"/>
          <p:cNvSpPr/>
          <p:nvPr/>
        </p:nvSpPr>
        <p:spPr>
          <a:xfrm>
            <a:off x="7828443" y="1144152"/>
            <a:ext cx="569387" cy="246221"/>
          </a:xfrm>
          <a:prstGeom prst="rect">
            <a:avLst/>
          </a:prstGeom>
        </p:spPr>
        <p:txBody>
          <a:bodyPr wrap="none">
            <a:spAutoFit/>
          </a:bodyPr>
          <a:lstStyle/>
          <a:p>
            <a:r>
              <a:rPr lang="zh-CN" altLang="en-US" sz="1000" dirty="0" smtClean="0">
                <a:solidFill>
                  <a:srgbClr val="000000"/>
                </a:solidFill>
                <a:latin typeface="Arial" pitchFamily="34" charset="0"/>
                <a:ea typeface="微软雅黑" pitchFamily="34" charset="-122"/>
                <a:cs typeface="Arial" pitchFamily="34" charset="0"/>
              </a:rPr>
              <a:t>以太网</a:t>
            </a:r>
            <a:endParaRPr lang="zh-CN" altLang="en-US" sz="1000" dirty="0">
              <a:solidFill>
                <a:srgbClr val="000000"/>
              </a:solidFill>
              <a:latin typeface="Arial" pitchFamily="34" charset="0"/>
              <a:ea typeface="微软雅黑" pitchFamily="34" charset="-122"/>
              <a:cs typeface="Arial" pitchFamily="34" charset="0"/>
            </a:endParaRPr>
          </a:p>
        </p:txBody>
      </p:sp>
      <p:sp>
        <p:nvSpPr>
          <p:cNvPr id="113" name="矩形 112"/>
          <p:cNvSpPr/>
          <p:nvPr/>
        </p:nvSpPr>
        <p:spPr>
          <a:xfrm>
            <a:off x="7828443" y="1323446"/>
            <a:ext cx="697627" cy="246221"/>
          </a:xfrm>
          <a:prstGeom prst="rect">
            <a:avLst/>
          </a:prstGeom>
        </p:spPr>
        <p:txBody>
          <a:bodyPr wrap="none">
            <a:spAutoFit/>
          </a:bodyPr>
          <a:lstStyle/>
          <a:p>
            <a:r>
              <a:rPr lang="zh-CN" altLang="en-US" sz="1000" dirty="0" smtClean="0">
                <a:solidFill>
                  <a:srgbClr val="000000"/>
                </a:solidFill>
                <a:latin typeface="Arial" pitchFamily="34" charset="0"/>
                <a:ea typeface="微软雅黑" pitchFamily="34" charset="-122"/>
                <a:cs typeface="Arial" pitchFamily="34" charset="0"/>
              </a:rPr>
              <a:t>射频线缆</a:t>
            </a:r>
            <a:endParaRPr lang="zh-CN" altLang="en-US" sz="1000" dirty="0">
              <a:solidFill>
                <a:srgbClr val="000000"/>
              </a:solidFill>
              <a:latin typeface="Arial" pitchFamily="34" charset="0"/>
              <a:ea typeface="微软雅黑" pitchFamily="34" charset="-122"/>
              <a:cs typeface="Arial" pitchFamily="34" charset="0"/>
            </a:endParaRPr>
          </a:p>
        </p:txBody>
      </p:sp>
      <p:sp>
        <p:nvSpPr>
          <p:cNvPr id="114" name="矩形 113"/>
          <p:cNvSpPr/>
          <p:nvPr/>
        </p:nvSpPr>
        <p:spPr>
          <a:xfrm>
            <a:off x="2481070" y="3257824"/>
            <a:ext cx="761747" cy="246221"/>
          </a:xfrm>
          <a:prstGeom prst="rect">
            <a:avLst/>
          </a:prstGeom>
        </p:spPr>
        <p:txBody>
          <a:bodyPr wrap="none">
            <a:spAutoFit/>
          </a:bodyPr>
          <a:lstStyle/>
          <a:p>
            <a:pPr algn="ctr"/>
            <a:r>
              <a:rPr lang="en-US" altLang="zh-CN" sz="1000" dirty="0" smtClean="0">
                <a:latin typeface="Arial" pitchFamily="34" charset="0"/>
                <a:ea typeface="微软雅黑" pitchFamily="34" charset="-122"/>
                <a:cs typeface="Arial" pitchFamily="34" charset="0"/>
              </a:rPr>
              <a:t>WOC</a:t>
            </a:r>
            <a:r>
              <a:rPr lang="zh-CN" altLang="en-US" sz="1000" dirty="0" smtClean="0">
                <a:latin typeface="Arial" pitchFamily="34" charset="0"/>
                <a:ea typeface="微软雅黑" pitchFamily="34" charset="-122"/>
                <a:cs typeface="Arial" pitchFamily="34" charset="0"/>
              </a:rPr>
              <a:t>面板</a:t>
            </a:r>
            <a:endParaRPr lang="zh-CN" altLang="en-US" sz="1000" dirty="0">
              <a:latin typeface="Arial" pitchFamily="34" charset="0"/>
              <a:ea typeface="微软雅黑" pitchFamily="34" charset="-122"/>
              <a:cs typeface="Arial" pitchFamily="34" charset="0"/>
            </a:endParaRPr>
          </a:p>
        </p:txBody>
      </p:sp>
      <p:sp>
        <p:nvSpPr>
          <p:cNvPr id="115" name="矩形 114"/>
          <p:cNvSpPr/>
          <p:nvPr/>
        </p:nvSpPr>
        <p:spPr>
          <a:xfrm>
            <a:off x="3453227" y="1096166"/>
            <a:ext cx="1176925"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PoE</a:t>
            </a:r>
            <a:r>
              <a:rPr lang="zh-CN" altLang="en-US" sz="1000" dirty="0" smtClean="0">
                <a:latin typeface="Arial" pitchFamily="34" charset="0"/>
                <a:ea typeface="微软雅黑" pitchFamily="34" charset="-122"/>
                <a:cs typeface="Arial" pitchFamily="34" charset="0"/>
              </a:rPr>
              <a:t>交换机</a:t>
            </a:r>
            <a:r>
              <a:rPr lang="en-US" altLang="zh-CN" sz="1000" dirty="0" smtClean="0">
                <a:latin typeface="Arial" pitchFamily="34" charset="0"/>
                <a:ea typeface="微软雅黑" pitchFamily="34" charset="-122"/>
                <a:cs typeface="Arial" pitchFamily="34" charset="0"/>
              </a:rPr>
              <a:t>S5700</a:t>
            </a:r>
            <a:endParaRPr lang="zh-CN" altLang="en-US" sz="1000" dirty="0">
              <a:latin typeface="Arial" pitchFamily="34" charset="0"/>
              <a:ea typeface="微软雅黑" pitchFamily="34" charset="-122"/>
              <a:cs typeface="Arial" pitchFamily="34" charset="0"/>
            </a:endParaRPr>
          </a:p>
        </p:txBody>
      </p:sp>
      <p:sp>
        <p:nvSpPr>
          <p:cNvPr id="116" name="矩形 115"/>
          <p:cNvSpPr/>
          <p:nvPr/>
        </p:nvSpPr>
        <p:spPr>
          <a:xfrm>
            <a:off x="1445132" y="1158918"/>
            <a:ext cx="644728" cy="246221"/>
          </a:xfrm>
          <a:prstGeom prst="rect">
            <a:avLst/>
          </a:prstGeom>
        </p:spPr>
        <p:txBody>
          <a:bodyPr wrap="none">
            <a:spAutoFit/>
          </a:bodyPr>
          <a:lstStyle/>
          <a:p>
            <a:r>
              <a:rPr lang="en-US" altLang="zh-CN" sz="1000" dirty="0" smtClean="0">
                <a:latin typeface="Arial" pitchFamily="34" charset="0"/>
                <a:ea typeface="微软雅黑" pitchFamily="34" charset="-122"/>
                <a:cs typeface="Arial" pitchFamily="34" charset="0"/>
              </a:rPr>
              <a:t>AC6605</a:t>
            </a:r>
            <a:endParaRPr lang="zh-CN" altLang="en-US" sz="1000" dirty="0">
              <a:latin typeface="Arial" pitchFamily="34" charset="0"/>
              <a:ea typeface="微软雅黑" pitchFamily="34" charset="-122"/>
              <a:cs typeface="Arial" pitchFamily="34" charset="0"/>
            </a:endParaRPr>
          </a:p>
        </p:txBody>
      </p:sp>
      <p:pic>
        <p:nvPicPr>
          <p:cNvPr id="117" name="Picture 1" descr="D:\00.工作计划\V2R1C01封闭写作资料\AC6605\02-资料主用(.png)-96.dpi\02-正俯.png"/>
          <p:cNvPicPr>
            <a:picLocks noChangeAspect="1" noChangeArrowheads="1"/>
          </p:cNvPicPr>
          <p:nvPr/>
        </p:nvPicPr>
        <p:blipFill>
          <a:blip r:embed="rId10" cstate="print"/>
          <a:srcRect/>
          <a:stretch>
            <a:fillRect/>
          </a:stretch>
        </p:blipFill>
        <p:spPr bwMode="auto">
          <a:xfrm>
            <a:off x="1969832" y="1301594"/>
            <a:ext cx="830690" cy="177837"/>
          </a:xfrm>
          <a:prstGeom prst="rect">
            <a:avLst/>
          </a:prstGeom>
          <a:noFill/>
          <a:effectLst>
            <a:outerShdw blurRad="50800" dist="38100" dir="2700000" algn="tl" rotWithShape="0">
              <a:prstClr val="black">
                <a:alpha val="40000"/>
              </a:prstClr>
            </a:outerShdw>
          </a:effectLst>
        </p:spPr>
      </p:pic>
    </p:spTree>
  </p:cSld>
  <p:clrMapOvr>
    <a:masterClrMapping/>
  </p:clrMapOvr>
  <p:transition advClick="0" advTm="8000">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Arial" pitchFamily="34" charset="0"/>
                <a:cs typeface="Arial" pitchFamily="34" charset="0"/>
              </a:rPr>
              <a:t>WOC</a:t>
            </a:r>
            <a:r>
              <a:rPr lang="zh-CN" altLang="en-US" dirty="0" smtClean="0">
                <a:latin typeface="Arial" pitchFamily="34" charset="0"/>
                <a:cs typeface="Arial" pitchFamily="34" charset="0"/>
              </a:rPr>
              <a:t>组网方案</a:t>
            </a:r>
            <a:endParaRPr lang="zh-CN" altLang="en-US" dirty="0">
              <a:latin typeface="Arial" pitchFamily="34" charset="0"/>
              <a:cs typeface="Arial" pitchFamily="34" charset="0"/>
            </a:endParaRPr>
          </a:p>
        </p:txBody>
      </p:sp>
      <p:pic>
        <p:nvPicPr>
          <p:cNvPr id="4" name="Picture 5" descr="ms04-old-d"/>
          <p:cNvPicPr>
            <a:picLocks noChangeAspect="1" noChangeArrowheads="1"/>
          </p:cNvPicPr>
          <p:nvPr/>
        </p:nvPicPr>
        <p:blipFill>
          <a:blip r:embed="rId2" cstate="screen">
            <a:clrChange>
              <a:clrFrom>
                <a:srgbClr val="FFFFFF"/>
              </a:clrFrom>
              <a:clrTo>
                <a:srgbClr val="FFFFFF">
                  <a:alpha val="0"/>
                </a:srgbClr>
              </a:clrTo>
            </a:clrChange>
          </a:blip>
          <a:srcRect/>
          <a:stretch>
            <a:fillRect/>
          </a:stretch>
        </p:blipFill>
        <p:spPr bwMode="auto">
          <a:xfrm>
            <a:off x="1676400" y="2212525"/>
            <a:ext cx="484095" cy="309792"/>
          </a:xfrm>
          <a:prstGeom prst="rect">
            <a:avLst/>
          </a:prstGeom>
          <a:noFill/>
          <a:ln w="9525">
            <a:noFill/>
            <a:miter lim="800000"/>
            <a:headEnd/>
            <a:tailEnd/>
          </a:ln>
        </p:spPr>
      </p:pic>
      <p:pic>
        <p:nvPicPr>
          <p:cNvPr id="6" name="Picture 462" descr="图片241"/>
          <p:cNvPicPr>
            <a:picLocks noChangeAspect="1" noChangeArrowheads="1"/>
          </p:cNvPicPr>
          <p:nvPr/>
        </p:nvPicPr>
        <p:blipFill>
          <a:blip r:embed="rId3" cstate="print"/>
          <a:srcRect/>
          <a:stretch>
            <a:fillRect/>
          </a:stretch>
        </p:blipFill>
        <p:spPr bwMode="auto">
          <a:xfrm>
            <a:off x="2319802" y="1699873"/>
            <a:ext cx="288000" cy="288045"/>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7" name="矩形 6"/>
          <p:cNvSpPr/>
          <p:nvPr/>
        </p:nvSpPr>
        <p:spPr>
          <a:xfrm>
            <a:off x="715645" y="991058"/>
            <a:ext cx="2356735" cy="507831"/>
          </a:xfrm>
          <a:prstGeom prst="rect">
            <a:avLst/>
          </a:prstGeom>
        </p:spPr>
        <p:txBody>
          <a:bodyPr wrap="none">
            <a:spAutoFit/>
          </a:bodyPr>
          <a:lstStyle/>
          <a:p>
            <a:pPr>
              <a:lnSpc>
                <a:spcPct val="150000"/>
              </a:lnSpc>
            </a:pPr>
            <a:r>
              <a:rPr lang="zh-CN" altLang="en-US" b="1" dirty="0" smtClean="0">
                <a:latin typeface="微软雅黑" pitchFamily="34" charset="-122"/>
                <a:ea typeface="微软雅黑" pitchFamily="34" charset="-122"/>
              </a:rPr>
              <a:t>单</a:t>
            </a:r>
            <a:r>
              <a:rPr lang="en-US" altLang="zh-CN" b="1" dirty="0" smtClean="0">
                <a:latin typeface="微软雅黑" pitchFamily="34" charset="-122"/>
                <a:ea typeface="微软雅黑" pitchFamily="34" charset="-122"/>
              </a:rPr>
              <a:t>AP</a:t>
            </a:r>
            <a:r>
              <a:rPr lang="zh-CN" altLang="en-US" b="1" dirty="0" smtClean="0">
                <a:latin typeface="微软雅黑" pitchFamily="34" charset="-122"/>
                <a:ea typeface="微软雅黑" pitchFamily="34" charset="-122"/>
              </a:rPr>
              <a:t>覆盖</a:t>
            </a:r>
            <a:r>
              <a:rPr lang="en-US" altLang="zh-CN" b="1" dirty="0" smtClean="0">
                <a:latin typeface="微软雅黑" pitchFamily="34" charset="-122"/>
                <a:ea typeface="微软雅黑" pitchFamily="34" charset="-122"/>
              </a:rPr>
              <a:t>1~4</a:t>
            </a:r>
            <a:r>
              <a:rPr lang="zh-CN" altLang="en-US" b="1" dirty="0" smtClean="0">
                <a:latin typeface="微软雅黑" pitchFamily="34" charset="-122"/>
                <a:ea typeface="微软雅黑" pitchFamily="34" charset="-122"/>
              </a:rPr>
              <a:t>个房间</a:t>
            </a:r>
            <a:endParaRPr lang="en-US" altLang="zh-CN" b="1" dirty="0" smtClean="0">
              <a:latin typeface="微软雅黑" pitchFamily="34" charset="-122"/>
              <a:ea typeface="微软雅黑" pitchFamily="34" charset="-122"/>
            </a:endParaRPr>
          </a:p>
        </p:txBody>
      </p:sp>
      <p:cxnSp>
        <p:nvCxnSpPr>
          <p:cNvPr id="21" name="肘形连接符 20"/>
          <p:cNvCxnSpPr>
            <a:endCxn id="6" idx="1"/>
          </p:cNvCxnSpPr>
          <p:nvPr/>
        </p:nvCxnSpPr>
        <p:spPr bwMode="auto">
          <a:xfrm rot="5400000" flipH="1" flipV="1">
            <a:off x="1978755" y="1900129"/>
            <a:ext cx="397280" cy="284814"/>
          </a:xfrm>
          <a:prstGeom prst="bentConnector2">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9" name="肘形连接符 48"/>
          <p:cNvCxnSpPr>
            <a:stCxn id="77" idx="0"/>
          </p:cNvCxnSpPr>
          <p:nvPr/>
        </p:nvCxnSpPr>
        <p:spPr bwMode="auto">
          <a:xfrm rot="16200000" flipV="1">
            <a:off x="5227093" y="1514366"/>
            <a:ext cx="385490" cy="1032287"/>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52" name="矩形 51"/>
          <p:cNvSpPr/>
          <p:nvPr/>
        </p:nvSpPr>
        <p:spPr>
          <a:xfrm>
            <a:off x="1123148" y="1578988"/>
            <a:ext cx="782587"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CATV</a:t>
            </a:r>
            <a:r>
              <a:rPr lang="zh-CN" altLang="en-US" sz="1000" dirty="0" smtClean="0">
                <a:solidFill>
                  <a:srgbClr val="000000"/>
                </a:solidFill>
                <a:latin typeface="Arial" pitchFamily="34" charset="0"/>
                <a:ea typeface="微软雅黑" pitchFamily="34" charset="-122"/>
                <a:cs typeface="Arial" pitchFamily="34" charset="0"/>
              </a:rPr>
              <a:t>网络</a:t>
            </a:r>
            <a:endParaRPr lang="zh-CN" altLang="en-US" sz="1000" dirty="0">
              <a:solidFill>
                <a:srgbClr val="000000"/>
              </a:solidFill>
              <a:latin typeface="Arial" pitchFamily="34" charset="0"/>
              <a:ea typeface="微软雅黑" pitchFamily="34" charset="-122"/>
              <a:cs typeface="Arial" pitchFamily="34" charset="0"/>
            </a:endParaRPr>
          </a:p>
        </p:txBody>
      </p:sp>
      <p:pic>
        <p:nvPicPr>
          <p:cNvPr id="77" name="Picture 6" descr="MS08-OLD"/>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5593981" y="2223255"/>
            <a:ext cx="684000" cy="305910"/>
          </a:xfrm>
          <a:prstGeom prst="rect">
            <a:avLst/>
          </a:prstGeom>
          <a:noFill/>
          <a:ln w="9525">
            <a:noFill/>
            <a:miter lim="800000"/>
            <a:headEnd/>
            <a:tailEnd/>
          </a:ln>
        </p:spPr>
      </p:pic>
      <p:pic>
        <p:nvPicPr>
          <p:cNvPr id="106"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1066801" y="3631810"/>
            <a:ext cx="144000" cy="146954"/>
          </a:xfrm>
          <a:prstGeom prst="rect">
            <a:avLst/>
          </a:prstGeom>
          <a:noFill/>
          <a:ln w="9525">
            <a:noFill/>
            <a:miter lim="800000"/>
            <a:headEnd/>
            <a:tailEnd/>
          </a:ln>
        </p:spPr>
      </p:pic>
      <p:pic>
        <p:nvPicPr>
          <p:cNvPr id="111"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1963271" y="3631810"/>
            <a:ext cx="144000" cy="146954"/>
          </a:xfrm>
          <a:prstGeom prst="rect">
            <a:avLst/>
          </a:prstGeom>
          <a:noFill/>
          <a:ln w="9525">
            <a:noFill/>
            <a:miter lim="800000"/>
            <a:headEnd/>
            <a:tailEnd/>
          </a:ln>
        </p:spPr>
      </p:pic>
      <p:pic>
        <p:nvPicPr>
          <p:cNvPr id="112"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1963271" y="3147726"/>
            <a:ext cx="144000" cy="146954"/>
          </a:xfrm>
          <a:prstGeom prst="rect">
            <a:avLst/>
          </a:prstGeom>
          <a:noFill/>
          <a:ln w="9525">
            <a:noFill/>
            <a:miter lim="800000"/>
            <a:headEnd/>
            <a:tailEnd/>
          </a:ln>
        </p:spPr>
      </p:pic>
      <p:pic>
        <p:nvPicPr>
          <p:cNvPr id="113"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1066800" y="3147726"/>
            <a:ext cx="144000" cy="146954"/>
          </a:xfrm>
          <a:prstGeom prst="rect">
            <a:avLst/>
          </a:prstGeom>
          <a:noFill/>
          <a:ln w="9525">
            <a:noFill/>
            <a:miter lim="800000"/>
            <a:headEnd/>
            <a:tailEnd/>
          </a:ln>
        </p:spPr>
      </p:pic>
      <p:cxnSp>
        <p:nvCxnSpPr>
          <p:cNvPr id="114" name="肘形连接符 48"/>
          <p:cNvCxnSpPr>
            <a:stCxn id="4" idx="0"/>
          </p:cNvCxnSpPr>
          <p:nvPr/>
        </p:nvCxnSpPr>
        <p:spPr bwMode="auto">
          <a:xfrm rot="16200000" flipV="1">
            <a:off x="1264903" y="1558980"/>
            <a:ext cx="374760" cy="932330"/>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117" name="Picture 462" descr="图片241"/>
          <p:cNvPicPr>
            <a:picLocks noChangeAspect="1" noChangeArrowheads="1"/>
          </p:cNvPicPr>
          <p:nvPr/>
        </p:nvPicPr>
        <p:blipFill>
          <a:blip r:embed="rId3" cstate="print"/>
          <a:srcRect/>
          <a:stretch>
            <a:fillRect/>
          </a:stretch>
        </p:blipFill>
        <p:spPr bwMode="auto">
          <a:xfrm>
            <a:off x="6425637" y="1699873"/>
            <a:ext cx="288000" cy="288045"/>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118" name="肘形连接符 20"/>
          <p:cNvCxnSpPr>
            <a:endCxn id="117" idx="1"/>
          </p:cNvCxnSpPr>
          <p:nvPr/>
        </p:nvCxnSpPr>
        <p:spPr bwMode="auto">
          <a:xfrm rot="5400000" flipH="1" flipV="1">
            <a:off x="6084590" y="1900129"/>
            <a:ext cx="397280" cy="284814"/>
          </a:xfrm>
          <a:prstGeom prst="bentConnector2">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119"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967531" y="2703681"/>
            <a:ext cx="1838652" cy="758053"/>
          </a:xfrm>
          <a:prstGeom prst="rect">
            <a:avLst/>
          </a:prstGeom>
          <a:noFill/>
          <a:ln w="9525">
            <a:noFill/>
            <a:miter lim="800000"/>
            <a:headEnd/>
            <a:tailEnd/>
          </a:ln>
        </p:spPr>
      </p:pic>
      <p:pic>
        <p:nvPicPr>
          <p:cNvPr id="120"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983806" y="3499571"/>
            <a:ext cx="1838652" cy="758053"/>
          </a:xfrm>
          <a:prstGeom prst="rect">
            <a:avLst/>
          </a:prstGeom>
          <a:noFill/>
          <a:ln w="9525">
            <a:noFill/>
            <a:miter lim="800000"/>
            <a:headEnd/>
            <a:tailEnd/>
          </a:ln>
        </p:spPr>
      </p:pic>
      <p:pic>
        <p:nvPicPr>
          <p:cNvPr id="121"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4195483" y="3631810"/>
            <a:ext cx="144000" cy="146954"/>
          </a:xfrm>
          <a:prstGeom prst="rect">
            <a:avLst/>
          </a:prstGeom>
          <a:noFill/>
          <a:ln w="9525">
            <a:noFill/>
            <a:miter lim="800000"/>
            <a:headEnd/>
            <a:tailEnd/>
          </a:ln>
        </p:spPr>
      </p:pic>
      <p:pic>
        <p:nvPicPr>
          <p:cNvPr id="122"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5091953" y="3631810"/>
            <a:ext cx="144000" cy="146954"/>
          </a:xfrm>
          <a:prstGeom prst="rect">
            <a:avLst/>
          </a:prstGeom>
          <a:noFill/>
          <a:ln w="9525">
            <a:noFill/>
            <a:miter lim="800000"/>
            <a:headEnd/>
            <a:tailEnd/>
          </a:ln>
        </p:spPr>
      </p:pic>
      <p:pic>
        <p:nvPicPr>
          <p:cNvPr id="123"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5091953" y="3147726"/>
            <a:ext cx="144000" cy="146954"/>
          </a:xfrm>
          <a:prstGeom prst="rect">
            <a:avLst/>
          </a:prstGeom>
          <a:noFill/>
          <a:ln w="9525">
            <a:noFill/>
            <a:miter lim="800000"/>
            <a:headEnd/>
            <a:tailEnd/>
          </a:ln>
        </p:spPr>
      </p:pic>
      <p:pic>
        <p:nvPicPr>
          <p:cNvPr id="124"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4195482" y="3147726"/>
            <a:ext cx="144000" cy="146954"/>
          </a:xfrm>
          <a:prstGeom prst="rect">
            <a:avLst/>
          </a:prstGeom>
          <a:noFill/>
          <a:ln w="9525">
            <a:noFill/>
            <a:miter lim="800000"/>
            <a:headEnd/>
            <a:tailEnd/>
          </a:ln>
        </p:spPr>
      </p:pic>
      <p:pic>
        <p:nvPicPr>
          <p:cNvPr id="125"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4096213" y="2703681"/>
            <a:ext cx="1838652" cy="758053"/>
          </a:xfrm>
          <a:prstGeom prst="rect">
            <a:avLst/>
          </a:prstGeom>
          <a:noFill/>
          <a:ln w="9525">
            <a:noFill/>
            <a:miter lim="800000"/>
            <a:headEnd/>
            <a:tailEnd/>
          </a:ln>
        </p:spPr>
      </p:pic>
      <p:pic>
        <p:nvPicPr>
          <p:cNvPr id="126"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4112488" y="3499571"/>
            <a:ext cx="1838652" cy="758053"/>
          </a:xfrm>
          <a:prstGeom prst="rect">
            <a:avLst/>
          </a:prstGeom>
          <a:noFill/>
          <a:ln w="9525">
            <a:noFill/>
            <a:miter lim="800000"/>
            <a:headEnd/>
            <a:tailEnd/>
          </a:ln>
        </p:spPr>
      </p:pic>
      <p:pic>
        <p:nvPicPr>
          <p:cNvPr id="127"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6069107" y="3631810"/>
            <a:ext cx="144000" cy="146954"/>
          </a:xfrm>
          <a:prstGeom prst="rect">
            <a:avLst/>
          </a:prstGeom>
          <a:noFill/>
          <a:ln w="9525">
            <a:noFill/>
            <a:miter lim="800000"/>
            <a:headEnd/>
            <a:tailEnd/>
          </a:ln>
        </p:spPr>
      </p:pic>
      <p:pic>
        <p:nvPicPr>
          <p:cNvPr id="128"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6965577" y="3631810"/>
            <a:ext cx="144000" cy="146954"/>
          </a:xfrm>
          <a:prstGeom prst="rect">
            <a:avLst/>
          </a:prstGeom>
          <a:noFill/>
          <a:ln w="9525">
            <a:noFill/>
            <a:miter lim="800000"/>
            <a:headEnd/>
            <a:tailEnd/>
          </a:ln>
        </p:spPr>
      </p:pic>
      <p:pic>
        <p:nvPicPr>
          <p:cNvPr id="129"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6965577" y="3147726"/>
            <a:ext cx="144000" cy="146954"/>
          </a:xfrm>
          <a:prstGeom prst="rect">
            <a:avLst/>
          </a:prstGeom>
          <a:noFill/>
          <a:ln w="9525">
            <a:noFill/>
            <a:miter lim="800000"/>
            <a:headEnd/>
            <a:tailEnd/>
          </a:ln>
        </p:spPr>
      </p:pic>
      <p:pic>
        <p:nvPicPr>
          <p:cNvPr id="130"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6069106" y="3147726"/>
            <a:ext cx="144000" cy="146954"/>
          </a:xfrm>
          <a:prstGeom prst="rect">
            <a:avLst/>
          </a:prstGeom>
          <a:noFill/>
          <a:ln w="9525">
            <a:noFill/>
            <a:miter lim="800000"/>
            <a:headEnd/>
            <a:tailEnd/>
          </a:ln>
        </p:spPr>
      </p:pic>
      <p:pic>
        <p:nvPicPr>
          <p:cNvPr id="131"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5969837" y="2703681"/>
            <a:ext cx="1838652" cy="758053"/>
          </a:xfrm>
          <a:prstGeom prst="rect">
            <a:avLst/>
          </a:prstGeom>
          <a:noFill/>
          <a:ln w="9525">
            <a:noFill/>
            <a:miter lim="800000"/>
            <a:headEnd/>
            <a:tailEnd/>
          </a:ln>
        </p:spPr>
      </p:pic>
      <p:pic>
        <p:nvPicPr>
          <p:cNvPr id="132" name="Picture 4"/>
          <p:cNvPicPr>
            <a:picLocks noChangeAspect="1" noChangeArrowheads="1"/>
          </p:cNvPicPr>
          <p:nvPr/>
        </p:nvPicPr>
        <p:blipFill>
          <a:blip r:embed="rId6"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5986112" y="3499571"/>
            <a:ext cx="1838652" cy="758053"/>
          </a:xfrm>
          <a:prstGeom prst="rect">
            <a:avLst/>
          </a:prstGeom>
          <a:noFill/>
          <a:ln w="9525">
            <a:noFill/>
            <a:miter lim="800000"/>
            <a:headEnd/>
            <a:tailEnd/>
          </a:ln>
        </p:spPr>
      </p:pic>
      <p:sp>
        <p:nvSpPr>
          <p:cNvPr id="133" name="矩形 132"/>
          <p:cNvSpPr/>
          <p:nvPr/>
        </p:nvSpPr>
        <p:spPr>
          <a:xfrm>
            <a:off x="5157265" y="1578988"/>
            <a:ext cx="782587"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CATV</a:t>
            </a:r>
            <a:r>
              <a:rPr lang="zh-CN" altLang="en-US" sz="1000" dirty="0" smtClean="0">
                <a:solidFill>
                  <a:srgbClr val="000000"/>
                </a:solidFill>
                <a:latin typeface="Arial" pitchFamily="34" charset="0"/>
                <a:ea typeface="微软雅黑" pitchFamily="34" charset="-122"/>
                <a:cs typeface="Arial" pitchFamily="34" charset="0"/>
              </a:rPr>
              <a:t>网络</a:t>
            </a:r>
            <a:endParaRPr lang="zh-CN" altLang="en-US" sz="1000" dirty="0">
              <a:solidFill>
                <a:srgbClr val="000000"/>
              </a:solidFill>
              <a:latin typeface="Arial" pitchFamily="34" charset="0"/>
              <a:ea typeface="微软雅黑" pitchFamily="34" charset="-122"/>
              <a:cs typeface="Arial" pitchFamily="34" charset="0"/>
            </a:endParaRPr>
          </a:p>
        </p:txBody>
      </p:sp>
      <p:sp>
        <p:nvSpPr>
          <p:cNvPr id="134" name="矩形 133"/>
          <p:cNvSpPr/>
          <p:nvPr/>
        </p:nvSpPr>
        <p:spPr>
          <a:xfrm>
            <a:off x="4687010" y="991058"/>
            <a:ext cx="2356735" cy="507831"/>
          </a:xfrm>
          <a:prstGeom prst="rect">
            <a:avLst/>
          </a:prstGeom>
        </p:spPr>
        <p:txBody>
          <a:bodyPr wrap="none">
            <a:spAutoFit/>
          </a:bodyPr>
          <a:lstStyle/>
          <a:p>
            <a:pPr>
              <a:lnSpc>
                <a:spcPct val="150000"/>
              </a:lnSpc>
            </a:pPr>
            <a:r>
              <a:rPr lang="zh-CN" altLang="en-US" b="1" dirty="0" smtClean="0">
                <a:latin typeface="微软雅黑" pitchFamily="34" charset="-122"/>
                <a:ea typeface="微软雅黑" pitchFamily="34" charset="-122"/>
              </a:rPr>
              <a:t>单</a:t>
            </a:r>
            <a:r>
              <a:rPr lang="en-US" altLang="zh-CN" b="1" dirty="0" smtClean="0">
                <a:latin typeface="微软雅黑" pitchFamily="34" charset="-122"/>
                <a:ea typeface="微软雅黑" pitchFamily="34" charset="-122"/>
              </a:rPr>
              <a:t>AP</a:t>
            </a:r>
            <a:r>
              <a:rPr lang="zh-CN" altLang="en-US" b="1" dirty="0" smtClean="0">
                <a:latin typeface="微软雅黑" pitchFamily="34" charset="-122"/>
                <a:ea typeface="微软雅黑" pitchFamily="34" charset="-122"/>
              </a:rPr>
              <a:t>覆盖</a:t>
            </a:r>
            <a:r>
              <a:rPr lang="en-US" altLang="zh-CN" b="1" dirty="0" smtClean="0">
                <a:latin typeface="微软雅黑" pitchFamily="34" charset="-122"/>
                <a:ea typeface="微软雅黑" pitchFamily="34" charset="-122"/>
              </a:rPr>
              <a:t>5~8</a:t>
            </a:r>
            <a:r>
              <a:rPr lang="zh-CN" altLang="en-US" b="1" dirty="0" smtClean="0">
                <a:latin typeface="微软雅黑" pitchFamily="34" charset="-122"/>
                <a:ea typeface="微软雅黑" pitchFamily="34" charset="-122"/>
              </a:rPr>
              <a:t>个房间</a:t>
            </a:r>
            <a:endParaRPr lang="en-US" altLang="zh-CN" b="1" dirty="0" smtClean="0">
              <a:latin typeface="微软雅黑" pitchFamily="34" charset="-122"/>
              <a:ea typeface="微软雅黑" pitchFamily="34" charset="-122"/>
            </a:endParaRPr>
          </a:p>
        </p:txBody>
      </p:sp>
      <p:sp>
        <p:nvSpPr>
          <p:cNvPr id="135" name="矩形 134"/>
          <p:cNvSpPr/>
          <p:nvPr/>
        </p:nvSpPr>
        <p:spPr>
          <a:xfrm>
            <a:off x="549778" y="4358050"/>
            <a:ext cx="7975657" cy="400110"/>
          </a:xfrm>
          <a:prstGeom prst="rect">
            <a:avLst/>
          </a:prstGeom>
        </p:spPr>
        <p:txBody>
          <a:bodyPr wrap="square">
            <a:spAutoFit/>
          </a:bodyPr>
          <a:lstStyle/>
          <a:p>
            <a:r>
              <a:rPr lang="zh-CN" altLang="en-US" sz="1000" dirty="0" smtClean="0">
                <a:solidFill>
                  <a:srgbClr val="000000"/>
                </a:solidFill>
                <a:latin typeface="Arial" pitchFamily="34" charset="0"/>
                <a:ea typeface="微软雅黑" pitchFamily="34" charset="-122"/>
                <a:cs typeface="Arial" pitchFamily="34" charset="0"/>
              </a:rPr>
              <a:t>受信号质量与带宽限制，单</a:t>
            </a:r>
            <a:r>
              <a:rPr lang="en-US" altLang="zh-CN" sz="1000" dirty="0" smtClean="0">
                <a:solidFill>
                  <a:srgbClr val="000000"/>
                </a:solidFill>
                <a:latin typeface="Arial" pitchFamily="34" charset="0"/>
                <a:ea typeface="微软雅黑" pitchFamily="34" charset="-122"/>
                <a:cs typeface="Arial" pitchFamily="34" charset="0"/>
              </a:rPr>
              <a:t>AP</a:t>
            </a:r>
            <a:r>
              <a:rPr lang="zh-CN" altLang="en-US" sz="1000" dirty="0" smtClean="0">
                <a:solidFill>
                  <a:srgbClr val="000000"/>
                </a:solidFill>
                <a:latin typeface="Arial" pitchFamily="34" charset="0"/>
                <a:ea typeface="微软雅黑" pitchFamily="34" charset="-122"/>
                <a:cs typeface="Arial" pitchFamily="34" charset="0"/>
              </a:rPr>
              <a:t>覆盖的房间数量越多，单用户的带宽和房间与</a:t>
            </a:r>
            <a:r>
              <a:rPr lang="en-US" altLang="zh-CN" sz="1000" dirty="0" smtClean="0">
                <a:solidFill>
                  <a:srgbClr val="000000"/>
                </a:solidFill>
                <a:latin typeface="Arial" pitchFamily="34" charset="0"/>
                <a:ea typeface="微软雅黑" pitchFamily="34" charset="-122"/>
                <a:cs typeface="Arial" pitchFamily="34" charset="0"/>
              </a:rPr>
              <a:t>AP</a:t>
            </a:r>
            <a:r>
              <a:rPr lang="zh-CN" altLang="en-US" sz="1000" dirty="0" smtClean="0">
                <a:solidFill>
                  <a:srgbClr val="000000"/>
                </a:solidFill>
                <a:latin typeface="Arial" pitchFamily="34" charset="0"/>
                <a:ea typeface="微软雅黑" pitchFamily="34" charset="-122"/>
                <a:cs typeface="Arial" pitchFamily="34" charset="0"/>
              </a:rPr>
              <a:t>的距离越小。具体的组网方案选择须要分析终端带宽需求和房间分布情况。</a:t>
            </a:r>
            <a:endParaRPr lang="zh-CN" altLang="en-US" sz="1000" dirty="0">
              <a:solidFill>
                <a:srgbClr val="000000"/>
              </a:solidFill>
              <a:latin typeface="Arial" pitchFamily="34" charset="0"/>
              <a:ea typeface="微软雅黑" pitchFamily="34" charset="-122"/>
              <a:cs typeface="Arial" pitchFamily="34" charset="0"/>
            </a:endParaRPr>
          </a:p>
        </p:txBody>
      </p:sp>
      <p:sp>
        <p:nvSpPr>
          <p:cNvPr id="34" name="矩形 33"/>
          <p:cNvSpPr/>
          <p:nvPr/>
        </p:nvSpPr>
        <p:spPr>
          <a:xfrm>
            <a:off x="6312482" y="2207790"/>
            <a:ext cx="1188146" cy="261610"/>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a:t>
            </a:r>
            <a:r>
              <a:rPr lang="zh-CN" altLang="en-US" sz="1050" dirty="0" smtClean="0">
                <a:latin typeface="Arial" pitchFamily="34" charset="0"/>
                <a:ea typeface="微软雅黑" pitchFamily="34" charset="-122"/>
                <a:cs typeface="Arial" pitchFamily="34" charset="0"/>
              </a:rPr>
              <a:t>分</a:t>
            </a:r>
            <a:r>
              <a:rPr lang="en-US" altLang="zh-CN" sz="1050" dirty="0" smtClean="0">
                <a:latin typeface="Arial" pitchFamily="34" charset="0"/>
                <a:ea typeface="微软雅黑" pitchFamily="34" charset="-122"/>
                <a:cs typeface="Arial" pitchFamily="34" charset="0"/>
              </a:rPr>
              <a:t>8</a:t>
            </a:r>
            <a:r>
              <a:rPr lang="zh-CN" altLang="en-US" sz="1050" dirty="0" smtClean="0">
                <a:latin typeface="Arial" pitchFamily="34" charset="0"/>
                <a:ea typeface="微软雅黑" pitchFamily="34" charset="-122"/>
                <a:cs typeface="Arial" pitchFamily="34" charset="0"/>
              </a:rPr>
              <a:t>合路分配器</a:t>
            </a:r>
            <a:endParaRPr lang="zh-CN" altLang="en-US" sz="1050" dirty="0"/>
          </a:p>
        </p:txBody>
      </p:sp>
      <p:sp>
        <p:nvSpPr>
          <p:cNvPr id="35" name="矩形 34"/>
          <p:cNvSpPr/>
          <p:nvPr/>
        </p:nvSpPr>
        <p:spPr>
          <a:xfrm>
            <a:off x="2143893" y="2198826"/>
            <a:ext cx="1188146" cy="261610"/>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a:t>
            </a:r>
            <a:r>
              <a:rPr lang="zh-CN" altLang="en-US" sz="1050" dirty="0" smtClean="0">
                <a:latin typeface="Arial" pitchFamily="34" charset="0"/>
                <a:ea typeface="微软雅黑" pitchFamily="34" charset="-122"/>
                <a:cs typeface="Arial" pitchFamily="34" charset="0"/>
              </a:rPr>
              <a:t>分</a:t>
            </a:r>
            <a:r>
              <a:rPr lang="en-US" altLang="zh-CN" sz="1050" dirty="0" smtClean="0">
                <a:latin typeface="Arial" pitchFamily="34" charset="0"/>
                <a:ea typeface="微软雅黑" pitchFamily="34" charset="-122"/>
                <a:cs typeface="Arial" pitchFamily="34" charset="0"/>
              </a:rPr>
              <a:t>4</a:t>
            </a:r>
            <a:r>
              <a:rPr lang="zh-CN" altLang="en-US" sz="1050" dirty="0" smtClean="0">
                <a:latin typeface="Arial" pitchFamily="34" charset="0"/>
                <a:ea typeface="微软雅黑" pitchFamily="34" charset="-122"/>
                <a:cs typeface="Arial" pitchFamily="34" charset="0"/>
              </a:rPr>
              <a:t>合路分配器</a:t>
            </a:r>
            <a:endParaRPr lang="zh-CN" altLang="en-US" sz="1050" dirty="0"/>
          </a:p>
        </p:txBody>
      </p:sp>
      <p:sp>
        <p:nvSpPr>
          <p:cNvPr id="37" name="矩形 36"/>
          <p:cNvSpPr/>
          <p:nvPr/>
        </p:nvSpPr>
        <p:spPr>
          <a:xfrm>
            <a:off x="2645916" y="1580259"/>
            <a:ext cx="853119"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AP6310SN</a:t>
            </a:r>
            <a:endParaRPr lang="zh-CN" altLang="en-US" sz="1050" dirty="0" smtClean="0">
              <a:latin typeface="Arial" pitchFamily="34" charset="0"/>
              <a:ea typeface="微软雅黑" pitchFamily="34" charset="-122"/>
              <a:cs typeface="Arial" pitchFamily="34" charset="0"/>
            </a:endParaRPr>
          </a:p>
        </p:txBody>
      </p:sp>
      <p:sp>
        <p:nvSpPr>
          <p:cNvPr id="38" name="矩形 37"/>
          <p:cNvSpPr/>
          <p:nvPr/>
        </p:nvSpPr>
        <p:spPr>
          <a:xfrm>
            <a:off x="6724857" y="1580259"/>
            <a:ext cx="853119"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AP6310SN</a:t>
            </a:r>
            <a:endParaRPr lang="zh-CN" altLang="en-US" sz="1050" dirty="0" smtClean="0">
              <a:latin typeface="Arial" pitchFamily="34" charset="0"/>
              <a:ea typeface="微软雅黑" pitchFamily="34"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Arial" pitchFamily="34" charset="0"/>
                <a:cs typeface="Arial" pitchFamily="34" charset="0"/>
              </a:rPr>
              <a:t>WOC</a:t>
            </a:r>
            <a:r>
              <a:rPr lang="zh-CN" altLang="en-US" dirty="0" smtClean="0">
                <a:latin typeface="Arial" pitchFamily="34" charset="0"/>
                <a:cs typeface="Arial" pitchFamily="34" charset="0"/>
              </a:rPr>
              <a:t>组网方案（续）</a:t>
            </a:r>
            <a:endParaRPr lang="zh-CN" altLang="en-US" dirty="0">
              <a:latin typeface="Arial" pitchFamily="34" charset="0"/>
              <a:cs typeface="Arial" pitchFamily="34" charset="0"/>
            </a:endParaRPr>
          </a:p>
        </p:txBody>
      </p:sp>
      <p:pic>
        <p:nvPicPr>
          <p:cNvPr id="21" name="Picture 5" descr="ms04-old-d"/>
          <p:cNvPicPr>
            <a:picLocks noChangeAspect="1" noChangeArrowheads="1"/>
          </p:cNvPicPr>
          <p:nvPr/>
        </p:nvPicPr>
        <p:blipFill>
          <a:blip r:embed="rId2" cstate="screen">
            <a:clrChange>
              <a:clrFrom>
                <a:srgbClr val="FFFFFF"/>
              </a:clrFrom>
              <a:clrTo>
                <a:srgbClr val="FFFFFF">
                  <a:alpha val="0"/>
                </a:srgbClr>
              </a:clrTo>
            </a:clrChange>
          </a:blip>
          <a:srcRect/>
          <a:stretch>
            <a:fillRect/>
          </a:stretch>
        </p:blipFill>
        <p:spPr bwMode="auto">
          <a:xfrm>
            <a:off x="1290918" y="2615938"/>
            <a:ext cx="484095" cy="309792"/>
          </a:xfrm>
          <a:prstGeom prst="rect">
            <a:avLst/>
          </a:prstGeom>
          <a:noFill/>
          <a:ln w="9525">
            <a:noFill/>
            <a:miter lim="800000"/>
            <a:headEnd/>
            <a:tailEnd/>
          </a:ln>
        </p:spPr>
      </p:pic>
      <p:pic>
        <p:nvPicPr>
          <p:cNvPr id="22" name="Picture 462" descr="图片241"/>
          <p:cNvPicPr>
            <a:picLocks noChangeAspect="1" noChangeArrowheads="1"/>
          </p:cNvPicPr>
          <p:nvPr/>
        </p:nvPicPr>
        <p:blipFill>
          <a:blip r:embed="rId3" cstate="print"/>
          <a:srcRect/>
          <a:stretch>
            <a:fillRect/>
          </a:stretch>
        </p:blipFill>
        <p:spPr bwMode="auto">
          <a:xfrm>
            <a:off x="1916389" y="1493686"/>
            <a:ext cx="288000" cy="288045"/>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23" name="肘形连接符 20"/>
          <p:cNvCxnSpPr/>
          <p:nvPr/>
        </p:nvCxnSpPr>
        <p:spPr bwMode="auto">
          <a:xfrm rot="5400000" flipH="1" flipV="1">
            <a:off x="1593272" y="2294577"/>
            <a:ext cx="397280" cy="284814"/>
          </a:xfrm>
          <a:prstGeom prst="bentConnector2">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4" name="矩形 23"/>
          <p:cNvSpPr/>
          <p:nvPr/>
        </p:nvSpPr>
        <p:spPr>
          <a:xfrm>
            <a:off x="477689" y="1982401"/>
            <a:ext cx="782587"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CATV</a:t>
            </a:r>
            <a:r>
              <a:rPr lang="zh-CN" altLang="en-US" sz="1000" dirty="0" smtClean="0">
                <a:solidFill>
                  <a:srgbClr val="000000"/>
                </a:solidFill>
                <a:latin typeface="Arial" pitchFamily="34" charset="0"/>
                <a:ea typeface="微软雅黑" pitchFamily="34" charset="-122"/>
                <a:cs typeface="Arial" pitchFamily="34" charset="0"/>
              </a:rPr>
              <a:t>网络</a:t>
            </a:r>
            <a:endParaRPr lang="zh-CN" altLang="en-US" sz="1000" dirty="0">
              <a:solidFill>
                <a:srgbClr val="000000"/>
              </a:solidFill>
              <a:latin typeface="Arial" pitchFamily="34" charset="0"/>
              <a:ea typeface="微软雅黑" pitchFamily="34" charset="-122"/>
              <a:cs typeface="Arial" pitchFamily="34" charset="0"/>
            </a:endParaRPr>
          </a:p>
        </p:txBody>
      </p:sp>
      <p:cxnSp>
        <p:nvCxnSpPr>
          <p:cNvPr id="29" name="肘形连接符 48"/>
          <p:cNvCxnSpPr>
            <a:stCxn id="21" idx="0"/>
          </p:cNvCxnSpPr>
          <p:nvPr/>
        </p:nvCxnSpPr>
        <p:spPr bwMode="auto">
          <a:xfrm rot="16200000" flipV="1">
            <a:off x="879421" y="1962393"/>
            <a:ext cx="374760" cy="932330"/>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grpSp>
        <p:nvGrpSpPr>
          <p:cNvPr id="48" name="组合 47"/>
          <p:cNvGrpSpPr>
            <a:grpSpLocks noChangeAspect="1"/>
          </p:cNvGrpSpPr>
          <p:nvPr/>
        </p:nvGrpSpPr>
        <p:grpSpPr>
          <a:xfrm>
            <a:off x="698589" y="3035375"/>
            <a:ext cx="3129341" cy="1304211"/>
            <a:chOff x="447577" y="2703681"/>
            <a:chExt cx="3728551" cy="1553943"/>
          </a:xfrm>
        </p:grpSpPr>
        <p:pic>
          <p:nvPicPr>
            <p:cNvPr id="3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46847" y="3631810"/>
              <a:ext cx="144000" cy="146954"/>
            </a:xfrm>
            <a:prstGeom prst="rect">
              <a:avLst/>
            </a:prstGeom>
            <a:noFill/>
            <a:ln w="9525">
              <a:noFill/>
              <a:miter lim="800000"/>
              <a:headEnd/>
              <a:tailEnd/>
            </a:ln>
          </p:spPr>
        </p:pic>
        <p:pic>
          <p:nvPicPr>
            <p:cNvPr id="3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443317" y="3631810"/>
              <a:ext cx="144000" cy="146954"/>
            </a:xfrm>
            <a:prstGeom prst="rect">
              <a:avLst/>
            </a:prstGeom>
            <a:noFill/>
            <a:ln w="9525">
              <a:noFill/>
              <a:miter lim="800000"/>
              <a:headEnd/>
              <a:tailEnd/>
            </a:ln>
          </p:spPr>
        </p:pic>
        <p:pic>
          <p:nvPicPr>
            <p:cNvPr id="34"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443317" y="3147726"/>
              <a:ext cx="144000" cy="146954"/>
            </a:xfrm>
            <a:prstGeom prst="rect">
              <a:avLst/>
            </a:prstGeom>
            <a:noFill/>
            <a:ln w="9525">
              <a:noFill/>
              <a:miter lim="800000"/>
              <a:headEnd/>
              <a:tailEnd/>
            </a:ln>
          </p:spPr>
        </p:pic>
        <p:pic>
          <p:nvPicPr>
            <p:cNvPr id="35"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46846" y="3147726"/>
              <a:ext cx="144000" cy="146954"/>
            </a:xfrm>
            <a:prstGeom prst="rect">
              <a:avLst/>
            </a:prstGeom>
            <a:noFill/>
            <a:ln w="9525">
              <a:noFill/>
              <a:miter lim="800000"/>
              <a:headEnd/>
              <a:tailEnd/>
            </a:ln>
          </p:spPr>
        </p:pic>
        <p:pic>
          <p:nvPicPr>
            <p:cNvPr id="36"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447577" y="2703681"/>
              <a:ext cx="1838652" cy="758053"/>
            </a:xfrm>
            <a:prstGeom prst="rect">
              <a:avLst/>
            </a:prstGeom>
            <a:noFill/>
            <a:ln w="9525">
              <a:noFill/>
              <a:miter lim="800000"/>
              <a:headEnd/>
              <a:tailEnd/>
            </a:ln>
          </p:spPr>
        </p:pic>
        <p:pic>
          <p:nvPicPr>
            <p:cNvPr id="37"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463852" y="3499571"/>
              <a:ext cx="1838652" cy="758053"/>
            </a:xfrm>
            <a:prstGeom prst="rect">
              <a:avLst/>
            </a:prstGeom>
            <a:noFill/>
            <a:ln w="9525">
              <a:noFill/>
              <a:miter lim="800000"/>
              <a:headEnd/>
              <a:tailEnd/>
            </a:ln>
          </p:spPr>
        </p:pic>
        <p:pic>
          <p:nvPicPr>
            <p:cNvPr id="38"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2420471" y="3631810"/>
              <a:ext cx="144000" cy="146954"/>
            </a:xfrm>
            <a:prstGeom prst="rect">
              <a:avLst/>
            </a:prstGeom>
            <a:noFill/>
            <a:ln w="9525">
              <a:noFill/>
              <a:miter lim="800000"/>
              <a:headEnd/>
              <a:tailEnd/>
            </a:ln>
          </p:spPr>
        </p:pic>
        <p:pic>
          <p:nvPicPr>
            <p:cNvPr id="39"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316941" y="3631810"/>
              <a:ext cx="144000" cy="146954"/>
            </a:xfrm>
            <a:prstGeom prst="rect">
              <a:avLst/>
            </a:prstGeom>
            <a:noFill/>
            <a:ln w="9525">
              <a:noFill/>
              <a:miter lim="800000"/>
              <a:headEnd/>
              <a:tailEnd/>
            </a:ln>
          </p:spPr>
        </p:pic>
        <p:pic>
          <p:nvPicPr>
            <p:cNvPr id="40"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316941" y="3147726"/>
              <a:ext cx="144000" cy="146954"/>
            </a:xfrm>
            <a:prstGeom prst="rect">
              <a:avLst/>
            </a:prstGeom>
            <a:noFill/>
            <a:ln w="9525">
              <a:noFill/>
              <a:miter lim="800000"/>
              <a:headEnd/>
              <a:tailEnd/>
            </a:ln>
          </p:spPr>
        </p:pic>
        <p:pic>
          <p:nvPicPr>
            <p:cNvPr id="41"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2420470" y="3147726"/>
              <a:ext cx="144000" cy="146954"/>
            </a:xfrm>
            <a:prstGeom prst="rect">
              <a:avLst/>
            </a:prstGeom>
            <a:noFill/>
            <a:ln w="9525">
              <a:noFill/>
              <a:miter lim="800000"/>
              <a:headEnd/>
              <a:tailEnd/>
            </a:ln>
          </p:spPr>
        </p:pic>
        <p:pic>
          <p:nvPicPr>
            <p:cNvPr id="42"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2321201" y="2703681"/>
              <a:ext cx="1838652" cy="758053"/>
            </a:xfrm>
            <a:prstGeom prst="rect">
              <a:avLst/>
            </a:prstGeom>
            <a:noFill/>
            <a:ln w="9525">
              <a:noFill/>
              <a:miter lim="800000"/>
              <a:headEnd/>
              <a:tailEnd/>
            </a:ln>
          </p:spPr>
        </p:pic>
        <p:pic>
          <p:nvPicPr>
            <p:cNvPr id="43"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2337476" y="3499571"/>
              <a:ext cx="1838652" cy="758053"/>
            </a:xfrm>
            <a:prstGeom prst="rect">
              <a:avLst/>
            </a:prstGeom>
            <a:noFill/>
            <a:ln w="9525">
              <a:noFill/>
              <a:miter lim="800000"/>
              <a:headEnd/>
              <a:tailEnd/>
            </a:ln>
          </p:spPr>
        </p:pic>
      </p:grpSp>
      <p:pic>
        <p:nvPicPr>
          <p:cNvPr id="45" name="Picture 8" descr="http://www.cytech.com.cn/UpFiles/20100615135402746.jpg"/>
          <p:cNvPicPr>
            <a:picLocks noChangeAspect="1" noChangeArrowheads="1"/>
          </p:cNvPicPr>
          <p:nvPr/>
        </p:nvPicPr>
        <p:blipFill>
          <a:blip r:embed="rId6" cstate="print">
            <a:clrChange>
              <a:clrFrom>
                <a:srgbClr val="FCFFF6"/>
              </a:clrFrom>
              <a:clrTo>
                <a:srgbClr val="FCFFF6">
                  <a:alpha val="0"/>
                </a:srgbClr>
              </a:clrTo>
            </a:clrChange>
          </a:blip>
          <a:srcRect l="41555" t="1757" r="33322" b="77757"/>
          <a:stretch>
            <a:fillRect/>
          </a:stretch>
        </p:blipFill>
        <p:spPr bwMode="auto">
          <a:xfrm>
            <a:off x="1828800" y="1906007"/>
            <a:ext cx="412376" cy="326208"/>
          </a:xfrm>
          <a:prstGeom prst="rect">
            <a:avLst/>
          </a:prstGeom>
          <a:noFill/>
        </p:spPr>
      </p:pic>
      <p:cxnSp>
        <p:nvCxnSpPr>
          <p:cNvPr id="47" name="直接连接符 46"/>
          <p:cNvCxnSpPr/>
          <p:nvPr/>
        </p:nvCxnSpPr>
        <p:spPr bwMode="auto">
          <a:xfrm>
            <a:off x="2043953" y="1739154"/>
            <a:ext cx="0" cy="180000"/>
          </a:xfrm>
          <a:prstGeom prst="line">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49" name="Picture 5" descr="ms04-old-d"/>
          <p:cNvPicPr>
            <a:picLocks noChangeAspect="1" noChangeArrowheads="1"/>
          </p:cNvPicPr>
          <p:nvPr/>
        </p:nvPicPr>
        <p:blipFill>
          <a:blip r:embed="rId2" cstate="screen">
            <a:clrChange>
              <a:clrFrom>
                <a:srgbClr val="FFFFFF"/>
              </a:clrFrom>
              <a:clrTo>
                <a:srgbClr val="FFFFFF">
                  <a:alpha val="0"/>
                </a:srgbClr>
              </a:clrTo>
            </a:clrChange>
          </a:blip>
          <a:srcRect/>
          <a:stretch>
            <a:fillRect/>
          </a:stretch>
        </p:blipFill>
        <p:spPr bwMode="auto">
          <a:xfrm>
            <a:off x="2779059" y="2615938"/>
            <a:ext cx="484095" cy="309792"/>
          </a:xfrm>
          <a:prstGeom prst="rect">
            <a:avLst/>
          </a:prstGeom>
          <a:noFill/>
          <a:ln w="9525">
            <a:noFill/>
            <a:miter lim="800000"/>
            <a:headEnd/>
            <a:tailEnd/>
          </a:ln>
        </p:spPr>
      </p:pic>
      <p:cxnSp>
        <p:nvCxnSpPr>
          <p:cNvPr id="50" name="肘形连接符 20"/>
          <p:cNvCxnSpPr/>
          <p:nvPr/>
        </p:nvCxnSpPr>
        <p:spPr bwMode="auto">
          <a:xfrm rot="10800000">
            <a:off x="2121105" y="2257554"/>
            <a:ext cx="900000" cy="396000"/>
          </a:xfrm>
          <a:prstGeom prst="bentConnector3">
            <a:avLst>
              <a:gd name="adj1" fmla="val 196"/>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53" name="肘形连接符 48"/>
          <p:cNvCxnSpPr/>
          <p:nvPr/>
        </p:nvCxnSpPr>
        <p:spPr bwMode="auto">
          <a:xfrm rot="5400000" flipH="1" flipV="1">
            <a:off x="3207518" y="2169178"/>
            <a:ext cx="396000" cy="540000"/>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grpSp>
        <p:nvGrpSpPr>
          <p:cNvPr id="84" name="组合 83"/>
          <p:cNvGrpSpPr/>
          <p:nvPr/>
        </p:nvGrpSpPr>
        <p:grpSpPr>
          <a:xfrm>
            <a:off x="4221719" y="3035375"/>
            <a:ext cx="4411293" cy="1304211"/>
            <a:chOff x="4221719" y="3035375"/>
            <a:chExt cx="6266988" cy="1304211"/>
          </a:xfrm>
        </p:grpSpPr>
        <p:pic>
          <p:nvPicPr>
            <p:cNvPr id="60"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305035" y="3814346"/>
              <a:ext cx="120858" cy="123337"/>
            </a:xfrm>
            <a:prstGeom prst="rect">
              <a:avLst/>
            </a:prstGeom>
            <a:noFill/>
            <a:ln w="9525">
              <a:noFill/>
              <a:miter lim="800000"/>
              <a:headEnd/>
              <a:tailEnd/>
            </a:ln>
          </p:spPr>
        </p:pic>
        <p:pic>
          <p:nvPicPr>
            <p:cNvPr id="61"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057435" y="3814346"/>
              <a:ext cx="120858" cy="123337"/>
            </a:xfrm>
            <a:prstGeom prst="rect">
              <a:avLst/>
            </a:prstGeom>
            <a:noFill/>
            <a:ln w="9525">
              <a:noFill/>
              <a:miter lim="800000"/>
              <a:headEnd/>
              <a:tailEnd/>
            </a:ln>
          </p:spPr>
        </p:pic>
        <p:pic>
          <p:nvPicPr>
            <p:cNvPr id="6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057435" y="3408058"/>
              <a:ext cx="120858" cy="123337"/>
            </a:xfrm>
            <a:prstGeom prst="rect">
              <a:avLst/>
            </a:prstGeom>
            <a:noFill/>
            <a:ln w="9525">
              <a:noFill/>
              <a:miter lim="800000"/>
              <a:headEnd/>
              <a:tailEnd/>
            </a:ln>
          </p:spPr>
        </p:pic>
        <p:pic>
          <p:nvPicPr>
            <p:cNvPr id="6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305035" y="3408058"/>
              <a:ext cx="120858" cy="123337"/>
            </a:xfrm>
            <a:prstGeom prst="rect">
              <a:avLst/>
            </a:prstGeom>
            <a:noFill/>
            <a:ln w="9525">
              <a:noFill/>
              <a:miter lim="800000"/>
              <a:headEnd/>
              <a:tailEnd/>
            </a:ln>
          </p:spPr>
        </p:pic>
        <p:pic>
          <p:nvPicPr>
            <p:cNvPr id="64"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4221719" y="3035375"/>
              <a:ext cx="1543165" cy="636227"/>
            </a:xfrm>
            <a:prstGeom prst="rect">
              <a:avLst/>
            </a:prstGeom>
            <a:noFill/>
            <a:ln w="9525">
              <a:noFill/>
              <a:miter lim="800000"/>
              <a:headEnd/>
              <a:tailEnd/>
            </a:ln>
          </p:spPr>
        </p:pic>
        <p:pic>
          <p:nvPicPr>
            <p:cNvPr id="65"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4235378" y="3703359"/>
              <a:ext cx="1543165" cy="636227"/>
            </a:xfrm>
            <a:prstGeom prst="rect">
              <a:avLst/>
            </a:prstGeom>
            <a:noFill/>
            <a:ln w="9525">
              <a:noFill/>
              <a:miter lim="800000"/>
              <a:headEnd/>
              <a:tailEnd/>
            </a:ln>
          </p:spPr>
        </p:pic>
        <p:pic>
          <p:nvPicPr>
            <p:cNvPr id="66"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877552" y="3814346"/>
              <a:ext cx="120858" cy="123337"/>
            </a:xfrm>
            <a:prstGeom prst="rect">
              <a:avLst/>
            </a:prstGeom>
            <a:noFill/>
            <a:ln w="9525">
              <a:noFill/>
              <a:miter lim="800000"/>
              <a:headEnd/>
              <a:tailEnd/>
            </a:ln>
          </p:spPr>
        </p:pic>
        <p:pic>
          <p:nvPicPr>
            <p:cNvPr id="67"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6629952" y="3814346"/>
              <a:ext cx="120858" cy="123337"/>
            </a:xfrm>
            <a:prstGeom prst="rect">
              <a:avLst/>
            </a:prstGeom>
            <a:noFill/>
            <a:ln w="9525">
              <a:noFill/>
              <a:miter lim="800000"/>
              <a:headEnd/>
              <a:tailEnd/>
            </a:ln>
          </p:spPr>
        </p:pic>
        <p:pic>
          <p:nvPicPr>
            <p:cNvPr id="68"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6629952" y="3408058"/>
              <a:ext cx="120858" cy="123337"/>
            </a:xfrm>
            <a:prstGeom prst="rect">
              <a:avLst/>
            </a:prstGeom>
            <a:noFill/>
            <a:ln w="9525">
              <a:noFill/>
              <a:miter lim="800000"/>
              <a:headEnd/>
              <a:tailEnd/>
            </a:ln>
          </p:spPr>
        </p:pic>
        <p:pic>
          <p:nvPicPr>
            <p:cNvPr id="69"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5877551" y="3408058"/>
              <a:ext cx="120858" cy="123337"/>
            </a:xfrm>
            <a:prstGeom prst="rect">
              <a:avLst/>
            </a:prstGeom>
            <a:noFill/>
            <a:ln w="9525">
              <a:noFill/>
              <a:miter lim="800000"/>
              <a:headEnd/>
              <a:tailEnd/>
            </a:ln>
          </p:spPr>
        </p:pic>
        <p:pic>
          <p:nvPicPr>
            <p:cNvPr id="70"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5794236" y="3035375"/>
              <a:ext cx="1543165" cy="636227"/>
            </a:xfrm>
            <a:prstGeom prst="rect">
              <a:avLst/>
            </a:prstGeom>
            <a:noFill/>
            <a:ln w="9525">
              <a:noFill/>
              <a:miter lim="800000"/>
              <a:headEnd/>
              <a:tailEnd/>
            </a:ln>
          </p:spPr>
        </p:pic>
        <p:pic>
          <p:nvPicPr>
            <p:cNvPr id="71"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5807895" y="3703359"/>
              <a:ext cx="1543165" cy="636227"/>
            </a:xfrm>
            <a:prstGeom prst="rect">
              <a:avLst/>
            </a:prstGeom>
            <a:noFill/>
            <a:ln w="9525">
              <a:noFill/>
              <a:miter lim="800000"/>
              <a:headEnd/>
              <a:tailEnd/>
            </a:ln>
          </p:spPr>
        </p:pic>
        <p:pic>
          <p:nvPicPr>
            <p:cNvPr id="7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7442682" y="3814346"/>
              <a:ext cx="120858" cy="123337"/>
            </a:xfrm>
            <a:prstGeom prst="rect">
              <a:avLst/>
            </a:prstGeom>
            <a:noFill/>
            <a:ln w="9525">
              <a:noFill/>
              <a:miter lim="800000"/>
              <a:headEnd/>
              <a:tailEnd/>
            </a:ln>
          </p:spPr>
        </p:pic>
        <p:pic>
          <p:nvPicPr>
            <p:cNvPr id="7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8195082" y="3814346"/>
              <a:ext cx="120858" cy="123337"/>
            </a:xfrm>
            <a:prstGeom prst="rect">
              <a:avLst/>
            </a:prstGeom>
            <a:noFill/>
            <a:ln w="9525">
              <a:noFill/>
              <a:miter lim="800000"/>
              <a:headEnd/>
              <a:tailEnd/>
            </a:ln>
          </p:spPr>
        </p:pic>
        <p:pic>
          <p:nvPicPr>
            <p:cNvPr id="74"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8195082" y="3408058"/>
              <a:ext cx="120858" cy="123337"/>
            </a:xfrm>
            <a:prstGeom prst="rect">
              <a:avLst/>
            </a:prstGeom>
            <a:noFill/>
            <a:ln w="9525">
              <a:noFill/>
              <a:miter lim="800000"/>
              <a:headEnd/>
              <a:tailEnd/>
            </a:ln>
          </p:spPr>
        </p:pic>
        <p:pic>
          <p:nvPicPr>
            <p:cNvPr id="75"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7442682" y="3408058"/>
              <a:ext cx="120858" cy="123337"/>
            </a:xfrm>
            <a:prstGeom prst="rect">
              <a:avLst/>
            </a:prstGeom>
            <a:noFill/>
            <a:ln w="9525">
              <a:noFill/>
              <a:miter lim="800000"/>
              <a:headEnd/>
              <a:tailEnd/>
            </a:ln>
          </p:spPr>
        </p:pic>
        <p:pic>
          <p:nvPicPr>
            <p:cNvPr id="76"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7359366" y="3035375"/>
              <a:ext cx="1543165" cy="636227"/>
            </a:xfrm>
            <a:prstGeom prst="rect">
              <a:avLst/>
            </a:prstGeom>
            <a:noFill/>
            <a:ln w="9525">
              <a:noFill/>
              <a:miter lim="800000"/>
              <a:headEnd/>
              <a:tailEnd/>
            </a:ln>
          </p:spPr>
        </p:pic>
        <p:pic>
          <p:nvPicPr>
            <p:cNvPr id="77"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7373025" y="3703359"/>
              <a:ext cx="1543165" cy="636227"/>
            </a:xfrm>
            <a:prstGeom prst="rect">
              <a:avLst/>
            </a:prstGeom>
            <a:noFill/>
            <a:ln w="9525">
              <a:noFill/>
              <a:miter lim="800000"/>
              <a:headEnd/>
              <a:tailEnd/>
            </a:ln>
          </p:spPr>
        </p:pic>
        <p:pic>
          <p:nvPicPr>
            <p:cNvPr id="78"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9015199" y="3814346"/>
              <a:ext cx="120858" cy="123337"/>
            </a:xfrm>
            <a:prstGeom prst="rect">
              <a:avLst/>
            </a:prstGeom>
            <a:noFill/>
            <a:ln w="9525">
              <a:noFill/>
              <a:miter lim="800000"/>
              <a:headEnd/>
              <a:tailEnd/>
            </a:ln>
          </p:spPr>
        </p:pic>
        <p:pic>
          <p:nvPicPr>
            <p:cNvPr id="79"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9767599" y="3814346"/>
              <a:ext cx="120858" cy="123337"/>
            </a:xfrm>
            <a:prstGeom prst="rect">
              <a:avLst/>
            </a:prstGeom>
            <a:noFill/>
            <a:ln w="9525">
              <a:noFill/>
              <a:miter lim="800000"/>
              <a:headEnd/>
              <a:tailEnd/>
            </a:ln>
          </p:spPr>
        </p:pic>
        <p:pic>
          <p:nvPicPr>
            <p:cNvPr id="80"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9767599" y="3408058"/>
              <a:ext cx="120858" cy="123337"/>
            </a:xfrm>
            <a:prstGeom prst="rect">
              <a:avLst/>
            </a:prstGeom>
            <a:noFill/>
            <a:ln w="9525">
              <a:noFill/>
              <a:miter lim="800000"/>
              <a:headEnd/>
              <a:tailEnd/>
            </a:ln>
          </p:spPr>
        </p:pic>
        <p:pic>
          <p:nvPicPr>
            <p:cNvPr id="81"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9015198" y="3408058"/>
              <a:ext cx="120858" cy="123337"/>
            </a:xfrm>
            <a:prstGeom prst="rect">
              <a:avLst/>
            </a:prstGeom>
            <a:noFill/>
            <a:ln w="9525">
              <a:noFill/>
              <a:miter lim="800000"/>
              <a:headEnd/>
              <a:tailEnd/>
            </a:ln>
          </p:spPr>
        </p:pic>
        <p:pic>
          <p:nvPicPr>
            <p:cNvPr id="82"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8931883" y="3035375"/>
              <a:ext cx="1543165" cy="636227"/>
            </a:xfrm>
            <a:prstGeom prst="rect">
              <a:avLst/>
            </a:prstGeom>
            <a:noFill/>
            <a:ln w="9525">
              <a:noFill/>
              <a:miter lim="800000"/>
              <a:headEnd/>
              <a:tailEnd/>
            </a:ln>
          </p:spPr>
        </p:pic>
        <p:pic>
          <p:nvPicPr>
            <p:cNvPr id="83" name="Picture 4"/>
            <p:cNvPicPr>
              <a:picLocks noChangeAspect="1" noChangeArrowheads="1"/>
            </p:cNvPicPr>
            <p:nvPr/>
          </p:nvPicPr>
          <p:blipFill>
            <a:blip r:embed="rId5"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8945542" y="3703359"/>
              <a:ext cx="1543165" cy="636227"/>
            </a:xfrm>
            <a:prstGeom prst="rect">
              <a:avLst/>
            </a:prstGeom>
            <a:noFill/>
            <a:ln w="9525">
              <a:noFill/>
              <a:miter lim="800000"/>
              <a:headEnd/>
              <a:tailEnd/>
            </a:ln>
          </p:spPr>
        </p:pic>
      </p:grpSp>
      <p:pic>
        <p:nvPicPr>
          <p:cNvPr id="86" name="Picture 462" descr="图片241"/>
          <p:cNvPicPr>
            <a:picLocks noChangeAspect="1" noChangeArrowheads="1"/>
          </p:cNvPicPr>
          <p:nvPr/>
        </p:nvPicPr>
        <p:blipFill>
          <a:blip r:embed="rId3" cstate="print"/>
          <a:srcRect/>
          <a:stretch>
            <a:fillRect/>
          </a:stretch>
        </p:blipFill>
        <p:spPr bwMode="auto">
          <a:xfrm>
            <a:off x="6138766" y="1493686"/>
            <a:ext cx="288000" cy="288045"/>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87" name="肘形连接符 20"/>
          <p:cNvCxnSpPr/>
          <p:nvPr/>
        </p:nvCxnSpPr>
        <p:spPr bwMode="auto">
          <a:xfrm rot="5400000" flipH="1" flipV="1">
            <a:off x="5815649" y="2294577"/>
            <a:ext cx="397280" cy="284814"/>
          </a:xfrm>
          <a:prstGeom prst="bentConnector2">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88" name="矩形 87"/>
          <p:cNvSpPr/>
          <p:nvPr/>
        </p:nvSpPr>
        <p:spPr>
          <a:xfrm>
            <a:off x="4700066" y="1982401"/>
            <a:ext cx="782587"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CATV</a:t>
            </a:r>
            <a:r>
              <a:rPr lang="zh-CN" altLang="en-US" sz="1000" dirty="0" smtClean="0">
                <a:solidFill>
                  <a:srgbClr val="000000"/>
                </a:solidFill>
                <a:latin typeface="Arial" pitchFamily="34" charset="0"/>
                <a:ea typeface="微软雅黑" pitchFamily="34" charset="-122"/>
                <a:cs typeface="Arial" pitchFamily="34" charset="0"/>
              </a:rPr>
              <a:t>网络</a:t>
            </a:r>
            <a:endParaRPr lang="zh-CN" altLang="en-US" sz="1000" dirty="0">
              <a:solidFill>
                <a:srgbClr val="000000"/>
              </a:solidFill>
              <a:latin typeface="Arial" pitchFamily="34" charset="0"/>
              <a:ea typeface="微软雅黑" pitchFamily="34" charset="-122"/>
              <a:cs typeface="Arial" pitchFamily="34" charset="0"/>
            </a:endParaRPr>
          </a:p>
        </p:txBody>
      </p:sp>
      <p:cxnSp>
        <p:nvCxnSpPr>
          <p:cNvPr id="89" name="肘形连接符 48"/>
          <p:cNvCxnSpPr/>
          <p:nvPr/>
        </p:nvCxnSpPr>
        <p:spPr bwMode="auto">
          <a:xfrm rot="16200000" flipV="1">
            <a:off x="5101798" y="1962393"/>
            <a:ext cx="374760" cy="932330"/>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90" name="Picture 8" descr="http://www.cytech.com.cn/UpFiles/20100615135402746.jpg"/>
          <p:cNvPicPr>
            <a:picLocks noChangeAspect="1" noChangeArrowheads="1"/>
          </p:cNvPicPr>
          <p:nvPr/>
        </p:nvPicPr>
        <p:blipFill>
          <a:blip r:embed="rId6" cstate="print">
            <a:clrChange>
              <a:clrFrom>
                <a:srgbClr val="FCFFF6"/>
              </a:clrFrom>
              <a:clrTo>
                <a:srgbClr val="FCFFF6">
                  <a:alpha val="0"/>
                </a:srgbClr>
              </a:clrTo>
            </a:clrChange>
          </a:blip>
          <a:srcRect l="41555" t="1757" r="33322" b="77757"/>
          <a:stretch>
            <a:fillRect/>
          </a:stretch>
        </p:blipFill>
        <p:spPr bwMode="auto">
          <a:xfrm>
            <a:off x="6051177" y="1906007"/>
            <a:ext cx="412376" cy="326208"/>
          </a:xfrm>
          <a:prstGeom prst="rect">
            <a:avLst/>
          </a:prstGeom>
          <a:noFill/>
        </p:spPr>
      </p:pic>
      <p:cxnSp>
        <p:nvCxnSpPr>
          <p:cNvPr id="91" name="直接连接符 90"/>
          <p:cNvCxnSpPr/>
          <p:nvPr/>
        </p:nvCxnSpPr>
        <p:spPr bwMode="auto">
          <a:xfrm>
            <a:off x="6266330" y="1739154"/>
            <a:ext cx="0" cy="180000"/>
          </a:xfrm>
          <a:prstGeom prst="line">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3" name="肘形连接符 20"/>
          <p:cNvCxnSpPr/>
          <p:nvPr/>
        </p:nvCxnSpPr>
        <p:spPr bwMode="auto">
          <a:xfrm rot="10800000">
            <a:off x="6343482" y="2257554"/>
            <a:ext cx="900000" cy="396000"/>
          </a:xfrm>
          <a:prstGeom prst="bentConnector3">
            <a:avLst>
              <a:gd name="adj1" fmla="val 196"/>
            </a:avLst>
          </a:prstGeom>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4" name="肘形连接符 48"/>
          <p:cNvCxnSpPr/>
          <p:nvPr/>
        </p:nvCxnSpPr>
        <p:spPr bwMode="auto">
          <a:xfrm rot="5400000" flipH="1" flipV="1">
            <a:off x="7429895" y="2169178"/>
            <a:ext cx="396000" cy="540000"/>
          </a:xfrm>
          <a:prstGeom prst="bentConnector2">
            <a:avLst/>
          </a:prstGeom>
          <a:noFill/>
          <a:ln w="19050">
            <a:solidFill>
              <a:srgbClr val="00B05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95" name="Picture 6" descr="MS08-OLD"/>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6974546" y="2626666"/>
            <a:ext cx="684000" cy="305910"/>
          </a:xfrm>
          <a:prstGeom prst="rect">
            <a:avLst/>
          </a:prstGeom>
          <a:noFill/>
          <a:ln w="9525">
            <a:noFill/>
            <a:miter lim="800000"/>
            <a:headEnd/>
            <a:tailEnd/>
          </a:ln>
        </p:spPr>
      </p:pic>
      <p:pic>
        <p:nvPicPr>
          <p:cNvPr id="98" name="Picture 6" descr="MS08-OLD"/>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5477440" y="2626666"/>
            <a:ext cx="684000" cy="305910"/>
          </a:xfrm>
          <a:prstGeom prst="rect">
            <a:avLst/>
          </a:prstGeom>
          <a:noFill/>
          <a:ln w="9525">
            <a:noFill/>
            <a:miter lim="800000"/>
            <a:headEnd/>
            <a:tailEnd/>
          </a:ln>
        </p:spPr>
      </p:pic>
      <p:sp>
        <p:nvSpPr>
          <p:cNvPr id="99" name="矩形 98"/>
          <p:cNvSpPr/>
          <p:nvPr/>
        </p:nvSpPr>
        <p:spPr>
          <a:xfrm>
            <a:off x="724610" y="991058"/>
            <a:ext cx="2356735" cy="507831"/>
          </a:xfrm>
          <a:prstGeom prst="rect">
            <a:avLst/>
          </a:prstGeom>
        </p:spPr>
        <p:txBody>
          <a:bodyPr wrap="none">
            <a:spAutoFit/>
          </a:bodyPr>
          <a:lstStyle/>
          <a:p>
            <a:pPr>
              <a:lnSpc>
                <a:spcPct val="150000"/>
              </a:lnSpc>
            </a:pPr>
            <a:r>
              <a:rPr lang="zh-CN" altLang="en-US" b="1" dirty="0" smtClean="0">
                <a:latin typeface="微软雅黑" pitchFamily="34" charset="-122"/>
                <a:ea typeface="微软雅黑" pitchFamily="34" charset="-122"/>
              </a:rPr>
              <a:t>单</a:t>
            </a:r>
            <a:r>
              <a:rPr lang="en-US" altLang="zh-CN" b="1" dirty="0" smtClean="0">
                <a:latin typeface="微软雅黑" pitchFamily="34" charset="-122"/>
                <a:ea typeface="微软雅黑" pitchFamily="34" charset="-122"/>
              </a:rPr>
              <a:t>AP</a:t>
            </a:r>
            <a:r>
              <a:rPr lang="zh-CN" altLang="en-US" b="1" dirty="0" smtClean="0">
                <a:latin typeface="微软雅黑" pitchFamily="34" charset="-122"/>
                <a:ea typeface="微软雅黑" pitchFamily="34" charset="-122"/>
              </a:rPr>
              <a:t>覆盖</a:t>
            </a:r>
            <a:r>
              <a:rPr lang="en-US" altLang="zh-CN" b="1" dirty="0" smtClean="0">
                <a:latin typeface="微软雅黑" pitchFamily="34" charset="-122"/>
                <a:ea typeface="微软雅黑" pitchFamily="34" charset="-122"/>
              </a:rPr>
              <a:t>5~8</a:t>
            </a:r>
            <a:r>
              <a:rPr lang="zh-CN" altLang="en-US" b="1" dirty="0" smtClean="0">
                <a:latin typeface="微软雅黑" pitchFamily="34" charset="-122"/>
                <a:ea typeface="微软雅黑" pitchFamily="34" charset="-122"/>
              </a:rPr>
              <a:t>个房间</a:t>
            </a:r>
            <a:endParaRPr lang="en-US" altLang="zh-CN" b="1" dirty="0" smtClean="0">
              <a:latin typeface="微软雅黑" pitchFamily="34" charset="-122"/>
              <a:ea typeface="微软雅黑" pitchFamily="34" charset="-122"/>
            </a:endParaRPr>
          </a:p>
        </p:txBody>
      </p:sp>
      <p:sp>
        <p:nvSpPr>
          <p:cNvPr id="100" name="矩形 99"/>
          <p:cNvSpPr/>
          <p:nvPr/>
        </p:nvSpPr>
        <p:spPr>
          <a:xfrm>
            <a:off x="4462893" y="991058"/>
            <a:ext cx="2499402" cy="507831"/>
          </a:xfrm>
          <a:prstGeom prst="rect">
            <a:avLst/>
          </a:prstGeom>
        </p:spPr>
        <p:txBody>
          <a:bodyPr wrap="none">
            <a:spAutoFit/>
          </a:bodyPr>
          <a:lstStyle/>
          <a:p>
            <a:pPr>
              <a:lnSpc>
                <a:spcPct val="150000"/>
              </a:lnSpc>
            </a:pPr>
            <a:r>
              <a:rPr lang="zh-CN" altLang="en-US" b="1" dirty="0" smtClean="0">
                <a:latin typeface="微软雅黑" pitchFamily="34" charset="-122"/>
                <a:ea typeface="微软雅黑" pitchFamily="34" charset="-122"/>
              </a:rPr>
              <a:t>单</a:t>
            </a:r>
            <a:r>
              <a:rPr lang="en-US" altLang="zh-CN" b="1" dirty="0" smtClean="0">
                <a:latin typeface="微软雅黑" pitchFamily="34" charset="-122"/>
                <a:ea typeface="微软雅黑" pitchFamily="34" charset="-122"/>
              </a:rPr>
              <a:t>AP</a:t>
            </a:r>
            <a:r>
              <a:rPr lang="zh-CN" altLang="en-US" b="1" dirty="0" smtClean="0">
                <a:latin typeface="微软雅黑" pitchFamily="34" charset="-122"/>
                <a:ea typeface="微软雅黑" pitchFamily="34" charset="-122"/>
              </a:rPr>
              <a:t>覆盖</a:t>
            </a:r>
            <a:r>
              <a:rPr lang="en-US" altLang="zh-CN" b="1" dirty="0" smtClean="0">
                <a:latin typeface="微软雅黑" pitchFamily="34" charset="-122"/>
                <a:ea typeface="微软雅黑" pitchFamily="34" charset="-122"/>
              </a:rPr>
              <a:t>9~16</a:t>
            </a:r>
            <a:r>
              <a:rPr lang="zh-CN" altLang="en-US" b="1" dirty="0" smtClean="0">
                <a:latin typeface="微软雅黑" pitchFamily="34" charset="-122"/>
                <a:ea typeface="微软雅黑" pitchFamily="34" charset="-122"/>
              </a:rPr>
              <a:t>个房间</a:t>
            </a:r>
            <a:endParaRPr lang="en-US" altLang="zh-CN" b="1" dirty="0" smtClean="0">
              <a:latin typeface="微软雅黑" pitchFamily="34" charset="-122"/>
              <a:ea typeface="微软雅黑" pitchFamily="34" charset="-122"/>
            </a:endParaRPr>
          </a:p>
        </p:txBody>
      </p:sp>
      <p:sp>
        <p:nvSpPr>
          <p:cNvPr id="102" name="矩形 101"/>
          <p:cNvSpPr/>
          <p:nvPr/>
        </p:nvSpPr>
        <p:spPr>
          <a:xfrm>
            <a:off x="549778" y="4358050"/>
            <a:ext cx="7975657" cy="400110"/>
          </a:xfrm>
          <a:prstGeom prst="rect">
            <a:avLst/>
          </a:prstGeom>
        </p:spPr>
        <p:txBody>
          <a:bodyPr wrap="square">
            <a:spAutoFit/>
          </a:bodyPr>
          <a:lstStyle/>
          <a:p>
            <a:r>
              <a:rPr lang="zh-CN" altLang="en-US" sz="1000" dirty="0" smtClean="0">
                <a:solidFill>
                  <a:srgbClr val="000000"/>
                </a:solidFill>
                <a:latin typeface="Arial" pitchFamily="34" charset="0"/>
                <a:ea typeface="微软雅黑" pitchFamily="34" charset="-122"/>
                <a:cs typeface="Arial" pitchFamily="34" charset="0"/>
              </a:rPr>
              <a:t>受信号质量与带宽限制，单</a:t>
            </a:r>
            <a:r>
              <a:rPr lang="en-US" altLang="zh-CN" sz="1000" dirty="0" smtClean="0">
                <a:solidFill>
                  <a:srgbClr val="000000"/>
                </a:solidFill>
                <a:latin typeface="Arial" pitchFamily="34" charset="0"/>
                <a:ea typeface="微软雅黑" pitchFamily="34" charset="-122"/>
                <a:cs typeface="Arial" pitchFamily="34" charset="0"/>
              </a:rPr>
              <a:t>AP</a:t>
            </a:r>
            <a:r>
              <a:rPr lang="zh-CN" altLang="en-US" sz="1000" dirty="0" smtClean="0">
                <a:solidFill>
                  <a:srgbClr val="000000"/>
                </a:solidFill>
                <a:latin typeface="Arial" pitchFamily="34" charset="0"/>
                <a:ea typeface="微软雅黑" pitchFamily="34" charset="-122"/>
                <a:cs typeface="Arial" pitchFamily="34" charset="0"/>
              </a:rPr>
              <a:t>覆盖的房间数量越多，单用户的带宽和房间与</a:t>
            </a:r>
            <a:r>
              <a:rPr lang="en-US" altLang="zh-CN" sz="1000" dirty="0" smtClean="0">
                <a:solidFill>
                  <a:srgbClr val="000000"/>
                </a:solidFill>
                <a:latin typeface="Arial" pitchFamily="34" charset="0"/>
                <a:ea typeface="微软雅黑" pitchFamily="34" charset="-122"/>
                <a:cs typeface="Arial" pitchFamily="34" charset="0"/>
              </a:rPr>
              <a:t>AP</a:t>
            </a:r>
            <a:r>
              <a:rPr lang="zh-CN" altLang="en-US" sz="1000" dirty="0" smtClean="0">
                <a:solidFill>
                  <a:srgbClr val="000000"/>
                </a:solidFill>
                <a:latin typeface="Arial" pitchFamily="34" charset="0"/>
                <a:ea typeface="微软雅黑" pitchFamily="34" charset="-122"/>
                <a:cs typeface="Arial" pitchFamily="34" charset="0"/>
              </a:rPr>
              <a:t>的距离越小。具体的组网方案选择须要分析终端带宽需求和房间分布情况。</a:t>
            </a:r>
            <a:endParaRPr lang="zh-CN" altLang="en-US" sz="1000" dirty="0">
              <a:solidFill>
                <a:srgbClr val="000000"/>
              </a:solidFill>
              <a:latin typeface="Arial" pitchFamily="34" charset="0"/>
              <a:ea typeface="微软雅黑" pitchFamily="34" charset="-122"/>
              <a:cs typeface="Arial" pitchFamily="34" charset="0"/>
            </a:endParaRPr>
          </a:p>
        </p:txBody>
      </p:sp>
      <p:sp>
        <p:nvSpPr>
          <p:cNvPr id="85" name="矩形 84"/>
          <p:cNvSpPr/>
          <p:nvPr/>
        </p:nvSpPr>
        <p:spPr>
          <a:xfrm>
            <a:off x="6007679" y="2458798"/>
            <a:ext cx="1188146" cy="261610"/>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a:t>
            </a:r>
            <a:r>
              <a:rPr lang="zh-CN" altLang="en-US" sz="1050" dirty="0" smtClean="0">
                <a:latin typeface="Arial" pitchFamily="34" charset="0"/>
                <a:ea typeface="微软雅黑" pitchFamily="34" charset="-122"/>
                <a:cs typeface="Arial" pitchFamily="34" charset="0"/>
              </a:rPr>
              <a:t>分</a:t>
            </a:r>
            <a:r>
              <a:rPr lang="en-US" altLang="zh-CN" sz="1050" dirty="0" smtClean="0">
                <a:latin typeface="Arial" pitchFamily="34" charset="0"/>
                <a:ea typeface="微软雅黑" pitchFamily="34" charset="-122"/>
                <a:cs typeface="Arial" pitchFamily="34" charset="0"/>
              </a:rPr>
              <a:t>8</a:t>
            </a:r>
            <a:r>
              <a:rPr lang="zh-CN" altLang="en-US" sz="1050" dirty="0" smtClean="0">
                <a:latin typeface="Arial" pitchFamily="34" charset="0"/>
                <a:ea typeface="微软雅黑" pitchFamily="34" charset="-122"/>
                <a:cs typeface="Arial" pitchFamily="34" charset="0"/>
              </a:rPr>
              <a:t>合路分配器</a:t>
            </a:r>
            <a:endParaRPr lang="zh-CN" altLang="en-US" sz="1050" dirty="0"/>
          </a:p>
        </p:txBody>
      </p:sp>
      <p:sp>
        <p:nvSpPr>
          <p:cNvPr id="92" name="矩形 91"/>
          <p:cNvSpPr/>
          <p:nvPr/>
        </p:nvSpPr>
        <p:spPr>
          <a:xfrm>
            <a:off x="1686692" y="2494658"/>
            <a:ext cx="1188146" cy="261610"/>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a:t>
            </a:r>
            <a:r>
              <a:rPr lang="zh-CN" altLang="en-US" sz="1050" dirty="0" smtClean="0">
                <a:latin typeface="Arial" pitchFamily="34" charset="0"/>
                <a:ea typeface="微软雅黑" pitchFamily="34" charset="-122"/>
                <a:cs typeface="Arial" pitchFamily="34" charset="0"/>
              </a:rPr>
              <a:t>分</a:t>
            </a:r>
            <a:r>
              <a:rPr lang="en-US" altLang="zh-CN" sz="1050" dirty="0" smtClean="0">
                <a:latin typeface="Arial" pitchFamily="34" charset="0"/>
                <a:ea typeface="微软雅黑" pitchFamily="34" charset="-122"/>
                <a:cs typeface="Arial" pitchFamily="34" charset="0"/>
              </a:rPr>
              <a:t>4</a:t>
            </a:r>
            <a:r>
              <a:rPr lang="zh-CN" altLang="en-US" sz="1050" dirty="0" smtClean="0">
                <a:latin typeface="Arial" pitchFamily="34" charset="0"/>
                <a:ea typeface="微软雅黑" pitchFamily="34" charset="-122"/>
                <a:cs typeface="Arial" pitchFamily="34" charset="0"/>
              </a:rPr>
              <a:t>合路分配器</a:t>
            </a:r>
            <a:endParaRPr lang="zh-CN" altLang="en-US" sz="1050" dirty="0"/>
          </a:p>
        </p:txBody>
      </p:sp>
      <p:sp>
        <p:nvSpPr>
          <p:cNvPr id="96" name="矩形 95"/>
          <p:cNvSpPr/>
          <p:nvPr/>
        </p:nvSpPr>
        <p:spPr>
          <a:xfrm>
            <a:off x="2242504" y="1517506"/>
            <a:ext cx="853119"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AP6310SN</a:t>
            </a:r>
            <a:endParaRPr lang="zh-CN" altLang="en-US" sz="1050" dirty="0" smtClean="0">
              <a:latin typeface="Arial" pitchFamily="34" charset="0"/>
              <a:ea typeface="微软雅黑" pitchFamily="34" charset="-122"/>
              <a:cs typeface="Arial" pitchFamily="34" charset="0"/>
            </a:endParaRPr>
          </a:p>
        </p:txBody>
      </p:sp>
      <p:sp>
        <p:nvSpPr>
          <p:cNvPr id="97" name="矩形 96"/>
          <p:cNvSpPr/>
          <p:nvPr/>
        </p:nvSpPr>
        <p:spPr>
          <a:xfrm>
            <a:off x="6518669" y="1517506"/>
            <a:ext cx="853119"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AP6310SN</a:t>
            </a:r>
            <a:endParaRPr lang="zh-CN" altLang="en-US" sz="1050" dirty="0" smtClean="0">
              <a:latin typeface="Arial" pitchFamily="34" charset="0"/>
              <a:ea typeface="微软雅黑" pitchFamily="34" charset="-122"/>
              <a:cs typeface="Arial" pitchFamily="34" charset="0"/>
            </a:endParaRPr>
          </a:p>
        </p:txBody>
      </p:sp>
      <p:sp>
        <p:nvSpPr>
          <p:cNvPr id="101" name="矩形 100"/>
          <p:cNvSpPr/>
          <p:nvPr/>
        </p:nvSpPr>
        <p:spPr>
          <a:xfrm>
            <a:off x="2206644" y="1894025"/>
            <a:ext cx="776175"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1/2</a:t>
            </a:r>
            <a:r>
              <a:rPr lang="zh-CN" altLang="en-US" sz="1050" dirty="0" smtClean="0">
                <a:latin typeface="Arial" pitchFamily="34" charset="0"/>
                <a:ea typeface="微软雅黑" pitchFamily="34" charset="-122"/>
                <a:cs typeface="Arial" pitchFamily="34" charset="0"/>
              </a:rPr>
              <a:t>功分器</a:t>
            </a:r>
          </a:p>
        </p:txBody>
      </p:sp>
      <p:sp>
        <p:nvSpPr>
          <p:cNvPr id="103" name="矩形 102"/>
          <p:cNvSpPr/>
          <p:nvPr/>
        </p:nvSpPr>
        <p:spPr>
          <a:xfrm>
            <a:off x="6482809" y="1894025"/>
            <a:ext cx="776175" cy="253916"/>
          </a:xfrm>
          <a:prstGeom prst="rect">
            <a:avLst/>
          </a:prstGeom>
        </p:spPr>
        <p:txBody>
          <a:bodyPr wrap="none">
            <a:spAutoFit/>
          </a:bodyPr>
          <a:lstStyle/>
          <a:p>
            <a:r>
              <a:rPr lang="en-US" altLang="zh-CN" sz="1050" dirty="0" smtClean="0">
                <a:latin typeface="Arial" pitchFamily="34" charset="0"/>
                <a:ea typeface="微软雅黑" pitchFamily="34" charset="-122"/>
                <a:cs typeface="Arial" pitchFamily="34" charset="0"/>
              </a:rPr>
              <a:t>1/2</a:t>
            </a:r>
            <a:r>
              <a:rPr lang="zh-CN" altLang="en-US" sz="1050" dirty="0" smtClean="0">
                <a:latin typeface="Arial" pitchFamily="34" charset="0"/>
                <a:ea typeface="微软雅黑" pitchFamily="34" charset="-122"/>
                <a:cs typeface="Arial" pitchFamily="34" charset="0"/>
              </a:rPr>
              <a:t>功分器</a:t>
            </a:r>
          </a:p>
        </p:txBody>
      </p:sp>
    </p:spTree>
  </p:cSld>
  <p:clrMapOvr>
    <a:masterClrMapping/>
  </p:clrMapOvr>
  <p:transition advClick="0" advTm="800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Arial" pitchFamily="34" charset="0"/>
                <a:cs typeface="Arial" pitchFamily="34" charset="0"/>
              </a:rPr>
              <a:t>WOC</a:t>
            </a:r>
            <a:r>
              <a:rPr lang="zh-CN" altLang="zh-CN" dirty="0" smtClean="0"/>
              <a:t>无线覆盖方案</a:t>
            </a:r>
            <a:r>
              <a:rPr lang="zh-CN" altLang="en-US" dirty="0" smtClean="0"/>
              <a:t>场景配置及建议</a:t>
            </a:r>
            <a:endParaRPr lang="zh-CN" altLang="en-US" dirty="0"/>
          </a:p>
        </p:txBody>
      </p:sp>
      <p:graphicFrame>
        <p:nvGraphicFramePr>
          <p:cNvPr id="4" name="内容占位符 3"/>
          <p:cNvGraphicFramePr>
            <a:graphicFrameLocks noGrp="1"/>
          </p:cNvGraphicFramePr>
          <p:nvPr>
            <p:ph sz="quarter" idx="10"/>
          </p:nvPr>
        </p:nvGraphicFramePr>
        <p:xfrm>
          <a:off x="905434" y="1202857"/>
          <a:ext cx="7467600" cy="2388024"/>
        </p:xfrm>
        <a:graphic>
          <a:graphicData uri="http://schemas.openxmlformats.org/drawingml/2006/table">
            <a:tbl>
              <a:tblPr firstRow="1" bandRow="1">
                <a:tableStyleId>{073A0DAA-6AF3-43AB-8588-CEC1D06C72B9}</a:tableStyleId>
              </a:tblPr>
              <a:tblGrid>
                <a:gridCol w="537924"/>
                <a:gridCol w="843563"/>
                <a:gridCol w="751753"/>
                <a:gridCol w="900114"/>
                <a:gridCol w="818442"/>
                <a:gridCol w="903951"/>
                <a:gridCol w="903951"/>
                <a:gridCol w="903951"/>
                <a:gridCol w="903951"/>
              </a:tblGrid>
              <a:tr h="757001">
                <a:tc>
                  <a:txBody>
                    <a:bodyPr/>
                    <a:lstStyle/>
                    <a:p>
                      <a:r>
                        <a:rPr lang="zh-CN" altLang="en-US" sz="1100" dirty="0" smtClean="0">
                          <a:latin typeface="Arial" pitchFamily="34" charset="0"/>
                          <a:ea typeface="微软雅黑" pitchFamily="34" charset="-122"/>
                          <a:cs typeface="Arial" pitchFamily="34" charset="0"/>
                        </a:rPr>
                        <a:t>组网方案</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zh-CN" altLang="en-US" sz="1100" dirty="0" smtClean="0">
                          <a:latin typeface="Arial" pitchFamily="34" charset="0"/>
                          <a:ea typeface="微软雅黑" pitchFamily="34" charset="-122"/>
                          <a:cs typeface="Arial" pitchFamily="34" charset="0"/>
                        </a:rPr>
                        <a:t>单</a:t>
                      </a:r>
                      <a:r>
                        <a:rPr lang="en-US" altLang="zh-CN" sz="1100" dirty="0" smtClean="0">
                          <a:latin typeface="Arial" pitchFamily="34" charset="0"/>
                          <a:ea typeface="微软雅黑" pitchFamily="34" charset="-122"/>
                          <a:cs typeface="Arial" pitchFamily="34" charset="0"/>
                        </a:rPr>
                        <a:t>AP</a:t>
                      </a:r>
                      <a:r>
                        <a:rPr lang="zh-CN" altLang="en-US" sz="1100" dirty="0" smtClean="0">
                          <a:latin typeface="Arial" pitchFamily="34" charset="0"/>
                          <a:ea typeface="微软雅黑" pitchFamily="34" charset="-122"/>
                          <a:cs typeface="Arial" pitchFamily="34" charset="0"/>
                        </a:rPr>
                        <a:t>覆盖房间数</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en-US" altLang="zh-CN" sz="1100" dirty="0" smtClean="0">
                          <a:latin typeface="Arial" pitchFamily="34" charset="0"/>
                          <a:ea typeface="微软雅黑" pitchFamily="34" charset="-122"/>
                          <a:cs typeface="Arial" pitchFamily="34" charset="0"/>
                        </a:rPr>
                        <a:t>1/2</a:t>
                      </a:r>
                      <a:r>
                        <a:rPr lang="zh-CN" altLang="en-US" sz="1100" dirty="0" smtClean="0">
                          <a:latin typeface="Arial" pitchFamily="34" charset="0"/>
                          <a:ea typeface="微软雅黑" pitchFamily="34" charset="-122"/>
                          <a:cs typeface="Arial" pitchFamily="34" charset="0"/>
                        </a:rPr>
                        <a:t>功分器数量</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latin typeface="Arial" pitchFamily="34" charset="0"/>
                          <a:ea typeface="微软雅黑" pitchFamily="34" charset="-122"/>
                          <a:cs typeface="Arial" pitchFamily="34" charset="0"/>
                        </a:rPr>
                        <a:t>4</a:t>
                      </a:r>
                      <a:r>
                        <a:rPr lang="zh-CN" altLang="en-US" sz="1100" dirty="0" smtClean="0">
                          <a:latin typeface="Arial" pitchFamily="34" charset="0"/>
                          <a:ea typeface="微软雅黑" pitchFamily="34" charset="-122"/>
                          <a:cs typeface="Arial" pitchFamily="34" charset="0"/>
                        </a:rPr>
                        <a:t>端口合路分配器数量</a:t>
                      </a:r>
                      <a:endParaRPr lang="en-US" altLang="zh-CN" sz="1100" dirty="0" smtClean="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latin typeface="Arial" pitchFamily="34" charset="0"/>
                          <a:ea typeface="微软雅黑" pitchFamily="34" charset="-122"/>
                          <a:cs typeface="Arial" pitchFamily="34" charset="0"/>
                        </a:rPr>
                        <a:t>8</a:t>
                      </a:r>
                      <a:r>
                        <a:rPr lang="zh-CN" altLang="en-US" sz="1100" dirty="0" smtClean="0">
                          <a:latin typeface="Arial" pitchFamily="34" charset="0"/>
                          <a:ea typeface="微软雅黑" pitchFamily="34" charset="-122"/>
                          <a:cs typeface="Arial" pitchFamily="34" charset="0"/>
                        </a:rPr>
                        <a:t>端口合路分配器数量</a:t>
                      </a:r>
                      <a:endParaRPr lang="en-US" altLang="zh-CN" sz="1100" dirty="0" smtClean="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en-US" altLang="zh-CN" sz="1100" dirty="0" smtClean="0">
                          <a:latin typeface="Arial" pitchFamily="34" charset="0"/>
                          <a:ea typeface="微软雅黑" pitchFamily="34" charset="-122"/>
                          <a:cs typeface="Arial" pitchFamily="34" charset="0"/>
                        </a:rPr>
                        <a:t>WOC</a:t>
                      </a:r>
                      <a:r>
                        <a:rPr lang="zh-CN" altLang="en-US" sz="1100" dirty="0" smtClean="0">
                          <a:latin typeface="Arial" pitchFamily="34" charset="0"/>
                          <a:ea typeface="微软雅黑" pitchFamily="34" charset="-122"/>
                          <a:cs typeface="Arial" pitchFamily="34" charset="0"/>
                        </a:rPr>
                        <a:t>面板数量</a:t>
                      </a:r>
                      <a:endParaRPr lang="en-US" altLang="zh-CN" sz="1100" dirty="0" smtClean="0">
                        <a:latin typeface="Arial" pitchFamily="34" charset="0"/>
                        <a:ea typeface="微软雅黑" pitchFamily="34" charset="-122"/>
                        <a:cs typeface="Arial" pitchFamily="34" charset="0"/>
                      </a:endParaRPr>
                    </a:p>
                    <a:p>
                      <a:r>
                        <a:rPr lang="zh-CN" altLang="en-US" sz="1100" dirty="0" smtClean="0">
                          <a:latin typeface="Arial" pitchFamily="34" charset="0"/>
                          <a:ea typeface="微软雅黑" pitchFamily="34" charset="-122"/>
                          <a:cs typeface="Arial" pitchFamily="34" charset="0"/>
                        </a:rPr>
                        <a:t>与房间数一致</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900" dirty="0" smtClean="0">
                          <a:latin typeface="Arial" pitchFamily="34" charset="0"/>
                          <a:ea typeface="微软雅黑" pitchFamily="34" charset="-122"/>
                          <a:cs typeface="Arial" pitchFamily="34" charset="0"/>
                        </a:rPr>
                        <a:t>AP</a:t>
                      </a:r>
                      <a:r>
                        <a:rPr lang="zh-CN" altLang="en-US" sz="900" dirty="0" smtClean="0">
                          <a:latin typeface="Arial" pitchFamily="34" charset="0"/>
                          <a:ea typeface="微软雅黑" pitchFamily="34" charset="-122"/>
                          <a:cs typeface="Arial" pitchFamily="34" charset="0"/>
                        </a:rPr>
                        <a:t>与功分器之间连接：两头</a:t>
                      </a:r>
                      <a:r>
                        <a:rPr lang="en-US" altLang="zh-CN" sz="900" dirty="0" smtClean="0">
                          <a:latin typeface="Arial" pitchFamily="34" charset="0"/>
                          <a:ea typeface="微软雅黑" pitchFamily="34" charset="-122"/>
                          <a:cs typeface="Arial" pitchFamily="34" charset="0"/>
                        </a:rPr>
                        <a:t>N</a:t>
                      </a:r>
                      <a:r>
                        <a:rPr lang="zh-CN" altLang="en-US" sz="900" dirty="0" smtClean="0">
                          <a:latin typeface="Arial" pitchFamily="34" charset="0"/>
                          <a:ea typeface="微软雅黑" pitchFamily="34" charset="-122"/>
                          <a:cs typeface="Arial" pitchFamily="34" charset="0"/>
                        </a:rPr>
                        <a:t>型接头（两头母）</a:t>
                      </a:r>
                      <a:endParaRPr lang="zh-CN" altLang="en-US" sz="9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zh-CN" altLang="zh-CN" sz="900" b="1" kern="1200" dirty="0" smtClean="0">
                          <a:solidFill>
                            <a:schemeClr val="lt1"/>
                          </a:solidFill>
                          <a:latin typeface="Arial" pitchFamily="34" charset="0"/>
                          <a:ea typeface="微软雅黑" pitchFamily="34" charset="-122"/>
                          <a:cs typeface="Arial" pitchFamily="34" charset="0"/>
                        </a:rPr>
                        <a:t>功分器与合路分配器之间的连接：馈线线缆转接头（</a:t>
                      </a:r>
                      <a:r>
                        <a:rPr lang="en-US" altLang="zh-CN" sz="900" b="1" kern="1200" dirty="0" smtClean="0">
                          <a:solidFill>
                            <a:schemeClr val="lt1"/>
                          </a:solidFill>
                          <a:latin typeface="Arial" pitchFamily="34" charset="0"/>
                          <a:ea typeface="微软雅黑" pitchFamily="34" charset="-122"/>
                          <a:cs typeface="Arial" pitchFamily="34" charset="0"/>
                        </a:rPr>
                        <a:t>SMA</a:t>
                      </a:r>
                      <a:r>
                        <a:rPr lang="zh-CN" altLang="zh-CN" sz="900" b="1" kern="1200" dirty="0" smtClean="0">
                          <a:solidFill>
                            <a:schemeClr val="lt1"/>
                          </a:solidFill>
                          <a:latin typeface="Arial" pitchFamily="34" charset="0"/>
                          <a:ea typeface="微软雅黑" pitchFamily="34" charset="-122"/>
                          <a:cs typeface="Arial" pitchFamily="34" charset="0"/>
                        </a:rPr>
                        <a:t>转</a:t>
                      </a:r>
                      <a:r>
                        <a:rPr lang="en-US" altLang="zh-CN" sz="900" b="1" kern="1200" dirty="0" smtClean="0">
                          <a:solidFill>
                            <a:schemeClr val="lt1"/>
                          </a:solidFill>
                          <a:latin typeface="Arial" pitchFamily="34" charset="0"/>
                          <a:ea typeface="微软雅黑" pitchFamily="34" charset="-122"/>
                          <a:cs typeface="Arial" pitchFamily="34" charset="0"/>
                        </a:rPr>
                        <a:t>N</a:t>
                      </a:r>
                      <a:r>
                        <a:rPr lang="zh-CN" altLang="zh-CN" sz="900" b="1" kern="1200" dirty="0" smtClean="0">
                          <a:solidFill>
                            <a:schemeClr val="lt1"/>
                          </a:solidFill>
                          <a:latin typeface="Arial" pitchFamily="34" charset="0"/>
                          <a:ea typeface="微软雅黑" pitchFamily="34" charset="-122"/>
                          <a:cs typeface="Arial" pitchFamily="34" charset="0"/>
                        </a:rPr>
                        <a:t>型接头</a:t>
                      </a:r>
                      <a:r>
                        <a:rPr lang="en-US" altLang="zh-CN" sz="900" b="1" kern="1200" dirty="0" smtClean="0">
                          <a:solidFill>
                            <a:schemeClr val="lt1"/>
                          </a:solidFill>
                          <a:latin typeface="Arial" pitchFamily="34" charset="0"/>
                          <a:ea typeface="微软雅黑" pitchFamily="34" charset="-122"/>
                          <a:cs typeface="Arial" pitchFamily="34" charset="0"/>
                        </a:rPr>
                        <a:t>,</a:t>
                      </a:r>
                      <a:r>
                        <a:rPr lang="zh-CN" altLang="zh-CN" sz="900" b="1" kern="1200" dirty="0" smtClean="0">
                          <a:solidFill>
                            <a:schemeClr val="lt1"/>
                          </a:solidFill>
                          <a:latin typeface="Arial" pitchFamily="34" charset="0"/>
                          <a:ea typeface="微软雅黑" pitchFamily="34" charset="-122"/>
                          <a:cs typeface="Arial" pitchFamily="34" charset="0"/>
                        </a:rPr>
                        <a:t>含线缆）</a:t>
                      </a:r>
                      <a:endParaRPr lang="zh-CN" altLang="en-US" sz="900" b="1" kern="1200" dirty="0">
                        <a:solidFill>
                          <a:schemeClr val="lt1"/>
                        </a:solidFill>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900" dirty="0" smtClean="0">
                          <a:latin typeface="Arial" pitchFamily="34" charset="0"/>
                          <a:ea typeface="微软雅黑" pitchFamily="34" charset="-122"/>
                          <a:cs typeface="Arial" pitchFamily="34" charset="0"/>
                        </a:rPr>
                        <a:t>AP</a:t>
                      </a:r>
                      <a:r>
                        <a:rPr lang="zh-CN" altLang="en-US" sz="900" dirty="0" smtClean="0">
                          <a:latin typeface="Arial" pitchFamily="34" charset="0"/>
                          <a:ea typeface="微软雅黑" pitchFamily="34" charset="-122"/>
                          <a:cs typeface="Arial" pitchFamily="34" charset="0"/>
                        </a:rPr>
                        <a:t>与合路分配器之间的连接：馈线线缆转接头（</a:t>
                      </a:r>
                      <a:r>
                        <a:rPr lang="en-US" altLang="zh-CN" sz="900" dirty="0" smtClean="0">
                          <a:latin typeface="Arial" pitchFamily="34" charset="0"/>
                          <a:ea typeface="微软雅黑" pitchFamily="34" charset="-122"/>
                          <a:cs typeface="Arial" pitchFamily="34" charset="0"/>
                        </a:rPr>
                        <a:t>SMA</a:t>
                      </a:r>
                      <a:r>
                        <a:rPr lang="zh-CN" altLang="en-US" sz="900" dirty="0" smtClean="0">
                          <a:latin typeface="Arial" pitchFamily="34" charset="0"/>
                          <a:ea typeface="微软雅黑" pitchFamily="34" charset="-122"/>
                          <a:cs typeface="Arial" pitchFamily="34" charset="0"/>
                        </a:rPr>
                        <a:t>转</a:t>
                      </a:r>
                      <a:r>
                        <a:rPr lang="en-US" altLang="zh-CN" sz="900" dirty="0" smtClean="0">
                          <a:latin typeface="Arial" pitchFamily="34" charset="0"/>
                          <a:ea typeface="微软雅黑" pitchFamily="34" charset="-122"/>
                          <a:cs typeface="Arial" pitchFamily="34" charset="0"/>
                        </a:rPr>
                        <a:t>N</a:t>
                      </a:r>
                      <a:r>
                        <a:rPr lang="zh-CN" altLang="en-US" sz="900" dirty="0" smtClean="0">
                          <a:latin typeface="Arial" pitchFamily="34" charset="0"/>
                          <a:ea typeface="微软雅黑" pitchFamily="34" charset="-122"/>
                          <a:cs typeface="Arial" pitchFamily="34" charset="0"/>
                        </a:rPr>
                        <a:t>型接头</a:t>
                      </a:r>
                      <a:r>
                        <a:rPr lang="en-US" altLang="zh-CN" sz="900" dirty="0" smtClean="0">
                          <a:latin typeface="Arial" pitchFamily="34" charset="0"/>
                          <a:ea typeface="微软雅黑" pitchFamily="34" charset="-122"/>
                          <a:cs typeface="Arial" pitchFamily="34" charset="0"/>
                        </a:rPr>
                        <a:t>,</a:t>
                      </a:r>
                      <a:r>
                        <a:rPr lang="zh-CN" altLang="en-US" sz="900" dirty="0" smtClean="0">
                          <a:latin typeface="Arial" pitchFamily="34" charset="0"/>
                          <a:ea typeface="微软雅黑" pitchFamily="34" charset="-122"/>
                          <a:cs typeface="Arial" pitchFamily="34" charset="0"/>
                        </a:rPr>
                        <a:t>含线缆）</a:t>
                      </a:r>
                      <a:endParaRPr lang="zh-CN" altLang="en-US" sz="9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r>
              <a:tr h="368406">
                <a:tc>
                  <a:txBody>
                    <a:bodyPr/>
                    <a:lstStyle/>
                    <a:p>
                      <a:r>
                        <a:rPr lang="en-US" altLang="zh-CN" sz="1100" dirty="0" smtClean="0">
                          <a:solidFill>
                            <a:schemeClr val="tx1"/>
                          </a:solidFill>
                          <a:latin typeface="Arial" pitchFamily="34" charset="0"/>
                          <a:ea typeface="微软雅黑" pitchFamily="34" charset="-122"/>
                          <a:cs typeface="Arial" pitchFamily="34" charset="0"/>
                        </a:rPr>
                        <a:t>A</a:t>
                      </a:r>
                      <a:endParaRPr lang="zh-CN" altLang="en-US" sz="1100" dirty="0">
                        <a:solidFill>
                          <a:schemeClr val="tx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1~4</a:t>
                      </a:r>
                      <a:endParaRPr lang="zh-CN" altLang="en-US" sz="1100" dirty="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1~4</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r>
              <a:tr h="3684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solidFill>
                            <a:schemeClr val="tx1"/>
                          </a:solidFill>
                          <a:latin typeface="Arial" pitchFamily="34" charset="0"/>
                          <a:ea typeface="微软雅黑" pitchFamily="34" charset="-122"/>
                          <a:cs typeface="Arial" pitchFamily="34" charset="0"/>
                        </a:rPr>
                        <a:t>B</a:t>
                      </a:r>
                      <a:endParaRPr lang="zh-CN" altLang="en-US" sz="1100" dirty="0" smtClean="0">
                        <a:solidFill>
                          <a:schemeClr val="tx1"/>
                        </a:solidFill>
                        <a:latin typeface="Arial" pitchFamily="34" charset="0"/>
                        <a:ea typeface="微软雅黑" pitchFamily="34" charset="-122"/>
                        <a:cs typeface="Arial" pitchFamily="34" charset="0"/>
                      </a:endParaRPr>
                    </a:p>
                  </a:txBody>
                  <a:tcPr marL="98657" marR="98657"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latin typeface="Arial" pitchFamily="34" charset="0"/>
                          <a:ea typeface="微软雅黑" pitchFamily="34" charset="-122"/>
                          <a:cs typeface="Arial" pitchFamily="34" charset="0"/>
                        </a:rPr>
                        <a:t>5~8</a:t>
                      </a:r>
                      <a:endParaRPr lang="zh-CN" altLang="en-US" sz="1100" dirty="0" smtClean="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5~8</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r>
              <a:tr h="368406">
                <a:tc>
                  <a:txBody>
                    <a:bodyPr/>
                    <a:lstStyle/>
                    <a:p>
                      <a:r>
                        <a:rPr lang="en-US" altLang="zh-CN" sz="1100" dirty="0" smtClean="0">
                          <a:solidFill>
                            <a:schemeClr val="tx1"/>
                          </a:solidFill>
                          <a:latin typeface="Arial" pitchFamily="34" charset="0"/>
                          <a:ea typeface="微软雅黑" pitchFamily="34" charset="-122"/>
                          <a:cs typeface="Arial" pitchFamily="34" charset="0"/>
                        </a:rPr>
                        <a:t>C</a:t>
                      </a:r>
                      <a:endParaRPr lang="zh-CN" altLang="en-US" sz="1100" dirty="0">
                        <a:solidFill>
                          <a:schemeClr val="tx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5~8</a:t>
                      </a:r>
                      <a:endParaRPr lang="zh-CN" altLang="en-US" sz="1100" dirty="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2</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5~8</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2</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r>
              <a:tr h="368406">
                <a:tc>
                  <a:txBody>
                    <a:bodyPr/>
                    <a:lstStyle/>
                    <a:p>
                      <a:r>
                        <a:rPr lang="en-US" altLang="zh-CN" sz="1100" dirty="0" smtClean="0">
                          <a:solidFill>
                            <a:schemeClr val="tx1"/>
                          </a:solidFill>
                          <a:latin typeface="Arial" pitchFamily="34" charset="0"/>
                          <a:ea typeface="微软雅黑" pitchFamily="34" charset="-122"/>
                          <a:cs typeface="Arial" pitchFamily="34" charset="0"/>
                        </a:rPr>
                        <a:t>D</a:t>
                      </a:r>
                      <a:endParaRPr lang="zh-CN" altLang="en-US" sz="1100" dirty="0" smtClean="0">
                        <a:solidFill>
                          <a:schemeClr val="tx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9~16</a:t>
                      </a:r>
                      <a:endParaRPr lang="zh-CN" altLang="en-US" sz="1100" dirty="0" smtClean="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2</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9~16</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2</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r>
            </a:tbl>
          </a:graphicData>
        </a:graphic>
      </p:graphicFrame>
      <p:sp>
        <p:nvSpPr>
          <p:cNvPr id="66561" name="Rectangle 1"/>
          <p:cNvSpPr>
            <a:spLocks noChangeArrowheads="1"/>
          </p:cNvSpPr>
          <p:nvPr/>
        </p:nvSpPr>
        <p:spPr bwMode="auto">
          <a:xfrm>
            <a:off x="815782" y="3615485"/>
            <a:ext cx="4966453"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lvl="1" indent="179388">
              <a:buFont typeface="Arial" pitchFamily="34" charset="0"/>
              <a:buChar char="•"/>
            </a:pPr>
            <a:r>
              <a:rPr kumimoji="0" 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建议</a:t>
            </a:r>
            <a:r>
              <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AP</a:t>
            </a: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与</a:t>
            </a:r>
            <a:r>
              <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WOC</a:t>
            </a: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面板直接的距离不要超过</a:t>
            </a:r>
            <a:r>
              <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50</a:t>
            </a: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米。</a:t>
            </a:r>
          </a:p>
          <a:p>
            <a:pPr indent="179388" eaLnBrk="0" hangingPunct="0">
              <a:buFont typeface="Arial" pitchFamily="34" charset="0"/>
              <a:buChar char="•"/>
            </a:pP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单个</a:t>
            </a:r>
            <a:r>
              <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AP</a:t>
            </a:r>
            <a:r>
              <a:rPr lang="zh-CN" altLang="en-US" sz="1400" dirty="0" smtClean="0">
                <a:latin typeface="Arial" pitchFamily="34" charset="0"/>
                <a:ea typeface="微软雅黑" pitchFamily="34" charset="-122"/>
                <a:cs typeface="Arial" pitchFamily="34" charset="0"/>
              </a:rPr>
              <a:t>最大覆盖</a:t>
            </a:r>
            <a:r>
              <a:rPr lang="en-US" altLang="zh-CN" sz="1400" dirty="0" smtClean="0">
                <a:latin typeface="Arial" pitchFamily="34" charset="0"/>
                <a:ea typeface="微软雅黑" pitchFamily="34" charset="-122"/>
                <a:cs typeface="Arial" pitchFamily="34" charset="0"/>
              </a:rPr>
              <a:t>16</a:t>
            </a:r>
            <a:r>
              <a:rPr lang="zh-CN" altLang="en-US" sz="1400" dirty="0" smtClean="0">
                <a:latin typeface="Arial" pitchFamily="34" charset="0"/>
                <a:ea typeface="微软雅黑" pitchFamily="34" charset="-122"/>
                <a:cs typeface="Arial" pitchFamily="34" charset="0"/>
              </a:rPr>
              <a:t>个房间，建</a:t>
            </a: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议单个</a:t>
            </a:r>
            <a:r>
              <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AP</a:t>
            </a: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覆盖</a:t>
            </a:r>
            <a:r>
              <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4~8</a:t>
            </a:r>
            <a:r>
              <a:rPr kumimoji="0" lang="zh-CN" altLang="en-US"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个房间。</a:t>
            </a:r>
            <a:endParaRPr kumimoji="0" lang="en-US" altLang="zh-CN" sz="14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endParaRPr>
          </a:p>
          <a:p>
            <a:pPr indent="179388" eaLnBrk="0" hangingPunct="0">
              <a:buFont typeface="Arial" pitchFamily="34" charset="0"/>
              <a:buChar char="•"/>
            </a:pPr>
            <a:r>
              <a:rPr lang="zh-CN" altLang="en-US" sz="1400" dirty="0" smtClean="0">
                <a:latin typeface="Arial" pitchFamily="34" charset="0"/>
                <a:ea typeface="微软雅黑" pitchFamily="34" charset="-122"/>
                <a:cs typeface="Arial" pitchFamily="34" charset="0"/>
              </a:rPr>
              <a:t>第八列与第九列的线缆一致。</a:t>
            </a:r>
            <a:r>
              <a:rPr kumimoji="0" lang="zh-CN" altLang="en-US" sz="11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rPr>
              <a:t> </a:t>
            </a:r>
            <a:endParaRPr kumimoji="0" lang="zh-CN" altLang="en-US" sz="3200" b="0" i="0" u="none" strike="noStrike" cap="none" normalizeH="0" baseline="0" dirty="0" smtClean="0">
              <a:ln>
                <a:noFill/>
              </a:ln>
              <a:solidFill>
                <a:schemeClr val="tx1"/>
              </a:solidFill>
              <a:effectLst/>
              <a:latin typeface="Arial" pitchFamily="34" charset="0"/>
              <a:ea typeface="微软雅黑" pitchFamily="34"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Arial" pitchFamily="34" charset="0"/>
                <a:cs typeface="Arial" pitchFamily="34" charset="0"/>
              </a:rPr>
              <a:t>WOC</a:t>
            </a:r>
            <a:r>
              <a:rPr lang="zh-CN" altLang="zh-CN" dirty="0" smtClean="0"/>
              <a:t>无线覆盖</a:t>
            </a:r>
            <a:r>
              <a:rPr lang="zh-CN" altLang="zh-CN" smtClean="0"/>
              <a:t>方案</a:t>
            </a:r>
            <a:r>
              <a:rPr lang="zh-CN" altLang="en-US" smtClean="0"/>
              <a:t>场景组件</a:t>
            </a:r>
            <a:r>
              <a:rPr lang="zh-CN" altLang="zh-CN" smtClean="0"/>
              <a:t>清</a:t>
            </a:r>
            <a:r>
              <a:rPr lang="zh-CN" altLang="zh-CN" dirty="0" smtClean="0"/>
              <a:t>单</a:t>
            </a:r>
            <a:endParaRPr lang="zh-CN" altLang="en-US" dirty="0"/>
          </a:p>
        </p:txBody>
      </p:sp>
      <p:graphicFrame>
        <p:nvGraphicFramePr>
          <p:cNvPr id="4" name="表格 3"/>
          <p:cNvGraphicFramePr>
            <a:graphicFrameLocks noGrp="1"/>
          </p:cNvGraphicFramePr>
          <p:nvPr/>
        </p:nvGraphicFramePr>
        <p:xfrm>
          <a:off x="870065" y="1165407"/>
          <a:ext cx="7251962" cy="3215785"/>
        </p:xfrm>
        <a:graphic>
          <a:graphicData uri="http://schemas.openxmlformats.org/drawingml/2006/table">
            <a:tbl>
              <a:tblPr firstRow="1" bandRow="1">
                <a:tableStyleId>{17292A2E-F333-43FB-9621-5CBBE7FDCDCB}</a:tableStyleId>
              </a:tblPr>
              <a:tblGrid>
                <a:gridCol w="1370372"/>
                <a:gridCol w="2157150"/>
                <a:gridCol w="2410458"/>
                <a:gridCol w="1313982"/>
              </a:tblGrid>
              <a:tr h="227408">
                <a:tc>
                  <a:txBody>
                    <a:bodyPr/>
                    <a:lstStyle/>
                    <a:p>
                      <a:pPr marL="127000">
                        <a:lnSpc>
                          <a:spcPct val="150000"/>
                        </a:lnSpc>
                        <a:spcAft>
                          <a:spcPts val="0"/>
                        </a:spcAft>
                      </a:pPr>
                      <a:endParaRPr lang="en-US" sz="1050" dirty="0">
                        <a:solidFill>
                          <a:schemeClr val="tx1"/>
                        </a:solidFill>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27000">
                        <a:lnSpc>
                          <a:spcPct val="150000"/>
                        </a:lnSpc>
                        <a:spcAft>
                          <a:spcPts val="0"/>
                        </a:spcAft>
                      </a:pPr>
                      <a:r>
                        <a:rPr lang="zh-CN" sz="1050" dirty="0">
                          <a:solidFill>
                            <a:schemeClr val="tx1"/>
                          </a:solidFill>
                          <a:latin typeface="Arial" pitchFamily="34" charset="0"/>
                          <a:ea typeface="微软雅黑" pitchFamily="34" charset="-122"/>
                          <a:cs typeface="Arial" pitchFamily="34" charset="0"/>
                        </a:rPr>
                        <a:t>功能定位</a:t>
                      </a:r>
                      <a:endParaRPr lang="zh-CN" sz="1200" dirty="0">
                        <a:solidFill>
                          <a:schemeClr val="tx1"/>
                        </a:solidFill>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27000">
                        <a:lnSpc>
                          <a:spcPct val="150000"/>
                        </a:lnSpc>
                        <a:spcAft>
                          <a:spcPts val="0"/>
                        </a:spcAft>
                      </a:pPr>
                      <a:r>
                        <a:rPr lang="zh-CN" sz="1050" dirty="0">
                          <a:solidFill>
                            <a:schemeClr val="tx1"/>
                          </a:solidFill>
                          <a:latin typeface="Arial" pitchFamily="34" charset="0"/>
                          <a:ea typeface="微软雅黑" pitchFamily="34" charset="-122"/>
                          <a:cs typeface="Arial" pitchFamily="34" charset="0"/>
                        </a:rPr>
                        <a:t>产品型号</a:t>
                      </a:r>
                      <a:endParaRPr lang="zh-CN" sz="1200" dirty="0">
                        <a:solidFill>
                          <a:schemeClr val="tx1"/>
                        </a:solidFill>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27000">
                        <a:lnSpc>
                          <a:spcPct val="150000"/>
                        </a:lnSpc>
                        <a:spcAft>
                          <a:spcPts val="0"/>
                        </a:spcAft>
                      </a:pPr>
                      <a:r>
                        <a:rPr lang="zh-CN" sz="1050" dirty="0">
                          <a:solidFill>
                            <a:schemeClr val="tx1"/>
                          </a:solidFill>
                          <a:latin typeface="Arial" pitchFamily="34" charset="0"/>
                          <a:ea typeface="微软雅黑" pitchFamily="34" charset="-122"/>
                          <a:cs typeface="Arial" pitchFamily="34" charset="0"/>
                        </a:rPr>
                        <a:t>厂家</a:t>
                      </a:r>
                      <a:endParaRPr lang="zh-CN" sz="1200" dirty="0">
                        <a:solidFill>
                          <a:schemeClr val="tx1"/>
                        </a:solidFill>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r>
              <a:tr h="200316">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无线接入点</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提供</a:t>
                      </a:r>
                      <a:r>
                        <a:rPr lang="en-US" sz="900">
                          <a:latin typeface="Arial" pitchFamily="34" charset="0"/>
                          <a:ea typeface="微软雅黑" pitchFamily="34" charset="-122"/>
                          <a:cs typeface="Arial" pitchFamily="34" charset="0"/>
                        </a:rPr>
                        <a:t>WLAN</a:t>
                      </a:r>
                      <a:r>
                        <a:rPr lang="zh-CN" sz="900">
                          <a:latin typeface="Arial" pitchFamily="34" charset="0"/>
                          <a:ea typeface="微软雅黑" pitchFamily="34" charset="-122"/>
                          <a:cs typeface="Arial" pitchFamily="34" charset="0"/>
                        </a:rPr>
                        <a:t>信号输出</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dirty="0">
                          <a:latin typeface="Arial" pitchFamily="34" charset="0"/>
                          <a:ea typeface="微软雅黑" pitchFamily="34" charset="-122"/>
                          <a:cs typeface="Arial" pitchFamily="34" charset="0"/>
                        </a:rPr>
                        <a:t>室分</a:t>
                      </a:r>
                      <a:r>
                        <a:rPr lang="en-US" sz="900" dirty="0">
                          <a:latin typeface="Arial" pitchFamily="34" charset="0"/>
                          <a:ea typeface="微软雅黑" pitchFamily="34" charset="-122"/>
                          <a:cs typeface="Arial" pitchFamily="34" charset="0"/>
                        </a:rPr>
                        <a:t>AP6310SN</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华为</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0316">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AP</a:t>
                      </a:r>
                      <a:r>
                        <a:rPr lang="zh-CN" sz="900">
                          <a:latin typeface="Arial" pitchFamily="34" charset="0"/>
                          <a:ea typeface="微软雅黑" pitchFamily="34" charset="-122"/>
                          <a:cs typeface="Arial" pitchFamily="34" charset="0"/>
                        </a:rPr>
                        <a:t>控制器</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dirty="0">
                          <a:latin typeface="Arial" pitchFamily="34" charset="0"/>
                          <a:ea typeface="微软雅黑" pitchFamily="34" charset="-122"/>
                          <a:cs typeface="Arial" pitchFamily="34" charset="0"/>
                        </a:rPr>
                        <a:t>提供</a:t>
                      </a:r>
                      <a:r>
                        <a:rPr lang="en-US" sz="900" dirty="0">
                          <a:latin typeface="Arial" pitchFamily="34" charset="0"/>
                          <a:ea typeface="微软雅黑" pitchFamily="34" charset="-122"/>
                          <a:cs typeface="Arial" pitchFamily="34" charset="0"/>
                        </a:rPr>
                        <a:t>AP</a:t>
                      </a:r>
                      <a:r>
                        <a:rPr lang="zh-CN" sz="900" dirty="0">
                          <a:latin typeface="Arial" pitchFamily="34" charset="0"/>
                          <a:ea typeface="微软雅黑" pitchFamily="34" charset="-122"/>
                          <a:cs typeface="Arial" pitchFamily="34" charset="0"/>
                        </a:rPr>
                        <a:t>管理，无线资源管理</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sz="900" dirty="0" smtClean="0">
                          <a:latin typeface="Arial" pitchFamily="34" charset="0"/>
                          <a:ea typeface="微软雅黑" pitchFamily="34" charset="-122"/>
                          <a:cs typeface="Arial" pitchFamily="34" charset="0"/>
                        </a:rPr>
                        <a:t>AC6605</a:t>
                      </a:r>
                      <a:r>
                        <a:rPr lang="zh-CN" sz="900" dirty="0" smtClean="0">
                          <a:latin typeface="Arial" pitchFamily="34" charset="0"/>
                          <a:ea typeface="微软雅黑" pitchFamily="34" charset="-122"/>
                          <a:cs typeface="Arial" pitchFamily="34" charset="0"/>
                        </a:rPr>
                        <a:t>、</a:t>
                      </a:r>
                      <a:r>
                        <a:rPr lang="en-US" sz="900" dirty="0" smtClean="0">
                          <a:latin typeface="Arial" pitchFamily="34" charset="0"/>
                          <a:ea typeface="微软雅黑" pitchFamily="34" charset="-122"/>
                          <a:cs typeface="Arial" pitchFamily="34" charset="0"/>
                        </a:rPr>
                        <a:t>AC6005</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华为</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5660">
                <a:tc>
                  <a:txBody>
                    <a:bodyPr/>
                    <a:lstStyle/>
                    <a:p>
                      <a:pPr marL="127000">
                        <a:lnSpc>
                          <a:spcPct val="150000"/>
                        </a:lnSpc>
                        <a:spcAft>
                          <a:spcPts val="0"/>
                        </a:spcAft>
                      </a:pPr>
                      <a:r>
                        <a:rPr lang="zh-CN" altLang="en-US" sz="900" dirty="0" smtClean="0">
                          <a:latin typeface="Arial" pitchFamily="34" charset="0"/>
                          <a:ea typeface="微软雅黑" pitchFamily="34" charset="-122"/>
                          <a:cs typeface="Arial" pitchFamily="34" charset="0"/>
                        </a:rPr>
                        <a:t>交换机</a:t>
                      </a:r>
                      <a:endParaRPr lang="zh-CN" sz="90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altLang="en-US" sz="900" dirty="0" smtClean="0">
                          <a:latin typeface="Arial" pitchFamily="34" charset="0"/>
                          <a:ea typeface="微软雅黑" pitchFamily="34" charset="-122"/>
                          <a:cs typeface="Arial" pitchFamily="34" charset="0"/>
                        </a:rPr>
                        <a:t>完成</a:t>
                      </a:r>
                      <a:r>
                        <a:rPr lang="en-US" altLang="zh-CN" sz="900" dirty="0" smtClean="0">
                          <a:latin typeface="Arial" pitchFamily="34" charset="0"/>
                          <a:ea typeface="微软雅黑" pitchFamily="34" charset="-122"/>
                          <a:cs typeface="Arial" pitchFamily="34" charset="0"/>
                        </a:rPr>
                        <a:t>AP</a:t>
                      </a:r>
                      <a:r>
                        <a:rPr lang="zh-CN" altLang="en-US" sz="900" dirty="0" smtClean="0">
                          <a:latin typeface="Arial" pitchFamily="34" charset="0"/>
                          <a:ea typeface="微软雅黑" pitchFamily="34" charset="-122"/>
                          <a:cs typeface="Arial" pitchFamily="34" charset="0"/>
                        </a:rPr>
                        <a:t>的接入和汇聚</a:t>
                      </a:r>
                      <a:endParaRPr lang="zh-CN" sz="90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altLang="zh-CN" sz="900" dirty="0" smtClean="0">
                          <a:latin typeface="Arial" pitchFamily="34" charset="0"/>
                          <a:ea typeface="微软雅黑" pitchFamily="34" charset="-122"/>
                          <a:cs typeface="Arial" pitchFamily="34" charset="0"/>
                        </a:rPr>
                        <a:t>S5700</a:t>
                      </a:r>
                      <a:r>
                        <a:rPr lang="zh-CN" altLang="en-US" sz="900" dirty="0" smtClean="0">
                          <a:latin typeface="Arial" pitchFamily="34" charset="0"/>
                          <a:ea typeface="微软雅黑" pitchFamily="34" charset="-122"/>
                          <a:cs typeface="Arial" pitchFamily="34" charset="0"/>
                        </a:rPr>
                        <a:t>、</a:t>
                      </a:r>
                      <a:r>
                        <a:rPr lang="en-US" altLang="zh-CN" sz="900" dirty="0" smtClean="0">
                          <a:latin typeface="Arial" pitchFamily="34" charset="0"/>
                          <a:ea typeface="微软雅黑" pitchFamily="34" charset="-122"/>
                          <a:cs typeface="Arial" pitchFamily="34" charset="0"/>
                        </a:rPr>
                        <a:t>S7700</a:t>
                      </a:r>
                      <a:r>
                        <a:rPr lang="zh-CN" altLang="en-US" sz="900" dirty="0" smtClean="0">
                          <a:latin typeface="Arial" pitchFamily="34" charset="0"/>
                          <a:ea typeface="微软雅黑" pitchFamily="34" charset="-122"/>
                          <a:cs typeface="Arial" pitchFamily="34" charset="0"/>
                        </a:rPr>
                        <a:t>、</a:t>
                      </a:r>
                      <a:r>
                        <a:rPr lang="en-US" altLang="zh-CN" sz="900" dirty="0" smtClean="0">
                          <a:latin typeface="Arial" pitchFamily="34" charset="0"/>
                          <a:ea typeface="微软雅黑" pitchFamily="34" charset="-122"/>
                          <a:cs typeface="Arial" pitchFamily="34" charset="0"/>
                        </a:rPr>
                        <a:t>S9700</a:t>
                      </a:r>
                      <a:r>
                        <a:rPr lang="zh-CN" altLang="en-US" sz="900" dirty="0" smtClean="0">
                          <a:latin typeface="Arial" pitchFamily="34" charset="0"/>
                          <a:ea typeface="微软雅黑" pitchFamily="34" charset="-122"/>
                          <a:cs typeface="Arial" pitchFamily="34" charset="0"/>
                        </a:rPr>
                        <a:t>根据网络规模进行交换机网络设计</a:t>
                      </a:r>
                      <a:endParaRPr lang="zh-CN" sz="90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altLang="en-US" sz="900" dirty="0" smtClean="0">
                          <a:latin typeface="Arial" pitchFamily="34" charset="0"/>
                          <a:ea typeface="微软雅黑" pitchFamily="34" charset="-122"/>
                          <a:cs typeface="Arial" pitchFamily="34" charset="0"/>
                        </a:rPr>
                        <a:t>华为</a:t>
                      </a:r>
                      <a:endParaRPr lang="zh-CN" sz="90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7723">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8</a:t>
                      </a:r>
                      <a:r>
                        <a:rPr lang="zh-CN" sz="900">
                          <a:latin typeface="Arial" pitchFamily="34" charset="0"/>
                          <a:ea typeface="微软雅黑" pitchFamily="34" charset="-122"/>
                          <a:cs typeface="Arial" pitchFamily="34" charset="0"/>
                        </a:rPr>
                        <a:t>路合路器</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sz="900" dirty="0">
                          <a:latin typeface="Arial" pitchFamily="34" charset="0"/>
                          <a:ea typeface="微软雅黑" pitchFamily="34" charset="-122"/>
                          <a:cs typeface="Arial" pitchFamily="34" charset="0"/>
                        </a:rPr>
                        <a:t>WLAN</a:t>
                      </a:r>
                      <a:r>
                        <a:rPr lang="zh-CN" sz="900" dirty="0">
                          <a:latin typeface="Arial" pitchFamily="34" charset="0"/>
                          <a:ea typeface="微软雅黑" pitchFamily="34" charset="-122"/>
                          <a:cs typeface="Arial" pitchFamily="34" charset="0"/>
                        </a:rPr>
                        <a:t>和</a:t>
                      </a:r>
                      <a:r>
                        <a:rPr lang="en-US" sz="900" dirty="0">
                          <a:latin typeface="Arial" pitchFamily="34" charset="0"/>
                          <a:ea typeface="微软雅黑" pitchFamily="34" charset="-122"/>
                          <a:cs typeface="Arial" pitchFamily="34" charset="0"/>
                        </a:rPr>
                        <a:t>CATV</a:t>
                      </a:r>
                      <a:r>
                        <a:rPr lang="zh-CN" sz="900" dirty="0">
                          <a:latin typeface="Arial" pitchFamily="34" charset="0"/>
                          <a:ea typeface="微软雅黑" pitchFamily="34" charset="-122"/>
                          <a:cs typeface="Arial" pitchFamily="34" charset="0"/>
                        </a:rPr>
                        <a:t>的信号合并和分发</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a:t>
                      </a:r>
                      <a:r>
                        <a:rPr lang="en-US" sz="900">
                          <a:latin typeface="Arial" pitchFamily="34" charset="0"/>
                          <a:ea typeface="微软雅黑" pitchFamily="34" charset="-122"/>
                          <a:cs typeface="Arial" pitchFamily="34" charset="0"/>
                        </a:rPr>
                        <a:t>MS-08</a:t>
                      </a:r>
                      <a:endParaRPr lang="zh-CN" sz="1050">
                        <a:latin typeface="Arial" pitchFamily="34" charset="0"/>
                        <a:ea typeface="微软雅黑" pitchFamily="34" charset="-122"/>
                        <a:cs typeface="Arial" pitchFamily="34" charset="0"/>
                      </a:endParaRPr>
                    </a:p>
                    <a:p>
                      <a:pPr marL="127000">
                        <a:lnSpc>
                          <a:spcPct val="150000"/>
                        </a:lnSpc>
                        <a:spcAft>
                          <a:spcPts val="0"/>
                        </a:spcAft>
                      </a:pPr>
                      <a:r>
                        <a:rPr lang="zh-CN" sz="900">
                          <a:latin typeface="Arial" pitchFamily="34" charset="0"/>
                          <a:ea typeface="微软雅黑" pitchFamily="34" charset="-122"/>
                          <a:cs typeface="Arial" pitchFamily="34" charset="0"/>
                        </a:rPr>
                        <a:t>奥维通信：</a:t>
                      </a:r>
                      <a:r>
                        <a:rPr lang="en-US" sz="900">
                          <a:latin typeface="Arial" pitchFamily="34" charset="0"/>
                          <a:ea typeface="微软雅黑" pitchFamily="34" charset="-122"/>
                          <a:cs typeface="Arial" pitchFamily="34" charset="0"/>
                        </a:rPr>
                        <a:t>AW-WOC-2H8A</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志扬科技、奥维通信</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7723">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4</a:t>
                      </a:r>
                      <a:r>
                        <a:rPr lang="zh-CN" sz="900">
                          <a:latin typeface="Arial" pitchFamily="34" charset="0"/>
                          <a:ea typeface="微软雅黑" pitchFamily="34" charset="-122"/>
                          <a:cs typeface="Arial" pitchFamily="34" charset="0"/>
                        </a:rPr>
                        <a:t>路合路器</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WLAN</a:t>
                      </a:r>
                      <a:r>
                        <a:rPr lang="zh-CN" sz="900">
                          <a:latin typeface="Arial" pitchFamily="34" charset="0"/>
                          <a:ea typeface="微软雅黑" pitchFamily="34" charset="-122"/>
                          <a:cs typeface="Arial" pitchFamily="34" charset="0"/>
                        </a:rPr>
                        <a:t>和</a:t>
                      </a:r>
                      <a:r>
                        <a:rPr lang="en-US" sz="900">
                          <a:latin typeface="Arial" pitchFamily="34" charset="0"/>
                          <a:ea typeface="微软雅黑" pitchFamily="34" charset="-122"/>
                          <a:cs typeface="Arial" pitchFamily="34" charset="0"/>
                        </a:rPr>
                        <a:t>CATV</a:t>
                      </a:r>
                      <a:r>
                        <a:rPr lang="zh-CN" sz="900">
                          <a:latin typeface="Arial" pitchFamily="34" charset="0"/>
                          <a:ea typeface="微软雅黑" pitchFamily="34" charset="-122"/>
                          <a:cs typeface="Arial" pitchFamily="34" charset="0"/>
                        </a:rPr>
                        <a:t>的信号合并和分发</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a:t>
                      </a:r>
                      <a:r>
                        <a:rPr lang="en-US" sz="900">
                          <a:latin typeface="Arial" pitchFamily="34" charset="0"/>
                          <a:ea typeface="微软雅黑" pitchFamily="34" charset="-122"/>
                          <a:cs typeface="Arial" pitchFamily="34" charset="0"/>
                        </a:rPr>
                        <a:t>MS-04C</a:t>
                      </a:r>
                      <a:r>
                        <a:rPr lang="zh-CN" sz="900">
                          <a:latin typeface="Arial" pitchFamily="34" charset="0"/>
                          <a:ea typeface="微软雅黑" pitchFamily="34" charset="-122"/>
                          <a:cs typeface="Arial" pitchFamily="34" charset="0"/>
                        </a:rPr>
                        <a:t>、</a:t>
                      </a:r>
                      <a:r>
                        <a:rPr lang="en-US" sz="900">
                          <a:latin typeface="Arial" pitchFamily="34" charset="0"/>
                          <a:ea typeface="微软雅黑" pitchFamily="34" charset="-122"/>
                          <a:cs typeface="Arial" pitchFamily="34" charset="0"/>
                        </a:rPr>
                        <a:t>MS-04</a:t>
                      </a:r>
                      <a:endParaRPr lang="zh-CN" sz="1050">
                        <a:latin typeface="Arial" pitchFamily="34" charset="0"/>
                        <a:ea typeface="微软雅黑" pitchFamily="34" charset="-122"/>
                        <a:cs typeface="Arial" pitchFamily="34" charset="0"/>
                      </a:endParaRPr>
                    </a:p>
                    <a:p>
                      <a:pPr marL="127000">
                        <a:lnSpc>
                          <a:spcPct val="150000"/>
                        </a:lnSpc>
                        <a:spcAft>
                          <a:spcPts val="0"/>
                        </a:spcAft>
                      </a:pPr>
                      <a:r>
                        <a:rPr lang="zh-CN" sz="900">
                          <a:latin typeface="Arial" pitchFamily="34" charset="0"/>
                          <a:ea typeface="微软雅黑" pitchFamily="34" charset="-122"/>
                          <a:cs typeface="Arial" pitchFamily="34" charset="0"/>
                        </a:rPr>
                        <a:t>奥维通信：</a:t>
                      </a:r>
                      <a:r>
                        <a:rPr lang="en-US" sz="900">
                          <a:latin typeface="Arial" pitchFamily="34" charset="0"/>
                          <a:ea typeface="微软雅黑" pitchFamily="34" charset="-122"/>
                          <a:cs typeface="Arial" pitchFamily="34" charset="0"/>
                        </a:rPr>
                        <a:t>AW-WOC-2H4A</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志扬科技、奥维通信</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7723">
                <a:tc>
                  <a:txBody>
                    <a:bodyPr/>
                    <a:lstStyle/>
                    <a:p>
                      <a:pPr marL="127000">
                        <a:lnSpc>
                          <a:spcPct val="150000"/>
                        </a:lnSpc>
                        <a:spcAft>
                          <a:spcPts val="0"/>
                        </a:spcAft>
                      </a:pPr>
                      <a:r>
                        <a:rPr lang="en-US" sz="900" dirty="0">
                          <a:latin typeface="Arial" pitchFamily="34" charset="0"/>
                          <a:ea typeface="微软雅黑" pitchFamily="34" charset="-122"/>
                          <a:cs typeface="Arial" pitchFamily="34" charset="0"/>
                        </a:rPr>
                        <a:t>WOC</a:t>
                      </a:r>
                      <a:r>
                        <a:rPr lang="zh-CN" sz="900" dirty="0">
                          <a:latin typeface="Arial" pitchFamily="34" charset="0"/>
                          <a:ea typeface="微软雅黑" pitchFamily="34" charset="-122"/>
                          <a:cs typeface="Arial" pitchFamily="34" charset="0"/>
                        </a:rPr>
                        <a:t>面板（内置天线）</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WLAN</a:t>
                      </a:r>
                      <a:r>
                        <a:rPr lang="zh-CN" sz="900">
                          <a:latin typeface="Arial" pitchFamily="34" charset="0"/>
                          <a:ea typeface="微软雅黑" pitchFamily="34" charset="-122"/>
                          <a:cs typeface="Arial" pitchFamily="34" charset="0"/>
                        </a:rPr>
                        <a:t>和</a:t>
                      </a:r>
                      <a:r>
                        <a:rPr lang="en-US" sz="900">
                          <a:latin typeface="Arial" pitchFamily="34" charset="0"/>
                          <a:ea typeface="微软雅黑" pitchFamily="34" charset="-122"/>
                          <a:cs typeface="Arial" pitchFamily="34" charset="0"/>
                        </a:rPr>
                        <a:t>CATV</a:t>
                      </a:r>
                      <a:r>
                        <a:rPr lang="zh-CN" sz="900">
                          <a:latin typeface="Arial" pitchFamily="34" charset="0"/>
                          <a:ea typeface="微软雅黑" pitchFamily="34" charset="-122"/>
                          <a:cs typeface="Arial" pitchFamily="34" charset="0"/>
                        </a:rPr>
                        <a:t>的信号分离和房间</a:t>
                      </a:r>
                      <a:r>
                        <a:rPr lang="en-US" sz="900">
                          <a:latin typeface="Arial" pitchFamily="34" charset="0"/>
                          <a:ea typeface="微软雅黑" pitchFamily="34" charset="-122"/>
                          <a:cs typeface="Arial" pitchFamily="34" charset="0"/>
                        </a:rPr>
                        <a:t>WLAN</a:t>
                      </a:r>
                      <a:r>
                        <a:rPr lang="zh-CN" sz="900">
                          <a:latin typeface="Arial" pitchFamily="34" charset="0"/>
                          <a:ea typeface="微软雅黑" pitchFamily="34" charset="-122"/>
                          <a:cs typeface="Arial" pitchFamily="34" charset="0"/>
                        </a:rPr>
                        <a:t>覆盖</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a:t>
                      </a:r>
                      <a:r>
                        <a:rPr lang="en-US" sz="900">
                          <a:latin typeface="Arial" pitchFamily="34" charset="0"/>
                          <a:ea typeface="微软雅黑" pitchFamily="34" charset="-122"/>
                          <a:cs typeface="Arial" pitchFamily="34" charset="0"/>
                        </a:rPr>
                        <a:t>TS23I</a:t>
                      </a:r>
                      <a:endParaRPr lang="zh-CN" sz="1050">
                        <a:latin typeface="Arial" pitchFamily="34" charset="0"/>
                        <a:ea typeface="微软雅黑" pitchFamily="34" charset="-122"/>
                        <a:cs typeface="Arial" pitchFamily="34" charset="0"/>
                      </a:endParaRPr>
                    </a:p>
                    <a:p>
                      <a:pPr marL="127000">
                        <a:lnSpc>
                          <a:spcPct val="150000"/>
                        </a:lnSpc>
                        <a:spcAft>
                          <a:spcPts val="0"/>
                        </a:spcAft>
                      </a:pPr>
                      <a:r>
                        <a:rPr lang="zh-CN" sz="900">
                          <a:latin typeface="Arial" pitchFamily="34" charset="0"/>
                          <a:ea typeface="微软雅黑" pitchFamily="34" charset="-122"/>
                          <a:cs typeface="Arial" pitchFamily="34" charset="0"/>
                        </a:rPr>
                        <a:t>奥维通信：</a:t>
                      </a:r>
                      <a:r>
                        <a:rPr lang="en-US" sz="900">
                          <a:latin typeface="Arial" pitchFamily="34" charset="0"/>
                          <a:ea typeface="微软雅黑" pitchFamily="34" charset="-122"/>
                          <a:cs typeface="Arial" pitchFamily="34" charset="0"/>
                        </a:rPr>
                        <a:t>AW-WOC-1M2A</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志扬科技、奥维通信</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7723">
                <a:tc>
                  <a:txBody>
                    <a:bodyPr/>
                    <a:lstStyle/>
                    <a:p>
                      <a:pPr marL="127000">
                        <a:lnSpc>
                          <a:spcPct val="150000"/>
                        </a:lnSpc>
                        <a:spcAft>
                          <a:spcPts val="0"/>
                        </a:spcAft>
                      </a:pPr>
                      <a:r>
                        <a:rPr lang="en-US" sz="900" dirty="0">
                          <a:latin typeface="Arial" pitchFamily="34" charset="0"/>
                          <a:ea typeface="微软雅黑" pitchFamily="34" charset="-122"/>
                          <a:cs typeface="Arial" pitchFamily="34" charset="0"/>
                        </a:rPr>
                        <a:t>WOC</a:t>
                      </a:r>
                      <a:r>
                        <a:rPr lang="zh-CN" sz="900" dirty="0">
                          <a:latin typeface="Arial" pitchFamily="34" charset="0"/>
                          <a:ea typeface="微软雅黑" pitchFamily="34" charset="-122"/>
                          <a:cs typeface="Arial" pitchFamily="34" charset="0"/>
                        </a:rPr>
                        <a:t>面板（外置天线）</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WLAN</a:t>
                      </a:r>
                      <a:r>
                        <a:rPr lang="zh-CN" sz="900">
                          <a:latin typeface="Arial" pitchFamily="34" charset="0"/>
                          <a:ea typeface="微软雅黑" pitchFamily="34" charset="-122"/>
                          <a:cs typeface="Arial" pitchFamily="34" charset="0"/>
                        </a:rPr>
                        <a:t>和</a:t>
                      </a:r>
                      <a:r>
                        <a:rPr lang="en-US" sz="900">
                          <a:latin typeface="Arial" pitchFamily="34" charset="0"/>
                          <a:ea typeface="微软雅黑" pitchFamily="34" charset="-122"/>
                          <a:cs typeface="Arial" pitchFamily="34" charset="0"/>
                        </a:rPr>
                        <a:t>CATV</a:t>
                      </a:r>
                      <a:r>
                        <a:rPr lang="zh-CN" sz="900">
                          <a:latin typeface="Arial" pitchFamily="34" charset="0"/>
                          <a:ea typeface="微软雅黑" pitchFamily="34" charset="-122"/>
                          <a:cs typeface="Arial" pitchFamily="34" charset="0"/>
                        </a:rPr>
                        <a:t>的信号分离和房间</a:t>
                      </a:r>
                      <a:r>
                        <a:rPr lang="en-US" sz="900">
                          <a:latin typeface="Arial" pitchFamily="34" charset="0"/>
                          <a:ea typeface="微软雅黑" pitchFamily="34" charset="-122"/>
                          <a:cs typeface="Arial" pitchFamily="34" charset="0"/>
                        </a:rPr>
                        <a:t>WLAN</a:t>
                      </a:r>
                      <a:r>
                        <a:rPr lang="zh-CN" sz="900">
                          <a:latin typeface="Arial" pitchFamily="34" charset="0"/>
                          <a:ea typeface="微软雅黑" pitchFamily="34" charset="-122"/>
                          <a:cs typeface="Arial" pitchFamily="34" charset="0"/>
                        </a:rPr>
                        <a:t>覆盖</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a:t>
                      </a:r>
                      <a:r>
                        <a:rPr lang="en-US" sz="900">
                          <a:latin typeface="Arial" pitchFamily="34" charset="0"/>
                          <a:ea typeface="微软雅黑" pitchFamily="34" charset="-122"/>
                          <a:cs typeface="Arial" pitchFamily="34" charset="0"/>
                        </a:rPr>
                        <a:t>TS23E</a:t>
                      </a:r>
                      <a:endParaRPr lang="zh-CN" sz="1050">
                        <a:latin typeface="Arial" pitchFamily="34" charset="0"/>
                        <a:ea typeface="微软雅黑" pitchFamily="34" charset="-122"/>
                        <a:cs typeface="Arial" pitchFamily="34" charset="0"/>
                      </a:endParaRPr>
                    </a:p>
                    <a:p>
                      <a:pPr marL="127000">
                        <a:lnSpc>
                          <a:spcPct val="150000"/>
                        </a:lnSpc>
                        <a:spcAft>
                          <a:spcPts val="0"/>
                        </a:spcAft>
                      </a:pPr>
                      <a:r>
                        <a:rPr lang="zh-CN" sz="900">
                          <a:latin typeface="Arial" pitchFamily="34" charset="0"/>
                          <a:ea typeface="微软雅黑" pitchFamily="34" charset="-122"/>
                          <a:cs typeface="Arial" pitchFamily="34" charset="0"/>
                        </a:rPr>
                        <a:t>奥维通信：</a:t>
                      </a:r>
                      <a:r>
                        <a:rPr lang="en-US" sz="900">
                          <a:latin typeface="Arial" pitchFamily="34" charset="0"/>
                          <a:ea typeface="微软雅黑" pitchFamily="34" charset="-122"/>
                          <a:cs typeface="Arial" pitchFamily="34" charset="0"/>
                        </a:rPr>
                        <a:t>AW-WOC-1M1A</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志扬科技、奥维通信</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7723">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功分器</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en-US" sz="900">
                          <a:latin typeface="Arial" pitchFamily="34" charset="0"/>
                          <a:ea typeface="微软雅黑" pitchFamily="34" charset="-122"/>
                          <a:cs typeface="Arial" pitchFamily="34" charset="0"/>
                        </a:rPr>
                        <a:t>AP</a:t>
                      </a:r>
                      <a:r>
                        <a:rPr lang="zh-CN" sz="900">
                          <a:latin typeface="Arial" pitchFamily="34" charset="0"/>
                          <a:ea typeface="微软雅黑" pitchFamily="34" charset="-122"/>
                          <a:cs typeface="Arial" pitchFamily="34" charset="0"/>
                        </a:rPr>
                        <a:t>输出的无线信号分路</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a:latin typeface="Arial" pitchFamily="34" charset="0"/>
                          <a:ea typeface="微软雅黑" pitchFamily="34" charset="-122"/>
                          <a:cs typeface="Arial" pitchFamily="34" charset="0"/>
                        </a:rPr>
                        <a:t>志扬科技：</a:t>
                      </a:r>
                      <a:r>
                        <a:rPr lang="en-US" sz="900">
                          <a:latin typeface="Arial" pitchFamily="34" charset="0"/>
                          <a:ea typeface="微软雅黑" pitchFamily="34" charset="-122"/>
                          <a:cs typeface="Arial" pitchFamily="34" charset="0"/>
                        </a:rPr>
                        <a:t>GFQ-2</a:t>
                      </a:r>
                      <a:endParaRPr lang="zh-CN" sz="1050">
                        <a:latin typeface="Arial" pitchFamily="34" charset="0"/>
                        <a:ea typeface="微软雅黑" pitchFamily="34" charset="-122"/>
                        <a:cs typeface="Arial" pitchFamily="34" charset="0"/>
                      </a:endParaRPr>
                    </a:p>
                    <a:p>
                      <a:pPr marL="127000">
                        <a:lnSpc>
                          <a:spcPct val="150000"/>
                        </a:lnSpc>
                        <a:spcAft>
                          <a:spcPts val="0"/>
                        </a:spcAft>
                      </a:pPr>
                      <a:r>
                        <a:rPr lang="zh-CN" sz="900">
                          <a:latin typeface="Arial" pitchFamily="34" charset="0"/>
                          <a:ea typeface="微软雅黑" pitchFamily="34" charset="-122"/>
                          <a:cs typeface="Arial" pitchFamily="34" charset="0"/>
                        </a:rPr>
                        <a:t>奥维通信：</a:t>
                      </a:r>
                      <a:r>
                        <a:rPr lang="en-US" sz="900">
                          <a:latin typeface="Arial" pitchFamily="34" charset="0"/>
                          <a:ea typeface="微软雅黑" pitchFamily="34" charset="-122"/>
                          <a:cs typeface="Arial" pitchFamily="34" charset="0"/>
                        </a:rPr>
                        <a:t>AW-WOC-1G2A</a:t>
                      </a:r>
                      <a:endParaRPr lang="zh-CN" sz="105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00">
                        <a:lnSpc>
                          <a:spcPct val="150000"/>
                        </a:lnSpc>
                        <a:spcAft>
                          <a:spcPts val="0"/>
                        </a:spcAft>
                      </a:pPr>
                      <a:r>
                        <a:rPr lang="zh-CN" sz="900" dirty="0">
                          <a:latin typeface="Arial" pitchFamily="34" charset="0"/>
                          <a:ea typeface="微软雅黑" pitchFamily="34" charset="-122"/>
                          <a:cs typeface="Arial" pitchFamily="34" charset="0"/>
                        </a:rPr>
                        <a:t>志扬科技、奥维通信</a:t>
                      </a:r>
                      <a:endParaRPr lang="zh-CN" sz="1050" dirty="0">
                        <a:latin typeface="Arial" pitchFamily="34" charset="0"/>
                        <a:ea typeface="微软雅黑" pitchFamily="34" charset="-122"/>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ransition advClick="0" advTm="8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解决方案亮点</a:t>
            </a:r>
            <a:endParaRPr lang="zh-CN" altLang="en-US" dirty="0"/>
          </a:p>
        </p:txBody>
      </p:sp>
      <p:sp>
        <p:nvSpPr>
          <p:cNvPr id="4" name="矩形 3"/>
          <p:cNvSpPr/>
          <p:nvPr/>
        </p:nvSpPr>
        <p:spPr>
          <a:xfrm>
            <a:off x="745662" y="992955"/>
            <a:ext cx="2509020" cy="480131"/>
          </a:xfrm>
          <a:prstGeom prst="rect">
            <a:avLst/>
          </a:prstGeom>
        </p:spPr>
        <p:txBody>
          <a:bodyPr wrap="none">
            <a:spAutoFit/>
          </a:bodyPr>
          <a:lstStyle/>
          <a:p>
            <a:pPr marL="342900" lvl="0" indent="-342900" eaLnBrk="0" hangingPunct="0">
              <a:lnSpc>
                <a:spcPct val="140000"/>
              </a:lnSpc>
              <a:buClr>
                <a:srgbClr val="777777"/>
              </a:buClr>
              <a:buSzPct val="60000"/>
            </a:pPr>
            <a:r>
              <a:rPr lang="zh-CN" altLang="en-US" b="1" kern="0" dirty="0" smtClean="0">
                <a:solidFill>
                  <a:srgbClr val="000000"/>
                </a:solidFill>
                <a:latin typeface="Arial" pitchFamily="34" charset="0"/>
                <a:ea typeface="黑体" pitchFamily="49" charset="-122"/>
                <a:cs typeface="Arial" pitchFamily="34" charset="0"/>
              </a:rPr>
              <a:t>无线信号强，覆盖均匀</a:t>
            </a:r>
          </a:p>
        </p:txBody>
      </p:sp>
      <p:sp>
        <p:nvSpPr>
          <p:cNvPr id="9" name="矩形 8"/>
          <p:cNvSpPr/>
          <p:nvPr/>
        </p:nvSpPr>
        <p:spPr>
          <a:xfrm>
            <a:off x="3399215" y="992955"/>
            <a:ext cx="2509020" cy="480131"/>
          </a:xfrm>
          <a:prstGeom prst="rect">
            <a:avLst/>
          </a:prstGeom>
        </p:spPr>
        <p:txBody>
          <a:bodyPr wrap="none">
            <a:spAutoFit/>
          </a:bodyPr>
          <a:lstStyle/>
          <a:p>
            <a:pPr marL="342900" lvl="0" indent="-342900" eaLnBrk="0" hangingPunct="0">
              <a:lnSpc>
                <a:spcPct val="140000"/>
              </a:lnSpc>
              <a:buClr>
                <a:srgbClr val="777777"/>
              </a:buClr>
              <a:buSzPct val="60000"/>
            </a:pPr>
            <a:r>
              <a:rPr lang="zh-CN" altLang="en-US" b="1" kern="0" dirty="0" smtClean="0">
                <a:solidFill>
                  <a:srgbClr val="000000"/>
                </a:solidFill>
                <a:latin typeface="Arial" pitchFamily="34" charset="0"/>
                <a:ea typeface="黑体" pitchFamily="49" charset="-122"/>
                <a:cs typeface="Arial" pitchFamily="34" charset="0"/>
              </a:rPr>
              <a:t>施工简单，部署成本低</a:t>
            </a:r>
          </a:p>
        </p:txBody>
      </p:sp>
      <p:sp>
        <p:nvSpPr>
          <p:cNvPr id="10" name="矩形 9"/>
          <p:cNvSpPr/>
          <p:nvPr/>
        </p:nvSpPr>
        <p:spPr>
          <a:xfrm>
            <a:off x="6088627" y="992955"/>
            <a:ext cx="2044149" cy="480131"/>
          </a:xfrm>
          <a:prstGeom prst="rect">
            <a:avLst/>
          </a:prstGeom>
        </p:spPr>
        <p:txBody>
          <a:bodyPr wrap="none">
            <a:spAutoFit/>
          </a:bodyPr>
          <a:lstStyle/>
          <a:p>
            <a:pPr marL="342900" lvl="0" indent="-342900" eaLnBrk="0" hangingPunct="0">
              <a:lnSpc>
                <a:spcPct val="140000"/>
              </a:lnSpc>
              <a:buClr>
                <a:srgbClr val="777777"/>
              </a:buClr>
              <a:buSzPct val="60000"/>
            </a:pPr>
            <a:r>
              <a:rPr lang="zh-CN" altLang="en-US" b="1" kern="0" dirty="0" smtClean="0">
                <a:solidFill>
                  <a:srgbClr val="000000"/>
                </a:solidFill>
                <a:latin typeface="Arial" pitchFamily="34" charset="0"/>
                <a:ea typeface="黑体" pitchFamily="49" charset="-122"/>
                <a:cs typeface="Arial" pitchFamily="34" charset="0"/>
              </a:rPr>
              <a:t>信号稳定，无干扰</a:t>
            </a:r>
          </a:p>
        </p:txBody>
      </p:sp>
      <p:sp>
        <p:nvSpPr>
          <p:cNvPr id="12" name="矩形 11"/>
          <p:cNvSpPr/>
          <p:nvPr/>
        </p:nvSpPr>
        <p:spPr bwMode="auto">
          <a:xfrm>
            <a:off x="950258" y="1828809"/>
            <a:ext cx="2124000" cy="1228164"/>
          </a:xfrm>
          <a:prstGeom prst="rect">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13" name="直接连接符 12"/>
          <p:cNvCxnSpPr/>
          <p:nvPr/>
        </p:nvCxnSpPr>
        <p:spPr bwMode="auto">
          <a:xfrm>
            <a:off x="2384611" y="1837775"/>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4" name="直接连接符 13"/>
          <p:cNvCxnSpPr/>
          <p:nvPr/>
        </p:nvCxnSpPr>
        <p:spPr bwMode="auto">
          <a:xfrm>
            <a:off x="1649507" y="1828809"/>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6" name="矩形 15"/>
          <p:cNvSpPr/>
          <p:nvPr/>
        </p:nvSpPr>
        <p:spPr bwMode="auto">
          <a:xfrm>
            <a:off x="950259" y="3281092"/>
            <a:ext cx="2124000" cy="1228164"/>
          </a:xfrm>
          <a:prstGeom prst="rect">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pitchFamily="34" charset="0"/>
              <a:ea typeface="宋体" charset="-122"/>
              <a:cs typeface="Arial" pitchFamily="34" charset="0"/>
            </a:endParaRPr>
          </a:p>
        </p:txBody>
      </p:sp>
      <p:cxnSp>
        <p:nvCxnSpPr>
          <p:cNvPr id="18" name="直接连接符 17"/>
          <p:cNvCxnSpPr/>
          <p:nvPr/>
        </p:nvCxnSpPr>
        <p:spPr bwMode="auto">
          <a:xfrm>
            <a:off x="1649507" y="328109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9" name="直接连接符 18"/>
          <p:cNvCxnSpPr/>
          <p:nvPr/>
        </p:nvCxnSpPr>
        <p:spPr bwMode="auto">
          <a:xfrm>
            <a:off x="2375649" y="3281092"/>
            <a:ext cx="0" cy="1228164"/>
          </a:xfrm>
          <a:prstGeom prst="line">
            <a:avLst/>
          </a:prstGeom>
          <a:noFill/>
          <a:ln w="28575">
            <a:solidFill>
              <a:schemeClr val="bg1">
                <a:lumMod val="6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2" name="直接连接符 21"/>
          <p:cNvCxnSpPr/>
          <p:nvPr/>
        </p:nvCxnSpPr>
        <p:spPr bwMode="auto">
          <a:xfrm>
            <a:off x="959222" y="3056973"/>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3" name="直接连接符 22"/>
          <p:cNvCxnSpPr/>
          <p:nvPr/>
        </p:nvCxnSpPr>
        <p:spPr bwMode="auto">
          <a:xfrm>
            <a:off x="1658469" y="3056973"/>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4" name="直接连接符 23"/>
          <p:cNvCxnSpPr/>
          <p:nvPr/>
        </p:nvCxnSpPr>
        <p:spPr bwMode="auto">
          <a:xfrm>
            <a:off x="2393575" y="3056973"/>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6" name="直接连接符 25"/>
          <p:cNvCxnSpPr/>
          <p:nvPr/>
        </p:nvCxnSpPr>
        <p:spPr bwMode="auto">
          <a:xfrm>
            <a:off x="959222" y="328109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7" name="直接连接符 26"/>
          <p:cNvCxnSpPr/>
          <p:nvPr/>
        </p:nvCxnSpPr>
        <p:spPr bwMode="auto">
          <a:xfrm>
            <a:off x="1658469" y="328109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8" name="直接连接符 27"/>
          <p:cNvCxnSpPr/>
          <p:nvPr/>
        </p:nvCxnSpPr>
        <p:spPr bwMode="auto">
          <a:xfrm>
            <a:off x="2393575" y="3281091"/>
            <a:ext cx="396000" cy="0"/>
          </a:xfrm>
          <a:prstGeom prst="line">
            <a:avLst/>
          </a:prstGeom>
          <a:noFill/>
          <a:ln w="28575">
            <a:solidFill>
              <a:schemeClr val="bg1">
                <a:lumMod val="95000"/>
              </a:schemeClr>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50"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995086" y="1896670"/>
            <a:ext cx="233082" cy="237864"/>
          </a:xfrm>
          <a:prstGeom prst="rect">
            <a:avLst/>
          </a:prstGeom>
          <a:noFill/>
          <a:ln w="9525">
            <a:noFill/>
            <a:miter lim="800000"/>
            <a:headEnd/>
            <a:tailEnd/>
          </a:ln>
        </p:spPr>
      </p:pic>
      <p:pic>
        <p:nvPicPr>
          <p:cNvPr id="51"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1685368" y="1896670"/>
            <a:ext cx="233082" cy="237864"/>
          </a:xfrm>
          <a:prstGeom prst="rect">
            <a:avLst/>
          </a:prstGeom>
          <a:noFill/>
          <a:ln w="9525">
            <a:noFill/>
            <a:miter lim="800000"/>
            <a:headEnd/>
            <a:tailEnd/>
          </a:ln>
        </p:spPr>
      </p:pic>
      <p:pic>
        <p:nvPicPr>
          <p:cNvPr id="52"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2420474" y="1896670"/>
            <a:ext cx="233082" cy="237864"/>
          </a:xfrm>
          <a:prstGeom prst="rect">
            <a:avLst/>
          </a:prstGeom>
          <a:noFill/>
          <a:ln w="9525">
            <a:noFill/>
            <a:miter lim="800000"/>
            <a:headEnd/>
            <a:tailEnd/>
          </a:ln>
        </p:spPr>
      </p:pic>
      <p:pic>
        <p:nvPicPr>
          <p:cNvPr id="53"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995086" y="4236458"/>
            <a:ext cx="233082" cy="237864"/>
          </a:xfrm>
          <a:prstGeom prst="rect">
            <a:avLst/>
          </a:prstGeom>
          <a:noFill/>
          <a:ln w="9525">
            <a:noFill/>
            <a:miter lim="800000"/>
            <a:headEnd/>
            <a:tailEnd/>
          </a:ln>
        </p:spPr>
      </p:pic>
      <p:pic>
        <p:nvPicPr>
          <p:cNvPr id="54"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1685368" y="4236458"/>
            <a:ext cx="233082" cy="237864"/>
          </a:xfrm>
          <a:prstGeom prst="rect">
            <a:avLst/>
          </a:prstGeom>
          <a:noFill/>
          <a:ln w="9525">
            <a:noFill/>
            <a:miter lim="800000"/>
            <a:headEnd/>
            <a:tailEnd/>
          </a:ln>
        </p:spPr>
      </p:pic>
      <p:pic>
        <p:nvPicPr>
          <p:cNvPr id="55"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2420474" y="4236458"/>
            <a:ext cx="233082" cy="237864"/>
          </a:xfrm>
          <a:prstGeom prst="rect">
            <a:avLst/>
          </a:prstGeom>
          <a:noFill/>
          <a:ln w="9525">
            <a:noFill/>
            <a:miter lim="800000"/>
            <a:headEnd/>
            <a:tailEnd/>
          </a:ln>
        </p:spPr>
      </p:pic>
      <p:grpSp>
        <p:nvGrpSpPr>
          <p:cNvPr id="56" name="组合 55"/>
          <p:cNvGrpSpPr>
            <a:grpSpLocks noChangeAspect="1"/>
          </p:cNvGrpSpPr>
          <p:nvPr/>
        </p:nvGrpSpPr>
        <p:grpSpPr>
          <a:xfrm rot="3890381" flipV="1">
            <a:off x="1026648" y="1984370"/>
            <a:ext cx="360000" cy="360000"/>
            <a:chOff x="607967" y="1051440"/>
            <a:chExt cx="1080000" cy="1080000"/>
          </a:xfrm>
        </p:grpSpPr>
        <p:sp>
          <p:nvSpPr>
            <p:cNvPr id="57" name="弧形 56"/>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58" name="弧形 57"/>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59" name="弧形 58"/>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60" name="组合 59"/>
          <p:cNvGrpSpPr>
            <a:grpSpLocks noChangeAspect="1"/>
          </p:cNvGrpSpPr>
          <p:nvPr/>
        </p:nvGrpSpPr>
        <p:grpSpPr>
          <a:xfrm rot="3890381" flipV="1">
            <a:off x="1699001" y="1984371"/>
            <a:ext cx="360000" cy="360000"/>
            <a:chOff x="607967" y="1051440"/>
            <a:chExt cx="1080000" cy="1080000"/>
          </a:xfrm>
        </p:grpSpPr>
        <p:sp>
          <p:nvSpPr>
            <p:cNvPr id="61" name="弧形 60"/>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62" name="弧形 61"/>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63" name="弧形 62"/>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64" name="组合 63"/>
          <p:cNvGrpSpPr>
            <a:grpSpLocks noChangeAspect="1"/>
          </p:cNvGrpSpPr>
          <p:nvPr/>
        </p:nvGrpSpPr>
        <p:grpSpPr>
          <a:xfrm rot="3890381" flipV="1">
            <a:off x="2452036" y="1984371"/>
            <a:ext cx="360000" cy="360000"/>
            <a:chOff x="607967" y="1051440"/>
            <a:chExt cx="1080000" cy="1080000"/>
          </a:xfrm>
        </p:grpSpPr>
        <p:sp>
          <p:nvSpPr>
            <p:cNvPr id="65" name="弧形 64"/>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66" name="弧形 65"/>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67" name="弧形 66"/>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68" name="组合 67"/>
          <p:cNvGrpSpPr>
            <a:grpSpLocks noChangeAspect="1"/>
          </p:cNvGrpSpPr>
          <p:nvPr/>
        </p:nvGrpSpPr>
        <p:grpSpPr>
          <a:xfrm rot="17709619">
            <a:off x="1026649" y="4028322"/>
            <a:ext cx="360000" cy="360000"/>
            <a:chOff x="607967" y="1051440"/>
            <a:chExt cx="1080000" cy="1080000"/>
          </a:xfrm>
        </p:grpSpPr>
        <p:sp>
          <p:nvSpPr>
            <p:cNvPr id="69" name="弧形 68"/>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70" name="弧形 69"/>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71" name="弧形 70"/>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72" name="组合 71"/>
          <p:cNvGrpSpPr>
            <a:grpSpLocks noChangeAspect="1"/>
          </p:cNvGrpSpPr>
          <p:nvPr/>
        </p:nvGrpSpPr>
        <p:grpSpPr>
          <a:xfrm rot="17709619">
            <a:off x="1699002" y="4028323"/>
            <a:ext cx="360000" cy="360000"/>
            <a:chOff x="607967" y="1051440"/>
            <a:chExt cx="1080000" cy="1080000"/>
          </a:xfrm>
        </p:grpSpPr>
        <p:sp>
          <p:nvSpPr>
            <p:cNvPr id="73" name="弧形 72"/>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74" name="弧形 73"/>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75" name="弧形 74"/>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76" name="组合 75"/>
          <p:cNvGrpSpPr>
            <a:grpSpLocks noChangeAspect="1"/>
          </p:cNvGrpSpPr>
          <p:nvPr/>
        </p:nvGrpSpPr>
        <p:grpSpPr>
          <a:xfrm rot="17709619">
            <a:off x="2452037" y="4028323"/>
            <a:ext cx="360000" cy="360000"/>
            <a:chOff x="607967" y="1051440"/>
            <a:chExt cx="1080000" cy="1080000"/>
          </a:xfrm>
        </p:grpSpPr>
        <p:sp>
          <p:nvSpPr>
            <p:cNvPr id="77" name="弧形 76"/>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78" name="弧形 77"/>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79" name="弧形 78"/>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sp>
        <p:nvSpPr>
          <p:cNvPr id="80" name="TextBox 79"/>
          <p:cNvSpPr txBox="1"/>
          <p:nvPr/>
        </p:nvSpPr>
        <p:spPr>
          <a:xfrm>
            <a:off x="905435" y="1479179"/>
            <a:ext cx="2178423"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没有墙体的穿透，室内信号均衡</a:t>
            </a:r>
            <a:endParaRPr lang="zh-CN" altLang="en-US" sz="1100" dirty="0">
              <a:latin typeface="Arial" pitchFamily="34" charset="0"/>
              <a:ea typeface="微软雅黑" pitchFamily="34" charset="-122"/>
              <a:cs typeface="Arial" pitchFamily="34" charset="0"/>
            </a:endParaRPr>
          </a:p>
        </p:txBody>
      </p:sp>
      <p:pic>
        <p:nvPicPr>
          <p:cNvPr id="82" name="Picture 2" descr="C:\Users\m00163896\Desktop\T1ArOwXnREXXb9GDcW_024652_jpg_310x310.jpg"/>
          <p:cNvPicPr>
            <a:picLocks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122798" y="3198156"/>
            <a:ext cx="602876" cy="504000"/>
          </a:xfrm>
          <a:prstGeom prst="rect">
            <a:avLst/>
          </a:prstGeom>
          <a:noFill/>
        </p:spPr>
      </p:pic>
      <p:pic>
        <p:nvPicPr>
          <p:cNvPr id="83" name="Picture 3" descr="D:\00.工作计划\V2R1C01封闭写作资料\WLAN AP新产品图片-PNG\WLAN AP新产品图片\AP6310SN rightside_perspective.png"/>
          <p:cNvPicPr>
            <a:picLocks noChangeAspect="1" noChangeArrowheads="1"/>
          </p:cNvPicPr>
          <p:nvPr/>
        </p:nvPicPr>
        <p:blipFill>
          <a:blip r:embed="rId4" cstate="print"/>
          <a:srcRect/>
          <a:stretch>
            <a:fillRect/>
          </a:stretch>
        </p:blipFill>
        <p:spPr bwMode="auto">
          <a:xfrm>
            <a:off x="3954920" y="2438399"/>
            <a:ext cx="1023943" cy="364323"/>
          </a:xfrm>
          <a:prstGeom prst="rect">
            <a:avLst/>
          </a:prstGeom>
          <a:noFill/>
          <a:ln w="9525">
            <a:noFill/>
            <a:miter lim="800000"/>
            <a:headEnd/>
            <a:tailEnd/>
          </a:ln>
        </p:spPr>
      </p:pic>
      <p:sp>
        <p:nvSpPr>
          <p:cNvPr id="85" name="TextBox 84"/>
          <p:cNvSpPr txBox="1"/>
          <p:nvPr/>
        </p:nvSpPr>
        <p:spPr>
          <a:xfrm>
            <a:off x="3487271" y="2008097"/>
            <a:ext cx="2178423"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步骤</a:t>
            </a:r>
            <a:r>
              <a:rPr lang="en-US" altLang="zh-CN" sz="1100" dirty="0" smtClean="0">
                <a:latin typeface="Arial" pitchFamily="34" charset="0"/>
                <a:ea typeface="微软雅黑" pitchFamily="34" charset="-122"/>
                <a:cs typeface="Arial" pitchFamily="34" charset="0"/>
              </a:rPr>
              <a:t>1</a:t>
            </a:r>
            <a:r>
              <a:rPr lang="zh-CN" altLang="en-US" sz="1100" dirty="0" smtClean="0">
                <a:latin typeface="Arial" pitchFamily="34" charset="0"/>
                <a:ea typeface="微软雅黑" pitchFamily="34" charset="-122"/>
                <a:cs typeface="Arial" pitchFamily="34" charset="0"/>
              </a:rPr>
              <a:t>：安装</a:t>
            </a:r>
            <a:r>
              <a:rPr lang="en-US" altLang="zh-CN" sz="1100" dirty="0" smtClean="0">
                <a:latin typeface="Arial" pitchFamily="34" charset="0"/>
                <a:ea typeface="微软雅黑" pitchFamily="34" charset="-122"/>
                <a:cs typeface="Arial" pitchFamily="34" charset="0"/>
              </a:rPr>
              <a:t>AP</a:t>
            </a:r>
            <a:endParaRPr lang="zh-CN" altLang="en-US" sz="1100" dirty="0">
              <a:latin typeface="Arial" pitchFamily="34" charset="0"/>
              <a:ea typeface="微软雅黑" pitchFamily="34" charset="-122"/>
              <a:cs typeface="Arial" pitchFamily="34" charset="0"/>
            </a:endParaRPr>
          </a:p>
        </p:txBody>
      </p:sp>
      <p:sp>
        <p:nvSpPr>
          <p:cNvPr id="86" name="TextBox 85"/>
          <p:cNvSpPr txBox="1"/>
          <p:nvPr/>
        </p:nvSpPr>
        <p:spPr>
          <a:xfrm>
            <a:off x="3487271" y="2859744"/>
            <a:ext cx="2178423"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步骤</a:t>
            </a:r>
            <a:r>
              <a:rPr lang="en-US" altLang="zh-CN" sz="1100" dirty="0" smtClean="0">
                <a:latin typeface="Arial" pitchFamily="34" charset="0"/>
                <a:ea typeface="微软雅黑" pitchFamily="34" charset="-122"/>
                <a:cs typeface="Arial" pitchFamily="34" charset="0"/>
              </a:rPr>
              <a:t>2</a:t>
            </a:r>
            <a:r>
              <a:rPr lang="zh-CN" altLang="en-US" sz="1100" dirty="0" smtClean="0">
                <a:latin typeface="Arial" pitchFamily="34" charset="0"/>
                <a:ea typeface="微软雅黑" pitchFamily="34" charset="-122"/>
                <a:cs typeface="Arial" pitchFamily="34" charset="0"/>
              </a:rPr>
              <a:t>：安装并连接合路分配器</a:t>
            </a:r>
            <a:endParaRPr lang="zh-CN" altLang="en-US" sz="1100" dirty="0">
              <a:latin typeface="Arial" pitchFamily="34" charset="0"/>
              <a:ea typeface="微软雅黑" pitchFamily="34" charset="-122"/>
              <a:cs typeface="Arial" pitchFamily="34" charset="0"/>
            </a:endParaRPr>
          </a:p>
        </p:txBody>
      </p:sp>
      <p:sp>
        <p:nvSpPr>
          <p:cNvPr id="87" name="TextBox 86"/>
          <p:cNvSpPr txBox="1"/>
          <p:nvPr/>
        </p:nvSpPr>
        <p:spPr>
          <a:xfrm>
            <a:off x="3487271" y="3801038"/>
            <a:ext cx="2178423"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步骤</a:t>
            </a:r>
            <a:r>
              <a:rPr lang="en-US" altLang="zh-CN" sz="1100" dirty="0" smtClean="0">
                <a:latin typeface="Arial" pitchFamily="34" charset="0"/>
                <a:ea typeface="微软雅黑" pitchFamily="34" charset="-122"/>
                <a:cs typeface="Arial" pitchFamily="34" charset="0"/>
              </a:rPr>
              <a:t>3</a:t>
            </a:r>
            <a:r>
              <a:rPr lang="zh-CN" altLang="en-US" sz="1100" dirty="0" smtClean="0">
                <a:latin typeface="Arial" pitchFamily="34" charset="0"/>
                <a:ea typeface="微软雅黑" pitchFamily="34" charset="-122"/>
                <a:cs typeface="Arial" pitchFamily="34" charset="0"/>
              </a:rPr>
              <a:t>：安装并连接</a:t>
            </a:r>
            <a:r>
              <a:rPr lang="en-US" altLang="zh-CN" sz="1100" dirty="0" smtClean="0">
                <a:latin typeface="Arial" pitchFamily="34" charset="0"/>
                <a:ea typeface="微软雅黑" pitchFamily="34" charset="-122"/>
                <a:cs typeface="Arial" pitchFamily="34" charset="0"/>
              </a:rPr>
              <a:t>WOC</a:t>
            </a:r>
            <a:r>
              <a:rPr lang="zh-CN" altLang="en-US" sz="1100" dirty="0" smtClean="0">
                <a:latin typeface="Arial" pitchFamily="34" charset="0"/>
                <a:ea typeface="微软雅黑" pitchFamily="34" charset="-122"/>
                <a:cs typeface="Arial" pitchFamily="34" charset="0"/>
              </a:rPr>
              <a:t>面板</a:t>
            </a:r>
            <a:endParaRPr lang="zh-CN" altLang="en-US" sz="1100" dirty="0">
              <a:latin typeface="Arial" pitchFamily="34" charset="0"/>
              <a:ea typeface="微软雅黑" pitchFamily="34" charset="-122"/>
              <a:cs typeface="Arial" pitchFamily="34" charset="0"/>
            </a:endParaRPr>
          </a:p>
        </p:txBody>
      </p:sp>
      <p:pic>
        <p:nvPicPr>
          <p:cNvPr id="88"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4177554" y="4059509"/>
            <a:ext cx="555809" cy="567212"/>
          </a:xfrm>
          <a:prstGeom prst="rect">
            <a:avLst/>
          </a:prstGeom>
          <a:noFill/>
          <a:ln w="9525">
            <a:noFill/>
            <a:miter lim="800000"/>
            <a:headEnd/>
            <a:tailEnd/>
          </a:ln>
        </p:spPr>
      </p:pic>
      <p:sp>
        <p:nvSpPr>
          <p:cNvPr id="89" name="TextBox 88"/>
          <p:cNvSpPr txBox="1"/>
          <p:nvPr/>
        </p:nvSpPr>
        <p:spPr>
          <a:xfrm>
            <a:off x="3388658" y="1488144"/>
            <a:ext cx="2178423" cy="261610"/>
          </a:xfrm>
          <a:prstGeom prst="rect">
            <a:avLst/>
          </a:prstGeom>
          <a:noFill/>
        </p:spPr>
        <p:txBody>
          <a:bodyPr wrap="square" rtlCol="0">
            <a:spAutoFit/>
          </a:bodyPr>
          <a:lstStyle/>
          <a:p>
            <a:r>
              <a:rPr lang="zh-CN" altLang="en-US" sz="1100" dirty="0" smtClean="0">
                <a:latin typeface="Arial" pitchFamily="34" charset="0"/>
                <a:ea typeface="微软雅黑" pitchFamily="34" charset="-122"/>
                <a:cs typeface="Arial" pitchFamily="34" charset="0"/>
              </a:rPr>
              <a:t>节省了最耗时耗成本的线缆部署</a:t>
            </a:r>
            <a:endParaRPr lang="zh-CN" altLang="en-US" sz="1100" dirty="0">
              <a:latin typeface="Arial" pitchFamily="34" charset="0"/>
              <a:ea typeface="微软雅黑" pitchFamily="34" charset="-122"/>
              <a:cs typeface="Arial" pitchFamily="34" charset="0"/>
            </a:endParaRPr>
          </a:p>
        </p:txBody>
      </p:sp>
      <p:sp>
        <p:nvSpPr>
          <p:cNvPr id="101" name="TextBox 100"/>
          <p:cNvSpPr txBox="1"/>
          <p:nvPr/>
        </p:nvSpPr>
        <p:spPr>
          <a:xfrm>
            <a:off x="6087036" y="2572871"/>
            <a:ext cx="2447364" cy="430887"/>
          </a:xfrm>
          <a:prstGeom prst="rect">
            <a:avLst/>
          </a:prstGeom>
          <a:noFill/>
        </p:spPr>
        <p:txBody>
          <a:bodyPr wrap="square" rtlCol="0">
            <a:spAutoFit/>
          </a:bodyPr>
          <a:lstStyle/>
          <a:p>
            <a:r>
              <a:rPr lang="en-US" altLang="zh-CN" sz="1100" dirty="0" smtClean="0">
                <a:latin typeface="Arial" pitchFamily="34" charset="0"/>
                <a:ea typeface="微软雅黑" pitchFamily="34" charset="-122"/>
                <a:cs typeface="Arial" pitchFamily="34" charset="0"/>
              </a:rPr>
              <a:t>AP</a:t>
            </a:r>
            <a:r>
              <a:rPr lang="zh-CN" altLang="en-US" sz="1100" dirty="0" smtClean="0">
                <a:latin typeface="Arial" pitchFamily="34" charset="0"/>
                <a:ea typeface="微软雅黑" pitchFamily="34" charset="-122"/>
                <a:cs typeface="Arial" pitchFamily="34" charset="0"/>
              </a:rPr>
              <a:t>的信号被引至房间，</a:t>
            </a:r>
            <a:r>
              <a:rPr lang="en-US" altLang="zh-CN" sz="1100" dirty="0" smtClean="0">
                <a:latin typeface="Arial" pitchFamily="34" charset="0"/>
                <a:ea typeface="微软雅黑" pitchFamily="34" charset="-122"/>
                <a:cs typeface="Arial" pitchFamily="34" charset="0"/>
              </a:rPr>
              <a:t>AP</a:t>
            </a:r>
            <a:r>
              <a:rPr lang="zh-CN" altLang="en-US" sz="1100" dirty="0" smtClean="0">
                <a:latin typeface="Arial" pitchFamily="34" charset="0"/>
                <a:ea typeface="微软雅黑" pitchFamily="34" charset="-122"/>
                <a:cs typeface="Arial" pitchFamily="34" charset="0"/>
              </a:rPr>
              <a:t>之间的干扰可忽略。</a:t>
            </a:r>
            <a:endParaRPr lang="zh-CN" altLang="en-US" sz="1100" dirty="0">
              <a:latin typeface="Arial" pitchFamily="34" charset="0"/>
              <a:ea typeface="微软雅黑" pitchFamily="34" charset="-122"/>
              <a:cs typeface="Arial" pitchFamily="34" charset="0"/>
            </a:endParaRPr>
          </a:p>
        </p:txBody>
      </p:sp>
      <p:cxnSp>
        <p:nvCxnSpPr>
          <p:cNvPr id="103" name="直接连接符 102"/>
          <p:cNvCxnSpPr/>
          <p:nvPr/>
        </p:nvCxnSpPr>
        <p:spPr bwMode="auto">
          <a:xfrm>
            <a:off x="3281577" y="1155795"/>
            <a:ext cx="8965" cy="3550674"/>
          </a:xfrm>
          <a:prstGeom prst="line">
            <a:avLst/>
          </a:prstGeom>
          <a:noFill/>
          <a:ln w="9525">
            <a:solidFill>
              <a:schemeClr val="tx1"/>
            </a:solidFill>
            <a:prstDash val="dash"/>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05" name="直接连接符 104"/>
          <p:cNvCxnSpPr/>
          <p:nvPr/>
        </p:nvCxnSpPr>
        <p:spPr bwMode="auto">
          <a:xfrm>
            <a:off x="5970989" y="1155795"/>
            <a:ext cx="8965" cy="3550674"/>
          </a:xfrm>
          <a:prstGeom prst="line">
            <a:avLst/>
          </a:prstGeom>
          <a:noFill/>
          <a:ln w="9525">
            <a:solidFill>
              <a:schemeClr val="tx1"/>
            </a:solidFill>
            <a:prstDash val="dash"/>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pic>
        <p:nvPicPr>
          <p:cNvPr id="107" name="Picture 2" descr="C:\Users\m00163896\Desktop\T1ArOwXnREXXb9GDcW_024652_jpg_310x310.jpg"/>
          <p:cNvPicPr>
            <a:picLocks noChangeArrowheads="1"/>
          </p:cNvPicPr>
          <p:nvPr/>
        </p:nvPicPr>
        <p:blipFill>
          <a:blip r:embed="rId3" cstate="print">
            <a:clrChange>
              <a:clrFrom>
                <a:srgbClr val="FFFFFF"/>
              </a:clrFrom>
              <a:clrTo>
                <a:srgbClr val="FFFFFF">
                  <a:alpha val="0"/>
                </a:srgbClr>
              </a:clrTo>
            </a:clrChange>
          </a:blip>
          <a:srcRect/>
          <a:stretch>
            <a:fillRect/>
          </a:stretch>
        </p:blipFill>
        <p:spPr bwMode="auto">
          <a:xfrm rot="16200000">
            <a:off x="7385951" y="3476062"/>
            <a:ext cx="602876" cy="504000"/>
          </a:xfrm>
          <a:prstGeom prst="rect">
            <a:avLst/>
          </a:prstGeom>
          <a:noFill/>
        </p:spPr>
      </p:pic>
      <p:cxnSp>
        <p:nvCxnSpPr>
          <p:cNvPr id="109" name="直接箭头连接符 108"/>
          <p:cNvCxnSpPr/>
          <p:nvPr/>
        </p:nvCxnSpPr>
        <p:spPr bwMode="auto">
          <a:xfrm>
            <a:off x="6624917" y="3541059"/>
            <a:ext cx="672353" cy="0"/>
          </a:xfrm>
          <a:prstGeom prst="straightConnector1">
            <a:avLst/>
          </a:prstGeom>
          <a:noFill/>
          <a:ln>
            <a:solidFill>
              <a:schemeClr val="tx1"/>
            </a:solidFill>
            <a:headEnd type="none" w="med" len="med"/>
            <a:tailEnd type="triangle" w="med" len="me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110" name="直接箭头连接符 109"/>
          <p:cNvCxnSpPr/>
          <p:nvPr/>
        </p:nvCxnSpPr>
        <p:spPr bwMode="auto">
          <a:xfrm>
            <a:off x="6624917" y="3747248"/>
            <a:ext cx="672353" cy="0"/>
          </a:xfrm>
          <a:prstGeom prst="straightConnector1">
            <a:avLst/>
          </a:prstGeom>
          <a:noFill/>
          <a:ln>
            <a:solidFill>
              <a:schemeClr val="tx1"/>
            </a:solidFill>
            <a:headEnd type="none" w="med" len="med"/>
            <a:tailEnd type="triangle" w="med" len="med"/>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11" name="TextBox 110"/>
          <p:cNvSpPr txBox="1"/>
          <p:nvPr/>
        </p:nvSpPr>
        <p:spPr>
          <a:xfrm>
            <a:off x="6598023" y="3290051"/>
            <a:ext cx="815789" cy="261610"/>
          </a:xfrm>
          <a:prstGeom prst="rect">
            <a:avLst/>
          </a:prstGeom>
          <a:noFill/>
        </p:spPr>
        <p:txBody>
          <a:bodyPr wrap="square" rtlCol="0">
            <a:spAutoFit/>
          </a:bodyPr>
          <a:lstStyle/>
          <a:p>
            <a:r>
              <a:rPr lang="en-US" altLang="zh-CN" sz="1100" dirty="0" smtClean="0">
                <a:latin typeface="Arial" pitchFamily="34" charset="0"/>
                <a:ea typeface="微软雅黑" pitchFamily="34" charset="-122"/>
                <a:cs typeface="Arial" pitchFamily="34" charset="0"/>
              </a:rPr>
              <a:t>2.4GHz</a:t>
            </a:r>
            <a:endParaRPr lang="zh-CN" altLang="en-US" sz="1100" dirty="0">
              <a:latin typeface="Arial" pitchFamily="34" charset="0"/>
              <a:ea typeface="微软雅黑" pitchFamily="34" charset="-122"/>
              <a:cs typeface="Arial" pitchFamily="34" charset="0"/>
            </a:endParaRPr>
          </a:p>
        </p:txBody>
      </p:sp>
      <p:sp>
        <p:nvSpPr>
          <p:cNvPr id="112" name="TextBox 111"/>
          <p:cNvSpPr txBox="1"/>
          <p:nvPr/>
        </p:nvSpPr>
        <p:spPr>
          <a:xfrm>
            <a:off x="6598023" y="3711393"/>
            <a:ext cx="815789" cy="261610"/>
          </a:xfrm>
          <a:prstGeom prst="rect">
            <a:avLst/>
          </a:prstGeom>
          <a:noFill/>
        </p:spPr>
        <p:txBody>
          <a:bodyPr wrap="square" rtlCol="0">
            <a:spAutoFit/>
          </a:bodyPr>
          <a:lstStyle/>
          <a:p>
            <a:r>
              <a:rPr lang="en-US" altLang="zh-CN" sz="1100" dirty="0" smtClean="0">
                <a:latin typeface="Arial" pitchFamily="34" charset="0"/>
                <a:ea typeface="微软雅黑" pitchFamily="34" charset="-122"/>
                <a:cs typeface="Arial" pitchFamily="34" charset="0"/>
              </a:rPr>
              <a:t>860Mzh</a:t>
            </a:r>
            <a:endParaRPr lang="zh-CN" altLang="en-US" sz="1100" dirty="0">
              <a:latin typeface="Arial" pitchFamily="34" charset="0"/>
              <a:ea typeface="微软雅黑" pitchFamily="34" charset="-122"/>
              <a:cs typeface="Arial" pitchFamily="34" charset="0"/>
            </a:endParaRPr>
          </a:p>
        </p:txBody>
      </p:sp>
      <p:sp>
        <p:nvSpPr>
          <p:cNvPr id="114" name="TextBox 113"/>
          <p:cNvSpPr txBox="1"/>
          <p:nvPr/>
        </p:nvSpPr>
        <p:spPr>
          <a:xfrm>
            <a:off x="6051173" y="4150663"/>
            <a:ext cx="2599764" cy="261610"/>
          </a:xfrm>
          <a:prstGeom prst="rect">
            <a:avLst/>
          </a:prstGeom>
          <a:noFill/>
        </p:spPr>
        <p:txBody>
          <a:bodyPr wrap="square" rtlCol="0">
            <a:spAutoFit/>
          </a:bodyPr>
          <a:lstStyle/>
          <a:p>
            <a:r>
              <a:rPr lang="en-US" altLang="zh-CN" sz="1100" dirty="0" smtClean="0">
                <a:latin typeface="Arial" pitchFamily="34" charset="0"/>
                <a:ea typeface="微软雅黑" pitchFamily="34" charset="-122"/>
                <a:cs typeface="Arial" pitchFamily="34" charset="0"/>
              </a:rPr>
              <a:t>WLAN</a:t>
            </a:r>
            <a:r>
              <a:rPr lang="zh-CN" altLang="en-US" sz="1100" dirty="0" smtClean="0">
                <a:latin typeface="Arial" pitchFamily="34" charset="0"/>
                <a:ea typeface="微软雅黑" pitchFamily="34" charset="-122"/>
                <a:cs typeface="Arial" pitchFamily="34" charset="0"/>
              </a:rPr>
              <a:t>和</a:t>
            </a:r>
            <a:r>
              <a:rPr lang="en-US" altLang="zh-CN" sz="1100" dirty="0" smtClean="0">
                <a:latin typeface="Arial" pitchFamily="34" charset="0"/>
                <a:ea typeface="微软雅黑" pitchFamily="34" charset="-122"/>
                <a:cs typeface="Arial" pitchFamily="34" charset="0"/>
              </a:rPr>
              <a:t>CATV</a:t>
            </a:r>
            <a:r>
              <a:rPr lang="zh-CN" altLang="en-US" sz="1100" dirty="0" smtClean="0">
                <a:latin typeface="Arial" pitchFamily="34" charset="0"/>
                <a:ea typeface="微软雅黑" pitchFamily="34" charset="-122"/>
                <a:cs typeface="Arial" pitchFamily="34" charset="0"/>
              </a:rPr>
              <a:t>频段不同，之间无干扰</a:t>
            </a:r>
            <a:endParaRPr lang="zh-CN" altLang="en-US" sz="1100" dirty="0">
              <a:latin typeface="Arial" pitchFamily="34" charset="0"/>
              <a:ea typeface="微软雅黑" pitchFamily="34" charset="-122"/>
              <a:cs typeface="Arial" pitchFamily="34" charset="0"/>
            </a:endParaRPr>
          </a:p>
        </p:txBody>
      </p:sp>
      <p:pic>
        <p:nvPicPr>
          <p:cNvPr id="81"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6220423" y="1702706"/>
            <a:ext cx="233082" cy="237864"/>
          </a:xfrm>
          <a:prstGeom prst="rect">
            <a:avLst/>
          </a:prstGeom>
          <a:noFill/>
          <a:ln w="9525">
            <a:noFill/>
            <a:miter lim="800000"/>
            <a:headEnd/>
            <a:tailEnd/>
          </a:ln>
        </p:spPr>
      </p:pic>
      <p:pic>
        <p:nvPicPr>
          <p:cNvPr id="84" name="Picture 2" descr="ts23i"/>
          <p:cNvPicPr>
            <a:picLocks noChangeAspect="1" noChangeArrowheads="1"/>
          </p:cNvPicPr>
          <p:nvPr/>
        </p:nvPicPr>
        <p:blipFill>
          <a:blip r:embed="rId2" cstate="print">
            <a:clrChange>
              <a:clrFrom>
                <a:srgbClr val="FEFEFE"/>
              </a:clrFrom>
              <a:clrTo>
                <a:srgbClr val="FEFEFE">
                  <a:alpha val="0"/>
                </a:srgbClr>
              </a:clrTo>
            </a:clrChange>
          </a:blip>
          <a:srcRect/>
          <a:stretch>
            <a:fillRect/>
          </a:stretch>
        </p:blipFill>
        <p:spPr bwMode="auto">
          <a:xfrm>
            <a:off x="7984568" y="2219942"/>
            <a:ext cx="233082" cy="237864"/>
          </a:xfrm>
          <a:prstGeom prst="rect">
            <a:avLst/>
          </a:prstGeom>
          <a:noFill/>
          <a:ln w="9525">
            <a:noFill/>
            <a:miter lim="800000"/>
            <a:headEnd/>
            <a:tailEnd/>
          </a:ln>
        </p:spPr>
      </p:pic>
      <p:sp>
        <p:nvSpPr>
          <p:cNvPr id="102" name="矩形 101"/>
          <p:cNvSpPr/>
          <p:nvPr/>
        </p:nvSpPr>
        <p:spPr bwMode="auto">
          <a:xfrm>
            <a:off x="6169891" y="1671781"/>
            <a:ext cx="1006764" cy="757382"/>
          </a:xfrm>
          <a:prstGeom prst="rect">
            <a:avLst/>
          </a:prstGeom>
          <a:noFill/>
          <a:ln w="19050">
            <a:solidFill>
              <a:srgbClr val="C0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charset="0"/>
              <a:ea typeface="宋体" charset="-122"/>
            </a:endParaRPr>
          </a:p>
        </p:txBody>
      </p:sp>
      <p:sp>
        <p:nvSpPr>
          <p:cNvPr id="104" name="矩形 103"/>
          <p:cNvSpPr/>
          <p:nvPr/>
        </p:nvSpPr>
        <p:spPr bwMode="auto">
          <a:xfrm>
            <a:off x="7241310" y="1754909"/>
            <a:ext cx="1006764" cy="757382"/>
          </a:xfrm>
          <a:prstGeom prst="rect">
            <a:avLst/>
          </a:prstGeom>
          <a:noFill/>
          <a:ln w="19050">
            <a:solidFill>
              <a:srgbClr val="C0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smtClean="0">
              <a:ln>
                <a:noFill/>
              </a:ln>
              <a:solidFill>
                <a:schemeClr val="tx1"/>
              </a:solidFill>
              <a:effectLst/>
              <a:latin typeface="Arial" charset="0"/>
              <a:ea typeface="宋体" charset="-122"/>
            </a:endParaRPr>
          </a:p>
        </p:txBody>
      </p:sp>
      <p:grpSp>
        <p:nvGrpSpPr>
          <p:cNvPr id="108" name="组合 107"/>
          <p:cNvGrpSpPr>
            <a:grpSpLocks noChangeAspect="1"/>
          </p:cNvGrpSpPr>
          <p:nvPr/>
        </p:nvGrpSpPr>
        <p:grpSpPr>
          <a:xfrm rot="2262019" flipV="1">
            <a:off x="6303598" y="1762698"/>
            <a:ext cx="360000" cy="360000"/>
            <a:chOff x="607967" y="1051440"/>
            <a:chExt cx="1080000" cy="1080000"/>
          </a:xfrm>
        </p:grpSpPr>
        <p:sp>
          <p:nvSpPr>
            <p:cNvPr id="115" name="弧形 114"/>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16" name="弧形 115"/>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17" name="弧形 116"/>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grpSp>
        <p:nvGrpSpPr>
          <p:cNvPr id="118" name="组合 117"/>
          <p:cNvGrpSpPr>
            <a:grpSpLocks noChangeAspect="1"/>
          </p:cNvGrpSpPr>
          <p:nvPr/>
        </p:nvGrpSpPr>
        <p:grpSpPr>
          <a:xfrm rot="11385266">
            <a:off x="7781419" y="2060979"/>
            <a:ext cx="360000" cy="360000"/>
            <a:chOff x="607967" y="1051440"/>
            <a:chExt cx="1080000" cy="1080000"/>
          </a:xfrm>
        </p:grpSpPr>
        <p:sp>
          <p:nvSpPr>
            <p:cNvPr id="119" name="弧形 118"/>
            <p:cNvSpPr/>
            <p:nvPr/>
          </p:nvSpPr>
          <p:spPr bwMode="auto">
            <a:xfrm rot="2492226">
              <a:off x="607967" y="1051440"/>
              <a:ext cx="1080000" cy="108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20" name="弧形 119"/>
            <p:cNvSpPr/>
            <p:nvPr/>
          </p:nvSpPr>
          <p:spPr bwMode="auto">
            <a:xfrm rot="2492226">
              <a:off x="788322" y="1237495"/>
              <a:ext cx="720000" cy="72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sp>
          <p:nvSpPr>
            <p:cNvPr id="121" name="弧形 120"/>
            <p:cNvSpPr/>
            <p:nvPr/>
          </p:nvSpPr>
          <p:spPr bwMode="auto">
            <a:xfrm rot="2492226">
              <a:off x="969283" y="1433555"/>
              <a:ext cx="360000" cy="360000"/>
            </a:xfrm>
            <a:prstGeom prst="arc">
              <a:avLst>
                <a:gd name="adj1" fmla="val 16200000"/>
                <a:gd name="adj2" fmla="val 109893"/>
              </a:avLst>
            </a:prstGeom>
            <a:noFill/>
            <a:ln w="19050" cap="sq">
              <a:solidFill>
                <a:srgbClr val="00B0F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pPr>
              <a:endParaRPr kumimoji="0" lang="zh-CN" altLang="en-US" sz="1800" b="0" i="0" u="none" strike="noStrike" cap="none" normalizeH="0" baseline="0" dirty="0" smtClean="0">
                <a:ln>
                  <a:noFill/>
                </a:ln>
                <a:solidFill>
                  <a:schemeClr val="tx1"/>
                </a:solidFill>
                <a:effectLst/>
                <a:latin typeface="Arial" pitchFamily="34" charset="0"/>
                <a:ea typeface="宋体" charset="-122"/>
                <a:cs typeface="Arial" pitchFamily="34" charset="0"/>
              </a:endParaRPr>
            </a:p>
          </p:txBody>
        </p:sp>
      </p:grpSp>
    </p:spTree>
  </p:cSld>
  <p:clrMapOvr>
    <a:masterClrMapping/>
  </p:clrMapOvr>
  <p:transition advClick="0" advTm="800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520658" y="238919"/>
            <a:ext cx="6227082" cy="871537"/>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400" b="1" i="0" u="none" strike="noStrike" kern="0" cap="none" spc="0" normalizeH="0" baseline="0" noProof="0" dirty="0" smtClean="0">
                <a:ln>
                  <a:noFill/>
                </a:ln>
                <a:solidFill>
                  <a:srgbClr val="C00000"/>
                </a:solidFill>
                <a:effectLst/>
                <a:uLnTx/>
                <a:uFillTx/>
                <a:latin typeface="FrutigerNext LT Medium" pitchFamily="34" charset="0"/>
                <a:ea typeface="黑体" pitchFamily="49" charset="-122"/>
                <a:cs typeface="+mj-cs"/>
              </a:rPr>
              <a:t>目录</a:t>
            </a:r>
            <a:endParaRPr kumimoji="0" lang="en-US" sz="4400" b="1" i="0" u="none" strike="noStrike" kern="0" cap="none" spc="0" normalizeH="0" baseline="0" noProof="0" dirty="0">
              <a:ln>
                <a:noFill/>
              </a:ln>
              <a:solidFill>
                <a:srgbClr val="C00000"/>
              </a:solidFill>
              <a:effectLst/>
              <a:uLnTx/>
              <a:uFillTx/>
              <a:latin typeface="FrutigerNext LT Medium" pitchFamily="34" charset="0"/>
              <a:ea typeface="黑体" pitchFamily="49" charset="-122"/>
              <a:cs typeface="+mj-cs"/>
            </a:endParaRPr>
          </a:p>
        </p:txBody>
      </p:sp>
      <p:sp>
        <p:nvSpPr>
          <p:cNvPr id="27" name="Freeform 11"/>
          <p:cNvSpPr>
            <a:spLocks/>
          </p:cNvSpPr>
          <p:nvPr/>
        </p:nvSpPr>
        <p:spPr bwMode="gray">
          <a:xfrm>
            <a:off x="2324423" y="1348960"/>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8" name="Freeform 12"/>
          <p:cNvSpPr>
            <a:spLocks/>
          </p:cNvSpPr>
          <p:nvPr/>
        </p:nvSpPr>
        <p:spPr bwMode="gray">
          <a:xfrm>
            <a:off x="1622750" y="1348960"/>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9" name="Text Box 13"/>
          <p:cNvSpPr txBox="1">
            <a:spLocks noChangeArrowheads="1"/>
          </p:cNvSpPr>
          <p:nvPr/>
        </p:nvSpPr>
        <p:spPr bwMode="gray">
          <a:xfrm>
            <a:off x="2437191" y="1414048"/>
            <a:ext cx="4481064"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酒店</a:t>
            </a:r>
            <a:r>
              <a:rPr lang="en-US" altLang="zh-CN" sz="2400" dirty="0" smtClean="0">
                <a:solidFill>
                  <a:schemeClr val="bg1"/>
                </a:solidFill>
                <a:latin typeface="Arial" pitchFamily="34" charset="0"/>
                <a:ea typeface="微软雅黑" pitchFamily="34" charset="-122"/>
                <a:cs typeface="Arial" pitchFamily="34" charset="0"/>
              </a:rPr>
              <a:t>WLAN</a:t>
            </a:r>
            <a:r>
              <a:rPr lang="zh-CN" altLang="en-US" sz="2400" dirty="0" smtClean="0">
                <a:solidFill>
                  <a:schemeClr val="bg1"/>
                </a:solidFill>
                <a:latin typeface="Arial" pitchFamily="34" charset="0"/>
                <a:ea typeface="微软雅黑" pitchFamily="34" charset="-122"/>
                <a:cs typeface="Arial" pitchFamily="34" charset="0"/>
              </a:rPr>
              <a:t>无线覆盖介绍</a:t>
            </a:r>
          </a:p>
        </p:txBody>
      </p:sp>
      <p:sp>
        <p:nvSpPr>
          <p:cNvPr id="42" name="Text Box 16"/>
          <p:cNvSpPr txBox="1">
            <a:spLocks noChangeArrowheads="1"/>
          </p:cNvSpPr>
          <p:nvPr/>
        </p:nvSpPr>
        <p:spPr bwMode="gray">
          <a:xfrm>
            <a:off x="1830340" y="134616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1</a:t>
            </a:r>
          </a:p>
        </p:txBody>
      </p:sp>
      <p:sp>
        <p:nvSpPr>
          <p:cNvPr id="25" name="Freeform 9"/>
          <p:cNvSpPr>
            <a:spLocks/>
          </p:cNvSpPr>
          <p:nvPr/>
        </p:nvSpPr>
        <p:spPr bwMode="gray">
          <a:xfrm>
            <a:off x="2324425" y="2034686"/>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6" name="Freeform 10"/>
          <p:cNvSpPr>
            <a:spLocks/>
          </p:cNvSpPr>
          <p:nvPr/>
        </p:nvSpPr>
        <p:spPr bwMode="gray">
          <a:xfrm>
            <a:off x="1622750" y="2034686"/>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30" name="Text Box 14"/>
          <p:cNvSpPr txBox="1">
            <a:spLocks noChangeArrowheads="1"/>
          </p:cNvSpPr>
          <p:nvPr/>
        </p:nvSpPr>
        <p:spPr bwMode="gray">
          <a:xfrm>
            <a:off x="2437191" y="2093424"/>
            <a:ext cx="4693711"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华为酒店</a:t>
            </a:r>
            <a:r>
              <a:rPr lang="en-US" altLang="zh-CN" sz="2400" dirty="0" smtClean="0">
                <a:solidFill>
                  <a:schemeClr val="bg1"/>
                </a:solidFill>
                <a:latin typeface="Arial" pitchFamily="34" charset="0"/>
                <a:ea typeface="微软雅黑" pitchFamily="34" charset="-122"/>
                <a:cs typeface="Arial" pitchFamily="34" charset="0"/>
              </a:rPr>
              <a:t>WOC</a:t>
            </a:r>
            <a:r>
              <a:rPr lang="zh-CN" altLang="en-US" sz="2400" dirty="0" smtClean="0">
                <a:solidFill>
                  <a:schemeClr val="bg1"/>
                </a:solidFill>
                <a:latin typeface="Arial" pitchFamily="34" charset="0"/>
                <a:ea typeface="微软雅黑" pitchFamily="34" charset="-122"/>
                <a:cs typeface="Arial" pitchFamily="34" charset="0"/>
              </a:rPr>
              <a:t>无线覆盖解决方案</a:t>
            </a:r>
          </a:p>
        </p:txBody>
      </p:sp>
      <p:sp>
        <p:nvSpPr>
          <p:cNvPr id="46" name="Text Box 17"/>
          <p:cNvSpPr txBox="1">
            <a:spLocks noChangeArrowheads="1"/>
          </p:cNvSpPr>
          <p:nvPr/>
        </p:nvSpPr>
        <p:spPr bwMode="gray">
          <a:xfrm>
            <a:off x="1830340" y="2041411"/>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2</a:t>
            </a:r>
          </a:p>
        </p:txBody>
      </p:sp>
      <p:sp>
        <p:nvSpPr>
          <p:cNvPr id="22" name="Freeform 6"/>
          <p:cNvSpPr>
            <a:spLocks/>
          </p:cNvSpPr>
          <p:nvPr/>
        </p:nvSpPr>
        <p:spPr bwMode="gray">
          <a:xfrm>
            <a:off x="2324425" y="2729937"/>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3" name="Freeform 7"/>
          <p:cNvSpPr>
            <a:spLocks/>
          </p:cNvSpPr>
          <p:nvPr/>
        </p:nvSpPr>
        <p:spPr bwMode="gray">
          <a:xfrm>
            <a:off x="1622750" y="2729937"/>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4" name="Text Box 8"/>
          <p:cNvSpPr txBox="1">
            <a:spLocks noChangeArrowheads="1"/>
          </p:cNvSpPr>
          <p:nvPr/>
        </p:nvSpPr>
        <p:spPr bwMode="gray">
          <a:xfrm>
            <a:off x="2437193" y="2788675"/>
            <a:ext cx="3581400" cy="457200"/>
          </a:xfrm>
          <a:prstGeom prst="rect">
            <a:avLst/>
          </a:prstGeom>
          <a:noFill/>
          <a:ln w="9525">
            <a:noFill/>
            <a:miter lim="800000"/>
            <a:headEnd/>
            <a:tailEnd/>
          </a:ln>
          <a:effectLst>
            <a:outerShdw dist="17961" dir="2700000" algn="ctr" rotWithShape="0">
              <a:srgbClr val="333333">
                <a:alpha val="50000"/>
              </a:srgbClr>
            </a:outerShdw>
          </a:effectLst>
        </p:spPr>
        <p:txBody>
          <a:bodyPr>
            <a:spAutoFit/>
          </a:bodyPr>
          <a:lstStyle/>
          <a:p>
            <a:pPr lvl="0"/>
            <a:r>
              <a:rPr lang="zh-CN" altLang="en-US" sz="2400" dirty="0" smtClean="0">
                <a:solidFill>
                  <a:schemeClr val="bg1"/>
                </a:solidFill>
                <a:latin typeface="Arial" pitchFamily="34" charset="0"/>
                <a:ea typeface="微软雅黑" pitchFamily="34" charset="-122"/>
                <a:cs typeface="Arial" pitchFamily="34" charset="0"/>
              </a:rPr>
              <a:t>解决方案设计指导</a:t>
            </a:r>
            <a:endParaRPr lang="zh-CN" altLang="en-US" sz="2400" dirty="0">
              <a:solidFill>
                <a:schemeClr val="bg1"/>
              </a:solidFill>
              <a:latin typeface="Arial" pitchFamily="34" charset="0"/>
              <a:ea typeface="微软雅黑" pitchFamily="34" charset="-122"/>
              <a:cs typeface="Arial" pitchFamily="34" charset="0"/>
            </a:endParaRPr>
          </a:p>
        </p:txBody>
      </p:sp>
      <p:sp>
        <p:nvSpPr>
          <p:cNvPr id="47" name="Text Box 18"/>
          <p:cNvSpPr txBox="1">
            <a:spLocks noChangeArrowheads="1"/>
          </p:cNvSpPr>
          <p:nvPr/>
        </p:nvSpPr>
        <p:spPr bwMode="gray">
          <a:xfrm>
            <a:off x="1830340" y="2732927"/>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3</a:t>
            </a:r>
          </a:p>
        </p:txBody>
      </p:sp>
      <p:sp>
        <p:nvSpPr>
          <p:cNvPr id="16" name="Freeform 6"/>
          <p:cNvSpPr>
            <a:spLocks/>
          </p:cNvSpPr>
          <p:nvPr/>
        </p:nvSpPr>
        <p:spPr bwMode="gray">
          <a:xfrm>
            <a:off x="2324425" y="3421453"/>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7" name="Freeform 7"/>
          <p:cNvSpPr>
            <a:spLocks/>
          </p:cNvSpPr>
          <p:nvPr/>
        </p:nvSpPr>
        <p:spPr bwMode="gray">
          <a:xfrm>
            <a:off x="1622750" y="3421453"/>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8" name="Text Box 8"/>
          <p:cNvSpPr txBox="1">
            <a:spLocks noChangeArrowheads="1"/>
          </p:cNvSpPr>
          <p:nvPr/>
        </p:nvSpPr>
        <p:spPr bwMode="gray">
          <a:xfrm>
            <a:off x="2437192" y="3480191"/>
            <a:ext cx="4555279"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竞争力分析</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合作产品资料</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案例</a:t>
            </a:r>
            <a:endParaRPr lang="zh-CN" altLang="en-US" sz="2400" dirty="0">
              <a:solidFill>
                <a:schemeClr val="bg1"/>
              </a:solidFill>
              <a:latin typeface="Arial" pitchFamily="34" charset="0"/>
              <a:ea typeface="微软雅黑" pitchFamily="34" charset="-122"/>
              <a:cs typeface="Arial" pitchFamily="34" charset="0"/>
            </a:endParaRPr>
          </a:p>
        </p:txBody>
      </p:sp>
      <p:sp>
        <p:nvSpPr>
          <p:cNvPr id="19" name="Text Box 18"/>
          <p:cNvSpPr txBox="1">
            <a:spLocks noChangeArrowheads="1"/>
          </p:cNvSpPr>
          <p:nvPr/>
        </p:nvSpPr>
        <p:spPr bwMode="gray">
          <a:xfrm>
            <a:off x="1830340" y="344529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smtClean="0">
                <a:solidFill>
                  <a:schemeClr val="bg1"/>
                </a:solidFill>
                <a:latin typeface="Arial" pitchFamily="34" charset="0"/>
                <a:cs typeface="Arial" pitchFamily="34" charset="0"/>
              </a:rPr>
              <a:t>4</a:t>
            </a:r>
            <a:endParaRPr lang="en-US" altLang="zh-CN" sz="3200" b="1" dirty="0">
              <a:solidFill>
                <a:schemeClr val="bg1"/>
              </a:solidFill>
              <a:latin typeface="Arial" pitchFamily="34" charset="0"/>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Arial" pitchFamily="34" charset="0"/>
                <a:cs typeface="Arial" pitchFamily="34" charset="0"/>
              </a:rPr>
              <a:t>步骤</a:t>
            </a:r>
            <a:r>
              <a:rPr lang="en-US" altLang="zh-CN" dirty="0" smtClean="0">
                <a:latin typeface="Arial" pitchFamily="34" charset="0"/>
                <a:cs typeface="Arial" pitchFamily="34" charset="0"/>
              </a:rPr>
              <a:t>1</a:t>
            </a:r>
            <a:r>
              <a:rPr lang="zh-CN" altLang="en-US" dirty="0" smtClean="0">
                <a:latin typeface="Arial" pitchFamily="34" charset="0"/>
                <a:cs typeface="Arial" pitchFamily="34" charset="0"/>
              </a:rPr>
              <a:t>：确定覆盖和业务目标</a:t>
            </a:r>
            <a:endParaRPr lang="zh-CN" altLang="en-US" dirty="0">
              <a:latin typeface="Arial" pitchFamily="34" charset="0"/>
              <a:cs typeface="Arial" pitchFamily="34" charset="0"/>
            </a:endParaRPr>
          </a:p>
        </p:txBody>
      </p:sp>
      <p:sp>
        <p:nvSpPr>
          <p:cNvPr id="4" name="内容占位符 2"/>
          <p:cNvSpPr>
            <a:spLocks noGrp="1"/>
          </p:cNvSpPr>
          <p:nvPr>
            <p:ph idx="4294967295"/>
          </p:nvPr>
        </p:nvSpPr>
        <p:spPr>
          <a:xfrm>
            <a:off x="988732" y="1195300"/>
            <a:ext cx="5098303" cy="2121641"/>
          </a:xfrm>
          <a:prstGeom prst="rect">
            <a:avLst/>
          </a:prstGeom>
        </p:spPr>
        <p:txBody>
          <a:bodyPr>
            <a:noAutofit/>
          </a:bodyPr>
          <a:lstStyle/>
          <a:p>
            <a:pPr marL="0" indent="268288">
              <a:buClr>
                <a:schemeClr val="tx1"/>
              </a:buClr>
              <a:buSzPct val="100000"/>
              <a:buFont typeface="+mj-lt"/>
              <a:buAutoNum type="arabicPeriod"/>
            </a:pPr>
            <a:r>
              <a:rPr lang="zh-CN" altLang="en-US" sz="1400" b="0" dirty="0" smtClean="0">
                <a:latin typeface="Arial" pitchFamily="34" charset="0"/>
                <a:ea typeface="微软雅黑" pitchFamily="34" charset="-122"/>
                <a:cs typeface="Arial" pitchFamily="34" charset="0"/>
              </a:rPr>
              <a:t>覆盖场景确定</a:t>
            </a:r>
            <a:endParaRPr lang="en-US" altLang="zh-CN" sz="1400" b="0" dirty="0" smtClean="0">
              <a:latin typeface="Arial" pitchFamily="34" charset="0"/>
              <a:ea typeface="微软雅黑" pitchFamily="34" charset="-122"/>
              <a:cs typeface="Arial" pitchFamily="34" charset="0"/>
            </a:endParaRPr>
          </a:p>
          <a:p>
            <a:pPr marL="400050" lvl="1" indent="268288">
              <a:buClr>
                <a:schemeClr val="tx1"/>
              </a:buClr>
              <a:buSzPct val="100000"/>
              <a:buFont typeface="Arial" pitchFamily="34" charset="0"/>
              <a:buChar char="•"/>
            </a:pPr>
            <a:r>
              <a:rPr lang="zh-CN" altLang="en-US" sz="1200" b="0" dirty="0" smtClean="0">
                <a:latin typeface="Arial" pitchFamily="34" charset="0"/>
                <a:ea typeface="微软雅黑" pitchFamily="34" charset="-122"/>
                <a:cs typeface="Arial" pitchFamily="34" charset="0"/>
              </a:rPr>
              <a:t>标准客房、套件客房等覆盖范围有所不同</a:t>
            </a:r>
            <a:endParaRPr lang="en-US" altLang="zh-CN" sz="1200" b="0" dirty="0" smtClean="0">
              <a:latin typeface="Arial" pitchFamily="34" charset="0"/>
              <a:ea typeface="微软雅黑" pitchFamily="34" charset="-122"/>
              <a:cs typeface="Arial" pitchFamily="34" charset="0"/>
            </a:endParaRPr>
          </a:p>
          <a:p>
            <a:pPr marL="0" indent="268288">
              <a:buClr>
                <a:schemeClr val="tx1"/>
              </a:buClr>
              <a:buSzPct val="100000"/>
              <a:buFont typeface="+mj-lt"/>
              <a:buAutoNum type="arabicPeriod"/>
            </a:pPr>
            <a:r>
              <a:rPr lang="zh-CN" altLang="en-US" sz="1400" b="0" dirty="0" smtClean="0">
                <a:latin typeface="Arial" pitchFamily="34" charset="0"/>
                <a:ea typeface="微软雅黑" pitchFamily="34" charset="-122"/>
                <a:cs typeface="Arial" pitchFamily="34" charset="0"/>
              </a:rPr>
              <a:t>接收电平确定</a:t>
            </a:r>
            <a:endParaRPr lang="en-US" altLang="zh-CN" sz="1400" b="0" dirty="0" smtClean="0">
              <a:latin typeface="Arial" pitchFamily="34" charset="0"/>
              <a:ea typeface="微软雅黑" pitchFamily="34" charset="-122"/>
              <a:cs typeface="Arial" pitchFamily="34" charset="0"/>
            </a:endParaRPr>
          </a:p>
          <a:p>
            <a:pPr marL="400050" lvl="1" indent="268288">
              <a:buClr>
                <a:schemeClr val="tx1"/>
              </a:buClr>
              <a:buSzPct val="100000"/>
              <a:buFont typeface="Arial" pitchFamily="34" charset="0"/>
              <a:buChar char="•"/>
            </a:pPr>
            <a:r>
              <a:rPr lang="zh-CN" altLang="en-US" sz="1200" b="0" dirty="0" smtClean="0">
                <a:latin typeface="Arial" pitchFamily="34" charset="0"/>
                <a:ea typeface="微软雅黑" pitchFamily="34" charset="-122"/>
                <a:cs typeface="Arial" pitchFamily="34" charset="0"/>
              </a:rPr>
              <a:t>推荐接收电平</a:t>
            </a:r>
            <a:r>
              <a:rPr lang="en-US" altLang="zh-CN" sz="1200" b="0" dirty="0" smtClean="0">
                <a:latin typeface="Arial" pitchFamily="34" charset="0"/>
                <a:ea typeface="微软雅黑" pitchFamily="34" charset="-122"/>
                <a:cs typeface="Arial" pitchFamily="34" charset="0"/>
              </a:rPr>
              <a:t>&gt;=-65dBm</a:t>
            </a:r>
            <a:endParaRPr lang="en-US" altLang="zh-CN" sz="1200" b="1" dirty="0" smtClean="0">
              <a:solidFill>
                <a:srgbClr val="FF0000"/>
              </a:solidFill>
              <a:latin typeface="Arial" pitchFamily="34" charset="0"/>
              <a:ea typeface="微软雅黑" pitchFamily="34" charset="-122"/>
              <a:cs typeface="Arial" pitchFamily="34" charset="0"/>
            </a:endParaRPr>
          </a:p>
          <a:p>
            <a:pPr marL="0" indent="268288">
              <a:buClr>
                <a:schemeClr val="tx1"/>
              </a:buClr>
              <a:buSzPct val="100000"/>
              <a:buFont typeface="+mj-lt"/>
              <a:buAutoNum type="arabicPeriod"/>
            </a:pPr>
            <a:r>
              <a:rPr lang="zh-CN" altLang="en-US" sz="1400" b="0" dirty="0" smtClean="0">
                <a:latin typeface="Arial" pitchFamily="34" charset="0"/>
                <a:ea typeface="微软雅黑" pitchFamily="34" charset="-122"/>
                <a:cs typeface="Arial" pitchFamily="34" charset="0"/>
              </a:rPr>
              <a:t>计算</a:t>
            </a:r>
            <a:r>
              <a:rPr lang="en-US" altLang="zh-CN" sz="1400" b="0" dirty="0" smtClean="0">
                <a:latin typeface="Arial" pitchFamily="34" charset="0"/>
                <a:ea typeface="微软雅黑" pitchFamily="34" charset="-122"/>
                <a:cs typeface="Arial" pitchFamily="34" charset="0"/>
              </a:rPr>
              <a:t>WOC</a:t>
            </a:r>
            <a:r>
              <a:rPr lang="zh-CN" altLang="en-US" sz="1400" b="0" dirty="0" smtClean="0">
                <a:latin typeface="Arial" pitchFamily="34" charset="0"/>
                <a:ea typeface="微软雅黑" pitchFamily="34" charset="-122"/>
                <a:cs typeface="Arial" pitchFamily="34" charset="0"/>
              </a:rPr>
              <a:t>面板天线口功率（含面板天线）</a:t>
            </a:r>
            <a:endParaRPr lang="en-US" altLang="zh-CN" sz="1400" b="0" dirty="0" smtClean="0">
              <a:latin typeface="Arial" pitchFamily="34" charset="0"/>
              <a:ea typeface="微软雅黑" pitchFamily="34" charset="-122"/>
              <a:cs typeface="Arial" pitchFamily="34" charset="0"/>
            </a:endParaRPr>
          </a:p>
          <a:p>
            <a:pPr marL="400050" lvl="1" indent="268288">
              <a:buClr>
                <a:schemeClr val="tx1"/>
              </a:buClr>
              <a:buSzPct val="100000"/>
              <a:buFont typeface="Arial" pitchFamily="34" charset="0"/>
              <a:buChar char="•"/>
            </a:pPr>
            <a:r>
              <a:rPr lang="zh-CN" altLang="en-US" sz="1200" b="0" dirty="0" smtClean="0">
                <a:latin typeface="Arial" pitchFamily="34" charset="0"/>
                <a:ea typeface="微软雅黑" pitchFamily="34" charset="-122"/>
                <a:cs typeface="Arial" pitchFamily="34" charset="0"/>
              </a:rPr>
              <a:t>天线口发射功率</a:t>
            </a:r>
            <a:r>
              <a:rPr lang="en-US" altLang="zh-CN" sz="1200" b="0" dirty="0" smtClean="0">
                <a:latin typeface="Arial" pitchFamily="34" charset="0"/>
                <a:ea typeface="微软雅黑" pitchFamily="34" charset="-122"/>
                <a:cs typeface="Arial" pitchFamily="34" charset="0"/>
              </a:rPr>
              <a:t>=</a:t>
            </a:r>
            <a:r>
              <a:rPr lang="zh-CN" altLang="en-US" sz="1200" b="0" dirty="0" smtClean="0">
                <a:latin typeface="Arial" pitchFamily="34" charset="0"/>
                <a:ea typeface="微软雅黑" pitchFamily="34" charset="-122"/>
                <a:cs typeface="Arial" pitchFamily="34" charset="0"/>
              </a:rPr>
              <a:t>接收电平</a:t>
            </a:r>
            <a:r>
              <a:rPr lang="en-US" altLang="zh-CN" sz="1200" b="0" dirty="0" smtClean="0">
                <a:latin typeface="Arial" pitchFamily="34" charset="0"/>
                <a:ea typeface="微软雅黑" pitchFamily="34" charset="-122"/>
                <a:cs typeface="Arial" pitchFamily="34" charset="0"/>
              </a:rPr>
              <a:t>+</a:t>
            </a:r>
            <a:r>
              <a:rPr lang="zh-CN" altLang="en-US" sz="1200" b="0" dirty="0" smtClean="0">
                <a:latin typeface="Arial" pitchFamily="34" charset="0"/>
                <a:ea typeface="微软雅黑" pitchFamily="34" charset="-122"/>
                <a:cs typeface="Arial" pitchFamily="34" charset="0"/>
              </a:rPr>
              <a:t>空间损耗</a:t>
            </a:r>
            <a:r>
              <a:rPr lang="en-US" altLang="zh-CN" sz="1200" b="0" dirty="0" smtClean="0">
                <a:latin typeface="Arial" pitchFamily="34" charset="0"/>
                <a:ea typeface="微软雅黑" pitchFamily="34" charset="-122"/>
                <a:cs typeface="Arial" pitchFamily="34" charset="0"/>
              </a:rPr>
              <a:t>+</a:t>
            </a:r>
            <a:r>
              <a:rPr lang="zh-CN" altLang="en-US" sz="1200" b="0" dirty="0" smtClean="0">
                <a:latin typeface="Arial" pitchFamily="34" charset="0"/>
                <a:ea typeface="微软雅黑" pitchFamily="34" charset="-122"/>
                <a:cs typeface="Arial" pitchFamily="34" charset="0"/>
              </a:rPr>
              <a:t>设计余量</a:t>
            </a:r>
          </a:p>
          <a:p>
            <a:pPr marL="400050" lvl="1" indent="268288">
              <a:buClr>
                <a:schemeClr val="tx1"/>
              </a:buClr>
              <a:buSzPct val="100000"/>
              <a:buFont typeface="Arial" pitchFamily="34" charset="0"/>
              <a:buChar char="•"/>
            </a:pPr>
            <a:r>
              <a:rPr lang="zh-CN" altLang="en-US" sz="1200" b="0" dirty="0" smtClean="0">
                <a:latin typeface="Arial" pitchFamily="34" charset="0"/>
                <a:ea typeface="微软雅黑" pitchFamily="34" charset="-122"/>
                <a:cs typeface="Arial" pitchFamily="34" charset="0"/>
              </a:rPr>
              <a:t>举例：</a:t>
            </a:r>
            <a:r>
              <a:rPr lang="zh-CN" altLang="en-US" sz="1200" dirty="0" smtClean="0">
                <a:latin typeface="Arial" pitchFamily="34" charset="0"/>
                <a:ea typeface="微软雅黑" pitchFamily="34" charset="-122"/>
                <a:cs typeface="Arial" pitchFamily="34" charset="0"/>
              </a:rPr>
              <a:t>天线口发射功率</a:t>
            </a:r>
            <a:r>
              <a:rPr lang="en-US" altLang="zh-CN" sz="1200" dirty="0" smtClean="0">
                <a:latin typeface="Arial" pitchFamily="34" charset="0"/>
                <a:ea typeface="微软雅黑" pitchFamily="34" charset="-122"/>
                <a:cs typeface="Arial" pitchFamily="34" charset="0"/>
              </a:rPr>
              <a:t>=-</a:t>
            </a:r>
            <a:r>
              <a:rPr lang="en-US" altLang="zh-CN" sz="1200" b="0" dirty="0" smtClean="0">
                <a:latin typeface="Arial" pitchFamily="34" charset="0"/>
                <a:ea typeface="微软雅黑" pitchFamily="34" charset="-122"/>
                <a:cs typeface="Arial" pitchFamily="34" charset="0"/>
              </a:rPr>
              <a:t>65dBm+50dB+5dB=-10dBm</a:t>
            </a:r>
          </a:p>
          <a:p>
            <a:pPr lvl="0">
              <a:buNone/>
            </a:pPr>
            <a:r>
              <a:rPr lang="en-US" altLang="zh-CN" sz="1050" dirty="0" smtClean="0">
                <a:latin typeface="Arial" pitchFamily="34" charset="0"/>
                <a:cs typeface="Arial" pitchFamily="34" charset="0"/>
              </a:rPr>
              <a:t>     </a:t>
            </a:r>
            <a:endParaRPr lang="zh-CN" altLang="en-US" sz="1400" dirty="0"/>
          </a:p>
        </p:txBody>
      </p:sp>
      <p:sp>
        <p:nvSpPr>
          <p:cNvPr id="6" name="矩形 5"/>
          <p:cNvSpPr/>
          <p:nvPr/>
        </p:nvSpPr>
        <p:spPr>
          <a:xfrm>
            <a:off x="860612" y="3434591"/>
            <a:ext cx="6857999" cy="1015663"/>
          </a:xfrm>
          <a:prstGeom prst="rect">
            <a:avLst/>
          </a:prstGeom>
          <a:solidFill>
            <a:schemeClr val="bg1"/>
          </a:solidFill>
        </p:spPr>
        <p:txBody>
          <a:bodyPr wrap="square">
            <a:spAutoFit/>
          </a:bodyPr>
          <a:lstStyle/>
          <a:p>
            <a:r>
              <a:rPr lang="zh-CN" altLang="en-US" sz="1200" dirty="0" smtClean="0">
                <a:solidFill>
                  <a:srgbClr val="800000"/>
                </a:solidFill>
                <a:latin typeface="Arial" pitchFamily="34" charset="0"/>
                <a:ea typeface="微软雅黑" pitchFamily="34" charset="-122"/>
                <a:cs typeface="Arial" pitchFamily="34" charset="0"/>
              </a:rPr>
              <a:t>注：</a:t>
            </a:r>
            <a:endParaRPr lang="en-US" altLang="zh-CN" sz="1200" dirty="0" smtClean="0">
              <a:solidFill>
                <a:srgbClr val="800000"/>
              </a:solidFill>
              <a:latin typeface="Arial" pitchFamily="34" charset="0"/>
              <a:ea typeface="微软雅黑" pitchFamily="34" charset="-122"/>
              <a:cs typeface="Arial" pitchFamily="34" charset="0"/>
            </a:endParaRPr>
          </a:p>
          <a:p>
            <a:r>
              <a:rPr lang="zh-CN" altLang="en-US" sz="1200" dirty="0" smtClean="0">
                <a:solidFill>
                  <a:srgbClr val="800000"/>
                </a:solidFill>
                <a:latin typeface="Arial" pitchFamily="34" charset="0"/>
                <a:ea typeface="微软雅黑" pitchFamily="34" charset="-122"/>
                <a:cs typeface="Arial" pitchFamily="34" charset="0"/>
              </a:rPr>
              <a:t>自由空间传播模型：</a:t>
            </a:r>
            <a:r>
              <a:rPr lang="en-US" altLang="zh-CN" sz="1200" dirty="0" smtClean="0">
                <a:solidFill>
                  <a:srgbClr val="800000"/>
                </a:solidFill>
                <a:latin typeface="Arial" pitchFamily="34" charset="0"/>
                <a:ea typeface="微软雅黑" pitchFamily="34" charset="-122"/>
                <a:cs typeface="Arial" pitchFamily="34" charset="0"/>
              </a:rPr>
              <a:t>PB(dB)=20logf</a:t>
            </a:r>
            <a:r>
              <a:rPr lang="zh-CN" altLang="en-US" sz="1200" dirty="0" smtClean="0">
                <a:solidFill>
                  <a:srgbClr val="800000"/>
                </a:solidFill>
                <a:latin typeface="Arial" pitchFamily="34" charset="0"/>
                <a:ea typeface="微软雅黑" pitchFamily="34" charset="-122"/>
                <a:cs typeface="Arial" pitchFamily="34" charset="0"/>
              </a:rPr>
              <a:t>＋</a:t>
            </a:r>
            <a:r>
              <a:rPr lang="en-US" altLang="zh-CN" sz="1200" dirty="0" smtClean="0">
                <a:solidFill>
                  <a:srgbClr val="800000"/>
                </a:solidFill>
                <a:latin typeface="Arial" pitchFamily="34" charset="0"/>
                <a:ea typeface="微软雅黑" pitchFamily="34" charset="-122"/>
                <a:cs typeface="Arial" pitchFamily="34" charset="0"/>
              </a:rPr>
              <a:t>20logd</a:t>
            </a:r>
            <a:r>
              <a:rPr lang="zh-CN" altLang="en-US" sz="1200" dirty="0" smtClean="0">
                <a:solidFill>
                  <a:srgbClr val="800000"/>
                </a:solidFill>
                <a:latin typeface="Arial" pitchFamily="34" charset="0"/>
                <a:ea typeface="微软雅黑" pitchFamily="34" charset="-122"/>
                <a:cs typeface="Arial" pitchFamily="34" charset="0"/>
              </a:rPr>
              <a:t>＋</a:t>
            </a:r>
            <a:r>
              <a:rPr lang="en-US" altLang="zh-CN" sz="1200" dirty="0" smtClean="0">
                <a:solidFill>
                  <a:srgbClr val="800000"/>
                </a:solidFill>
                <a:latin typeface="Arial" pitchFamily="34" charset="0"/>
                <a:ea typeface="微软雅黑" pitchFamily="34" charset="-122"/>
                <a:cs typeface="Arial" pitchFamily="34" charset="0"/>
              </a:rPr>
              <a:t>92.4   </a:t>
            </a:r>
            <a:r>
              <a:rPr lang="zh-CN" altLang="en-US" sz="1200" dirty="0" smtClean="0">
                <a:solidFill>
                  <a:srgbClr val="800000"/>
                </a:solidFill>
                <a:latin typeface="Arial" pitchFamily="34" charset="0"/>
                <a:ea typeface="微软雅黑" pitchFamily="34" charset="-122"/>
                <a:cs typeface="Arial" pitchFamily="34" charset="0"/>
              </a:rPr>
              <a:t>（</a:t>
            </a:r>
            <a:r>
              <a:rPr lang="en-US" altLang="zh-CN" sz="1200" dirty="0" smtClean="0">
                <a:solidFill>
                  <a:srgbClr val="800000"/>
                </a:solidFill>
                <a:latin typeface="Arial" pitchFamily="34" charset="0"/>
                <a:ea typeface="微软雅黑" pitchFamily="34" charset="-122"/>
                <a:cs typeface="Arial" pitchFamily="34" charset="0"/>
              </a:rPr>
              <a:t>f:GHz; d: km</a:t>
            </a:r>
            <a:r>
              <a:rPr lang="zh-CN" altLang="en-US" sz="1200" dirty="0" smtClean="0">
                <a:solidFill>
                  <a:srgbClr val="800000"/>
                </a:solidFill>
                <a:latin typeface="Arial" pitchFamily="34" charset="0"/>
                <a:ea typeface="微软雅黑" pitchFamily="34" charset="-122"/>
                <a:cs typeface="Arial" pitchFamily="34" charset="0"/>
              </a:rPr>
              <a:t>）</a:t>
            </a:r>
            <a:endParaRPr lang="en-US" altLang="zh-CN" sz="1200" dirty="0" smtClean="0">
              <a:solidFill>
                <a:srgbClr val="800000"/>
              </a:solidFill>
              <a:latin typeface="Arial" pitchFamily="34" charset="0"/>
              <a:ea typeface="微软雅黑" pitchFamily="34" charset="-122"/>
              <a:cs typeface="Arial" pitchFamily="34" charset="0"/>
            </a:endParaRPr>
          </a:p>
          <a:p>
            <a:pPr marL="268288" lvl="1">
              <a:buFont typeface="Arial" pitchFamily="34" charset="0"/>
              <a:buChar char="•"/>
            </a:pPr>
            <a:r>
              <a:rPr lang="en-US" altLang="zh-CN" sz="1200" dirty="0" smtClean="0">
                <a:solidFill>
                  <a:srgbClr val="800000"/>
                </a:solidFill>
                <a:latin typeface="Arial" pitchFamily="34" charset="0"/>
                <a:ea typeface="微软雅黑" pitchFamily="34" charset="-122"/>
                <a:cs typeface="Arial" pitchFamily="34" charset="0"/>
              </a:rPr>
              <a:t>f=2.4GHz</a:t>
            </a:r>
          </a:p>
          <a:p>
            <a:pPr marL="268288" lvl="1">
              <a:buFont typeface="Arial" pitchFamily="34" charset="0"/>
              <a:buChar char="•"/>
            </a:pPr>
            <a:r>
              <a:rPr lang="zh-CN" altLang="en-US" sz="1200" dirty="0" smtClean="0">
                <a:solidFill>
                  <a:srgbClr val="800000"/>
                </a:solidFill>
                <a:latin typeface="Arial" pitchFamily="34" charset="0"/>
                <a:ea typeface="微软雅黑" pitchFamily="34" charset="-122"/>
                <a:cs typeface="Arial" pitchFamily="34" charset="0"/>
              </a:rPr>
              <a:t>标准客房面积相当，最大覆盖半径</a:t>
            </a:r>
            <a:r>
              <a:rPr lang="en-US" altLang="zh-CN" sz="1200" dirty="0" smtClean="0">
                <a:solidFill>
                  <a:srgbClr val="800000"/>
                </a:solidFill>
                <a:latin typeface="Arial" pitchFamily="34" charset="0"/>
                <a:ea typeface="微软雅黑" pitchFamily="34" charset="-122"/>
                <a:cs typeface="Arial" pitchFamily="34" charset="0"/>
              </a:rPr>
              <a:t>3</a:t>
            </a:r>
            <a:r>
              <a:rPr lang="zh-CN" altLang="en-US" sz="1200" dirty="0" smtClean="0">
                <a:solidFill>
                  <a:srgbClr val="800000"/>
                </a:solidFill>
                <a:latin typeface="Arial" pitchFamily="34" charset="0"/>
                <a:ea typeface="微软雅黑" pitchFamily="34" charset="-122"/>
                <a:cs typeface="Arial" pitchFamily="34" charset="0"/>
              </a:rPr>
              <a:t>米</a:t>
            </a:r>
            <a:endParaRPr lang="en-US" altLang="zh-CN" sz="1200" dirty="0" smtClean="0">
              <a:solidFill>
                <a:srgbClr val="800000"/>
              </a:solidFill>
              <a:latin typeface="Arial" pitchFamily="34" charset="0"/>
              <a:ea typeface="微软雅黑" pitchFamily="34" charset="-122"/>
              <a:cs typeface="Arial" pitchFamily="34" charset="0"/>
            </a:endParaRPr>
          </a:p>
          <a:p>
            <a:r>
              <a:rPr lang="zh-CN" altLang="en-US" sz="1200" dirty="0" smtClean="0">
                <a:solidFill>
                  <a:srgbClr val="800000"/>
                </a:solidFill>
                <a:latin typeface="Arial" pitchFamily="34" charset="0"/>
                <a:ea typeface="微软雅黑" pitchFamily="34" charset="-122"/>
                <a:cs typeface="Arial" pitchFamily="34" charset="0"/>
              </a:rPr>
              <a:t>设计余量：室内一般为视距场景，这里考虑阻挡和信号的健壮性，取</a:t>
            </a:r>
            <a:r>
              <a:rPr lang="en-US" altLang="zh-CN" sz="1200" dirty="0" smtClean="0">
                <a:solidFill>
                  <a:srgbClr val="800000"/>
                </a:solidFill>
                <a:latin typeface="Arial" pitchFamily="34" charset="0"/>
                <a:ea typeface="微软雅黑" pitchFamily="34" charset="-122"/>
                <a:cs typeface="Arial" pitchFamily="34" charset="0"/>
              </a:rPr>
              <a:t>5dB</a:t>
            </a:r>
            <a:r>
              <a:rPr lang="zh-CN" altLang="en-US" sz="1200" dirty="0" smtClean="0">
                <a:solidFill>
                  <a:srgbClr val="800000"/>
                </a:solidFill>
                <a:latin typeface="Arial" pitchFamily="34" charset="0"/>
                <a:ea typeface="微软雅黑" pitchFamily="34" charset="-122"/>
                <a:cs typeface="Arial" pitchFamily="34" charset="0"/>
              </a:rPr>
              <a:t>的余量</a:t>
            </a:r>
          </a:p>
        </p:txBody>
      </p:sp>
    </p:spTree>
  </p:cSld>
  <p:clrMapOvr>
    <a:masterClrMapping/>
  </p:clrMapOvr>
  <p:transition advClick="0" advTm="800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Arial" pitchFamily="34" charset="0"/>
                <a:cs typeface="Arial" pitchFamily="34" charset="0"/>
              </a:rPr>
              <a:t>步骤</a:t>
            </a:r>
            <a:r>
              <a:rPr lang="en-US" altLang="zh-CN" dirty="0" smtClean="0">
                <a:latin typeface="Arial" pitchFamily="34" charset="0"/>
                <a:cs typeface="Arial" pitchFamily="34" charset="0"/>
              </a:rPr>
              <a:t>2</a:t>
            </a:r>
            <a:r>
              <a:rPr lang="zh-CN" altLang="en-US" dirty="0" smtClean="0">
                <a:latin typeface="Arial" pitchFamily="34" charset="0"/>
                <a:cs typeface="Arial" pitchFamily="34" charset="0"/>
              </a:rPr>
              <a:t>：计算</a:t>
            </a:r>
            <a:r>
              <a:rPr lang="en-US" altLang="zh-CN" dirty="0" smtClean="0">
                <a:latin typeface="Arial" pitchFamily="34" charset="0"/>
                <a:cs typeface="Arial" pitchFamily="34" charset="0"/>
              </a:rPr>
              <a:t>AP</a:t>
            </a:r>
            <a:r>
              <a:rPr lang="zh-CN" altLang="en-US" dirty="0" smtClean="0">
                <a:latin typeface="Arial" pitchFamily="34" charset="0"/>
                <a:cs typeface="Arial" pitchFamily="34" charset="0"/>
              </a:rPr>
              <a:t>到</a:t>
            </a:r>
            <a:r>
              <a:rPr lang="en-US" altLang="zh-CN" dirty="0" smtClean="0">
                <a:latin typeface="Arial" pitchFamily="34" charset="0"/>
                <a:cs typeface="Arial" pitchFamily="34" charset="0"/>
              </a:rPr>
              <a:t>WOC</a:t>
            </a:r>
            <a:r>
              <a:rPr lang="zh-CN" altLang="en-US" dirty="0" smtClean="0">
                <a:latin typeface="Arial" pitchFamily="34" charset="0"/>
                <a:cs typeface="Arial" pitchFamily="34" charset="0"/>
              </a:rPr>
              <a:t>面板的最大损耗</a:t>
            </a:r>
          </a:p>
        </p:txBody>
      </p:sp>
      <p:sp>
        <p:nvSpPr>
          <p:cNvPr id="4" name="矩形 3"/>
          <p:cNvSpPr/>
          <p:nvPr/>
        </p:nvSpPr>
        <p:spPr>
          <a:xfrm>
            <a:off x="991279" y="3870133"/>
            <a:ext cx="5073481" cy="769441"/>
          </a:xfrm>
          <a:prstGeom prst="rect">
            <a:avLst/>
          </a:prstGeom>
        </p:spPr>
        <p:txBody>
          <a:bodyPr wrap="square">
            <a:spAutoFit/>
          </a:bodyPr>
          <a:lstStyle/>
          <a:p>
            <a:pPr marL="0" lvl="1">
              <a:buClr>
                <a:schemeClr val="tx1"/>
              </a:buClr>
              <a:buSzPct val="100000"/>
            </a:pPr>
            <a:r>
              <a:rPr lang="zh-CN" altLang="en-US" sz="1600" b="1" dirty="0" smtClean="0">
                <a:solidFill>
                  <a:srgbClr val="000000"/>
                </a:solidFill>
                <a:latin typeface="Arial" pitchFamily="34" charset="0"/>
                <a:ea typeface="微软雅黑" pitchFamily="34" charset="-122"/>
                <a:cs typeface="Arial" pitchFamily="34" charset="0"/>
              </a:rPr>
              <a:t>最大耦合损耗</a:t>
            </a:r>
            <a:r>
              <a:rPr lang="en-US" altLang="zh-CN" sz="1600" b="1" dirty="0" smtClean="0">
                <a:solidFill>
                  <a:srgbClr val="000000"/>
                </a:solidFill>
                <a:latin typeface="Arial" pitchFamily="34" charset="0"/>
                <a:ea typeface="微软雅黑" pitchFamily="34" charset="-122"/>
                <a:cs typeface="Arial" pitchFamily="34" charset="0"/>
              </a:rPr>
              <a:t>=AP</a:t>
            </a:r>
            <a:r>
              <a:rPr lang="zh-CN" altLang="en-US" sz="1600" b="1" dirty="0" smtClean="0">
                <a:solidFill>
                  <a:srgbClr val="000000"/>
                </a:solidFill>
                <a:latin typeface="Arial" pitchFamily="34" charset="0"/>
                <a:ea typeface="微软雅黑" pitchFamily="34" charset="-122"/>
                <a:cs typeface="Arial" pitchFamily="34" charset="0"/>
              </a:rPr>
              <a:t>天线发射功率</a:t>
            </a:r>
            <a:r>
              <a:rPr lang="en-US" altLang="zh-CN" sz="1600" b="1" dirty="0" smtClean="0">
                <a:solidFill>
                  <a:srgbClr val="000000"/>
                </a:solidFill>
                <a:latin typeface="Arial" pitchFamily="34" charset="0"/>
                <a:ea typeface="微软雅黑" pitchFamily="34" charset="-122"/>
                <a:cs typeface="Arial" pitchFamily="34" charset="0"/>
              </a:rPr>
              <a:t>-WOC</a:t>
            </a:r>
            <a:r>
              <a:rPr lang="zh-CN" altLang="en-US" sz="1600" b="1" dirty="0" smtClean="0">
                <a:solidFill>
                  <a:srgbClr val="000000"/>
                </a:solidFill>
                <a:latin typeface="Arial" pitchFamily="34" charset="0"/>
                <a:ea typeface="微软雅黑" pitchFamily="34" charset="-122"/>
                <a:cs typeface="Arial" pitchFamily="34" charset="0"/>
              </a:rPr>
              <a:t>面板天线口功率</a:t>
            </a:r>
          </a:p>
          <a:p>
            <a:pPr marL="0" lvl="1">
              <a:buClr>
                <a:schemeClr val="tx1"/>
              </a:buClr>
              <a:buSzPct val="100000"/>
            </a:pPr>
            <a:endParaRPr lang="en-US" altLang="zh-CN" sz="1400" dirty="0" smtClean="0">
              <a:solidFill>
                <a:srgbClr val="000000"/>
              </a:solidFill>
              <a:latin typeface="Arial" pitchFamily="34" charset="0"/>
              <a:ea typeface="微软雅黑" pitchFamily="34" charset="-122"/>
              <a:cs typeface="Arial" pitchFamily="34" charset="0"/>
            </a:endParaRPr>
          </a:p>
          <a:p>
            <a:pPr marL="0" lvl="1">
              <a:buClr>
                <a:schemeClr val="tx1"/>
              </a:buClr>
              <a:buSzPct val="100000"/>
            </a:pPr>
            <a:r>
              <a:rPr lang="zh-CN" altLang="en-US" sz="1400" dirty="0" smtClean="0">
                <a:solidFill>
                  <a:srgbClr val="000000"/>
                </a:solidFill>
                <a:latin typeface="Arial" pitchFamily="34" charset="0"/>
                <a:ea typeface="微软雅黑" pitchFamily="34" charset="-122"/>
                <a:cs typeface="Arial" pitchFamily="34" charset="0"/>
              </a:rPr>
              <a:t>举例：最大耦合损耗</a:t>
            </a:r>
            <a:r>
              <a:rPr lang="en-US" altLang="zh-CN" sz="1400" dirty="0" smtClean="0">
                <a:solidFill>
                  <a:srgbClr val="000000"/>
                </a:solidFill>
                <a:latin typeface="Arial" pitchFamily="34" charset="0"/>
                <a:ea typeface="微软雅黑" pitchFamily="34" charset="-122"/>
                <a:cs typeface="Arial" pitchFamily="34" charset="0"/>
              </a:rPr>
              <a:t>=27dBm-(-10dBm)=37dB</a:t>
            </a:r>
            <a:endParaRPr lang="en-US" altLang="zh-CN" sz="1600" dirty="0" smtClean="0">
              <a:solidFill>
                <a:srgbClr val="000000"/>
              </a:solidFill>
              <a:latin typeface="Arial" pitchFamily="34" charset="0"/>
              <a:ea typeface="微软雅黑" pitchFamily="34" charset="-122"/>
              <a:cs typeface="Arial" pitchFamily="34" charset="0"/>
            </a:endParaRPr>
          </a:p>
        </p:txBody>
      </p:sp>
      <p:grpSp>
        <p:nvGrpSpPr>
          <p:cNvPr id="5" name="组合 61"/>
          <p:cNvGrpSpPr/>
          <p:nvPr/>
        </p:nvGrpSpPr>
        <p:grpSpPr>
          <a:xfrm>
            <a:off x="4639100" y="1027187"/>
            <a:ext cx="3129569" cy="2695788"/>
            <a:chOff x="4906576" y="1753330"/>
            <a:chExt cx="3916077" cy="2695788"/>
          </a:xfrm>
        </p:grpSpPr>
        <p:pic>
          <p:nvPicPr>
            <p:cNvPr id="6"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6496514" y="2125972"/>
              <a:ext cx="217722" cy="239494"/>
            </a:xfrm>
            <a:prstGeom prst="rect">
              <a:avLst/>
            </a:prstGeom>
            <a:noFill/>
            <a:ln w="9525">
              <a:noFill/>
              <a:miter lim="800000"/>
              <a:headEnd/>
              <a:tailEnd/>
            </a:ln>
          </p:spPr>
        </p:pic>
        <p:cxnSp>
          <p:nvCxnSpPr>
            <p:cNvPr id="7" name="直接连接符 6"/>
            <p:cNvCxnSpPr>
              <a:endCxn id="6" idx="0"/>
            </p:cNvCxnSpPr>
            <p:nvPr/>
          </p:nvCxnSpPr>
          <p:spPr bwMode="auto">
            <a:xfrm flipH="1">
              <a:off x="6605376" y="2043141"/>
              <a:ext cx="1495" cy="82830"/>
            </a:xfrm>
            <a:prstGeom prst="line">
              <a:avLst/>
            </a:prstGeom>
            <a:noFill/>
            <a:ln w="28575" cap="flat" cmpd="sng" algn="ctr">
              <a:solidFill>
                <a:srgbClr val="3366FF"/>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8" name="组合 21"/>
            <p:cNvGrpSpPr/>
            <p:nvPr/>
          </p:nvGrpSpPr>
          <p:grpSpPr>
            <a:xfrm>
              <a:off x="4906576" y="2846411"/>
              <a:ext cx="3643607" cy="1602707"/>
              <a:chOff x="617908" y="3078230"/>
              <a:chExt cx="3643607" cy="1602707"/>
            </a:xfrm>
          </p:grpSpPr>
          <p:pic>
            <p:nvPicPr>
              <p:cNvPr id="41"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2422863" y="3078230"/>
                <a:ext cx="1838652" cy="758053"/>
              </a:xfrm>
              <a:prstGeom prst="rect">
                <a:avLst/>
              </a:prstGeom>
              <a:noFill/>
              <a:ln w="9525">
                <a:noFill/>
                <a:miter lim="800000"/>
                <a:headEnd/>
                <a:tailEnd/>
              </a:ln>
            </p:spPr>
          </p:pic>
          <p:pic>
            <p:nvPicPr>
              <p:cNvPr id="42"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2406588" y="3922884"/>
                <a:ext cx="1838652" cy="758053"/>
              </a:xfrm>
              <a:prstGeom prst="rect">
                <a:avLst/>
              </a:prstGeom>
              <a:noFill/>
              <a:ln w="9525">
                <a:noFill/>
                <a:miter lim="800000"/>
                <a:headEnd/>
                <a:tailEnd/>
              </a:ln>
            </p:spPr>
          </p:pic>
          <p:pic>
            <p:nvPicPr>
              <p:cNvPr id="43"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7908" y="3922884"/>
                <a:ext cx="1838652" cy="758053"/>
              </a:xfrm>
              <a:prstGeom prst="rect">
                <a:avLst/>
              </a:prstGeom>
              <a:noFill/>
              <a:ln w="9525">
                <a:noFill/>
                <a:miter lim="800000"/>
                <a:headEnd/>
                <a:tailEnd/>
              </a:ln>
            </p:spPr>
          </p:pic>
          <p:pic>
            <p:nvPicPr>
              <p:cNvPr id="44" name="Picture 4"/>
              <p:cNvPicPr>
                <a:picLocks noChangeAspect="1" noChangeArrowheads="1"/>
              </p:cNvPicPr>
              <p:nvPr/>
            </p:nvPicPr>
            <p:blipFill>
              <a:blip r:embed="rId3"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34183" y="3078230"/>
                <a:ext cx="1838652" cy="758053"/>
              </a:xfrm>
              <a:prstGeom prst="rect">
                <a:avLst/>
              </a:prstGeom>
              <a:noFill/>
              <a:ln w="9525">
                <a:noFill/>
                <a:miter lim="800000"/>
                <a:headEnd/>
                <a:tailEnd/>
              </a:ln>
            </p:spPr>
          </p:pic>
        </p:grpSp>
        <p:cxnSp>
          <p:nvCxnSpPr>
            <p:cNvPr id="9" name="直接连接符 8"/>
            <p:cNvCxnSpPr/>
            <p:nvPr/>
          </p:nvCxnSpPr>
          <p:spPr bwMode="auto">
            <a:xfrm>
              <a:off x="5599014" y="2697354"/>
              <a:ext cx="0" cy="290600"/>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10" name="Picture 3" descr="C:\Users\m00163896\Desktop\1_100726151110_1.jpg"/>
            <p:cNvPicPr>
              <a:picLocks noChangeAspect="1" noChangeArrowheads="1"/>
            </p:cNvPicPr>
            <p:nvPr/>
          </p:nvPicPr>
          <p:blipFill>
            <a:blip r:embed="rId4" cstate="print"/>
            <a:srcRect/>
            <a:stretch>
              <a:fillRect/>
            </a:stretch>
          </p:blipFill>
          <p:spPr bwMode="auto">
            <a:xfrm rot="345275" flipH="1">
              <a:off x="5379195" y="3006376"/>
              <a:ext cx="306626" cy="246782"/>
            </a:xfrm>
            <a:prstGeom prst="rect">
              <a:avLst/>
            </a:prstGeom>
            <a:noFill/>
          </p:spPr>
        </p:pic>
        <p:sp>
          <p:nvSpPr>
            <p:cNvPr id="11" name="矩形 10"/>
            <p:cNvSpPr/>
            <p:nvPr/>
          </p:nvSpPr>
          <p:spPr>
            <a:xfrm>
              <a:off x="6608884" y="1852701"/>
              <a:ext cx="1041445" cy="246221"/>
            </a:xfrm>
            <a:prstGeom prst="rect">
              <a:avLst/>
            </a:prstGeom>
          </p:spPr>
          <p:txBody>
            <a:bodyPr wrap="none">
              <a:spAutoFit/>
            </a:bodyPr>
            <a:lstStyle/>
            <a:p>
              <a:pPr algn="ctr"/>
              <a:r>
                <a:rPr lang="en-US" altLang="zh-CN" sz="1000" dirty="0" smtClean="0">
                  <a:solidFill>
                    <a:srgbClr val="000000"/>
                  </a:solidFill>
                  <a:latin typeface="Arial" pitchFamily="34" charset="0"/>
                  <a:ea typeface="微软雅黑" pitchFamily="34" charset="-122"/>
                  <a:cs typeface="Arial" pitchFamily="34" charset="0"/>
                </a:rPr>
                <a:t>AP6310SN</a:t>
              </a:r>
              <a:endParaRPr lang="zh-CN" altLang="en-US" sz="1000" dirty="0">
                <a:solidFill>
                  <a:srgbClr val="000000"/>
                </a:solidFill>
                <a:latin typeface="Arial" pitchFamily="34" charset="0"/>
                <a:ea typeface="微软雅黑" pitchFamily="34" charset="-122"/>
                <a:cs typeface="Arial" pitchFamily="34" charset="0"/>
              </a:endParaRPr>
            </a:p>
          </p:txBody>
        </p:sp>
        <p:sp>
          <p:nvSpPr>
            <p:cNvPr id="12" name="矩形 11"/>
            <p:cNvSpPr/>
            <p:nvPr/>
          </p:nvSpPr>
          <p:spPr>
            <a:xfrm>
              <a:off x="6759903" y="3187369"/>
              <a:ext cx="888998" cy="230832"/>
            </a:xfrm>
            <a:prstGeom prst="rect">
              <a:avLst/>
            </a:prstGeom>
          </p:spPr>
          <p:txBody>
            <a:bodyPr wrap="none">
              <a:spAutoFit/>
            </a:bodyPr>
            <a:lstStyle/>
            <a:p>
              <a:pPr algn="ctr"/>
              <a:r>
                <a:rPr lang="en-US" altLang="zh-CN" sz="900" b="1" dirty="0" smtClean="0">
                  <a:solidFill>
                    <a:srgbClr val="C00000"/>
                  </a:solidFill>
                  <a:latin typeface="Arial" pitchFamily="34" charset="0"/>
                  <a:ea typeface="微软雅黑" pitchFamily="34" charset="-122"/>
                  <a:cs typeface="Arial" pitchFamily="34" charset="0"/>
                </a:rPr>
                <a:t>WOC</a:t>
              </a:r>
              <a:r>
                <a:rPr lang="zh-CN" altLang="en-US" sz="900" b="1" dirty="0" smtClean="0">
                  <a:solidFill>
                    <a:srgbClr val="C00000"/>
                  </a:solidFill>
                  <a:latin typeface="Arial" pitchFamily="34" charset="0"/>
                  <a:ea typeface="微软雅黑" pitchFamily="34" charset="-122"/>
                  <a:cs typeface="Arial" pitchFamily="34" charset="0"/>
                </a:rPr>
                <a:t>面板</a:t>
              </a:r>
              <a:endParaRPr lang="zh-CN" altLang="en-US" sz="900" b="1" dirty="0">
                <a:solidFill>
                  <a:srgbClr val="C00000"/>
                </a:solidFill>
                <a:latin typeface="Arial" pitchFamily="34" charset="0"/>
                <a:ea typeface="微软雅黑" pitchFamily="34" charset="-122"/>
                <a:cs typeface="Arial" pitchFamily="34" charset="0"/>
              </a:endParaRPr>
            </a:p>
          </p:txBody>
        </p:sp>
        <p:sp>
          <p:nvSpPr>
            <p:cNvPr id="13" name="矩形 12"/>
            <p:cNvSpPr/>
            <p:nvPr/>
          </p:nvSpPr>
          <p:spPr bwMode="auto">
            <a:xfrm>
              <a:off x="4914057" y="1877929"/>
              <a:ext cx="3908596" cy="918797"/>
            </a:xfrm>
            <a:prstGeom prst="rect">
              <a:avLst/>
            </a:prstGeom>
            <a:noFill/>
            <a:ln>
              <a:solidFill>
                <a:srgbClr val="FFFFFF">
                  <a:lumMod val="65000"/>
                </a:srgbClr>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
                  <a:srgbClr val="CC9900"/>
                </a:buClr>
                <a:buSzTx/>
                <a:buFont typeface="Wingdings" pitchFamily="2" charset="2"/>
                <a:buChar char="n"/>
                <a:tabLst/>
                <a:defRPr/>
              </a:pPr>
              <a:endParaRPr kumimoji="0" lang="zh-CN" altLang="en-US" sz="1200" b="0" i="0" u="none" strike="noStrike" kern="0" cap="none" spc="0" normalizeH="0" baseline="0" noProof="0" smtClean="0">
                <a:ln>
                  <a:noFill/>
                </a:ln>
                <a:solidFill>
                  <a:srgbClr val="000000"/>
                </a:solidFill>
                <a:effectLst/>
                <a:uLnTx/>
                <a:uFillTx/>
                <a:latin typeface="Arial" pitchFamily="34" charset="0"/>
                <a:ea typeface="微软雅黑" pitchFamily="34" charset="-122"/>
                <a:cs typeface="Arial" pitchFamily="34" charset="0"/>
              </a:endParaRPr>
            </a:p>
          </p:txBody>
        </p:sp>
        <p:sp>
          <p:nvSpPr>
            <p:cNvPr id="14" name="矩形 13"/>
            <p:cNvSpPr/>
            <p:nvPr/>
          </p:nvSpPr>
          <p:spPr>
            <a:xfrm>
              <a:off x="8491416" y="2213900"/>
              <a:ext cx="331200" cy="546541"/>
            </a:xfrm>
            <a:prstGeom prst="rect">
              <a:avLst/>
            </a:prstGeom>
            <a:gradFill flip="none" rotWithShape="1">
              <a:gsLst>
                <a:gs pos="0">
                  <a:srgbClr val="000000">
                    <a:tint val="50000"/>
                    <a:satMod val="300000"/>
                  </a:srgbClr>
                </a:gs>
                <a:gs pos="35000">
                  <a:srgbClr val="000000">
                    <a:tint val="37000"/>
                    <a:satMod val="300000"/>
                  </a:srgbClr>
                </a:gs>
                <a:gs pos="100000">
                  <a:srgbClr val="000000">
                    <a:tint val="15000"/>
                    <a:satMod val="350000"/>
                  </a:srgbClr>
                </a:gs>
              </a:gsLst>
              <a:lin ang="10800000" scaled="1"/>
              <a:tileRect/>
            </a:gradFill>
            <a:ln w="9525" cap="flat" cmpd="sng" algn="ctr">
              <a:noFill/>
              <a:prstDash val="soli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14000"/>
                </a:lnSpc>
                <a:spcBef>
                  <a:spcPts val="0"/>
                </a:spcBef>
                <a:spcAft>
                  <a:spcPts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Arial" pitchFamily="34" charset="0"/>
                  <a:ea typeface="微软雅黑" pitchFamily="34" charset="-122"/>
                  <a:cs typeface="Arial" pitchFamily="34" charset="0"/>
                </a:rPr>
                <a:t>走廊</a:t>
              </a:r>
            </a:p>
          </p:txBody>
        </p:sp>
        <p:sp>
          <p:nvSpPr>
            <p:cNvPr id="15" name="矩形 14"/>
            <p:cNvSpPr/>
            <p:nvPr/>
          </p:nvSpPr>
          <p:spPr>
            <a:xfrm>
              <a:off x="8491416" y="3243895"/>
              <a:ext cx="331200" cy="496800"/>
            </a:xfrm>
            <a:prstGeom prst="rect">
              <a:avLst/>
            </a:prstGeom>
            <a:gradFill flip="none" rotWithShape="1">
              <a:gsLst>
                <a:gs pos="0">
                  <a:srgbClr val="000000">
                    <a:tint val="50000"/>
                    <a:satMod val="300000"/>
                  </a:srgbClr>
                </a:gs>
                <a:gs pos="35000">
                  <a:srgbClr val="000000">
                    <a:tint val="37000"/>
                    <a:satMod val="300000"/>
                  </a:srgbClr>
                </a:gs>
                <a:gs pos="100000">
                  <a:srgbClr val="000000">
                    <a:tint val="15000"/>
                    <a:satMod val="350000"/>
                  </a:srgbClr>
                </a:gs>
              </a:gsLst>
              <a:lin ang="10800000" scaled="1"/>
              <a:tileRect/>
            </a:gradFill>
            <a:ln w="9525" cap="flat" cmpd="sng" algn="ctr">
              <a:noFill/>
              <a:prstDash val="solid"/>
            </a:ln>
            <a:effectLst>
              <a:outerShdw blurRad="50800" dist="38100" dir="2700000" algn="tl" rotWithShape="0">
                <a:prstClr val="black">
                  <a:alpha val="40000"/>
                </a:prstClr>
              </a:outerShdw>
            </a:effectLst>
          </p:spPr>
          <p:txBody>
            <a:bodyPr vert="horz" wrap="square" lIns="91440" tIns="45720" rIns="91440" bIns="45720" numCol="1" rtlCol="0" anchor="ctr" anchorCtr="0" compatLnSpc="1">
              <a:prstTxWarp prst="textNoShape">
                <a:avLst/>
              </a:prstTxWarp>
            </a:bodyPr>
            <a:lstStyle/>
            <a:p>
              <a:pPr marL="0" marR="0" lvl="0" indent="0" algn="ctr" defTabSz="914400" eaLnBrk="1" fontAlgn="auto" latinLnBrk="0" hangingPunct="1">
                <a:lnSpc>
                  <a:spcPct val="114000"/>
                </a:lnSpc>
                <a:spcBef>
                  <a:spcPts val="0"/>
                </a:spcBef>
                <a:spcAft>
                  <a:spcPts val="0"/>
                </a:spcAft>
                <a:buClrTx/>
                <a:buSzTx/>
                <a:buFontTx/>
                <a:buNone/>
                <a:tabLst/>
                <a:defRPr/>
              </a:pPr>
              <a:r>
                <a:rPr kumimoji="0" lang="zh-CN" altLang="en-US" sz="800" b="0" i="0" u="none" strike="noStrike" kern="0" cap="none" spc="0" normalizeH="0" baseline="0" noProof="0" dirty="0" smtClean="0">
                  <a:ln>
                    <a:noFill/>
                  </a:ln>
                  <a:solidFill>
                    <a:srgbClr val="000000"/>
                  </a:solidFill>
                  <a:effectLst/>
                  <a:uLnTx/>
                  <a:uFillTx/>
                  <a:latin typeface="Arial" pitchFamily="34" charset="0"/>
                  <a:ea typeface="微软雅黑" pitchFamily="34" charset="-122"/>
                  <a:cs typeface="Arial" pitchFamily="34" charset="0"/>
                </a:rPr>
                <a:t>客房</a:t>
              </a:r>
            </a:p>
          </p:txBody>
        </p:sp>
        <p:sp>
          <p:nvSpPr>
            <p:cNvPr id="16" name="矩形 15"/>
            <p:cNvSpPr/>
            <p:nvPr/>
          </p:nvSpPr>
          <p:spPr>
            <a:xfrm>
              <a:off x="6174203" y="2378186"/>
              <a:ext cx="864928" cy="230832"/>
            </a:xfrm>
            <a:prstGeom prst="rect">
              <a:avLst/>
            </a:prstGeom>
          </p:spPr>
          <p:txBody>
            <a:bodyPr wrap="none">
              <a:spAutoFit/>
            </a:bodyPr>
            <a:lstStyle/>
            <a:p>
              <a:pPr algn="ctr"/>
              <a:r>
                <a:rPr lang="en-US" altLang="zh-CN" sz="900" b="1" dirty="0" smtClean="0">
                  <a:solidFill>
                    <a:srgbClr val="C00000"/>
                  </a:solidFill>
                  <a:latin typeface="Arial" pitchFamily="34" charset="0"/>
                  <a:ea typeface="微软雅黑" pitchFamily="34" charset="-122"/>
                  <a:cs typeface="Arial" pitchFamily="34" charset="0"/>
                </a:rPr>
                <a:t>1/2</a:t>
              </a:r>
              <a:r>
                <a:rPr lang="zh-CN" altLang="en-US" sz="900" b="1" dirty="0" smtClean="0">
                  <a:solidFill>
                    <a:srgbClr val="C00000"/>
                  </a:solidFill>
                  <a:latin typeface="Arial" pitchFamily="34" charset="0"/>
                  <a:ea typeface="微软雅黑" pitchFamily="34" charset="-122"/>
                  <a:cs typeface="Arial" pitchFamily="34" charset="0"/>
                </a:rPr>
                <a:t>功分器</a:t>
              </a:r>
              <a:endParaRPr lang="zh-CN" altLang="en-US" sz="900" b="1" dirty="0">
                <a:solidFill>
                  <a:srgbClr val="C00000"/>
                </a:solidFill>
                <a:latin typeface="Arial" pitchFamily="34" charset="0"/>
                <a:ea typeface="微软雅黑" pitchFamily="34" charset="-122"/>
                <a:cs typeface="Arial" pitchFamily="34" charset="0"/>
              </a:endParaRPr>
            </a:p>
          </p:txBody>
        </p:sp>
        <p:pic>
          <p:nvPicPr>
            <p:cNvPr id="17" name="Picture 2" descr="C:\Users\m00163896\Desktop\T1ArOwXnREXXb9GDcW_024652_jpg_310x310.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5509675" y="2349557"/>
              <a:ext cx="589354" cy="316733"/>
            </a:xfrm>
            <a:prstGeom prst="rect">
              <a:avLst/>
            </a:prstGeom>
            <a:noFill/>
          </p:spPr>
        </p:pic>
        <p:cxnSp>
          <p:nvCxnSpPr>
            <p:cNvPr id="18" name="直接连接符 17"/>
            <p:cNvCxnSpPr/>
            <p:nvPr/>
          </p:nvCxnSpPr>
          <p:spPr bwMode="auto">
            <a:xfrm>
              <a:off x="5727538" y="2697355"/>
              <a:ext cx="0" cy="1275392"/>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19" name="Picture 3" descr="C:\Users\m00163896\Desktop\1_100726151110_1.jpg"/>
            <p:cNvPicPr>
              <a:picLocks noChangeAspect="1" noChangeArrowheads="1"/>
            </p:cNvPicPr>
            <p:nvPr/>
          </p:nvPicPr>
          <p:blipFill>
            <a:blip r:embed="rId4" cstate="print"/>
            <a:srcRect/>
            <a:stretch>
              <a:fillRect/>
            </a:stretch>
          </p:blipFill>
          <p:spPr bwMode="auto">
            <a:xfrm rot="345275" flipH="1">
              <a:off x="5452278" y="3900715"/>
              <a:ext cx="306626" cy="246782"/>
            </a:xfrm>
            <a:prstGeom prst="rect">
              <a:avLst/>
            </a:prstGeom>
            <a:noFill/>
          </p:spPr>
        </p:pic>
        <p:pic>
          <p:nvPicPr>
            <p:cNvPr id="20" name="Picture 3" descr="C:\Users\m00163896\Desktop\1_100726151110_1.jpg"/>
            <p:cNvPicPr>
              <a:picLocks noChangeAspect="1" noChangeArrowheads="1"/>
            </p:cNvPicPr>
            <p:nvPr/>
          </p:nvPicPr>
          <p:blipFill>
            <a:blip r:embed="rId4" cstate="print"/>
            <a:srcRect/>
            <a:stretch>
              <a:fillRect/>
            </a:stretch>
          </p:blipFill>
          <p:spPr bwMode="auto">
            <a:xfrm rot="21254725">
              <a:off x="5879470" y="3900715"/>
              <a:ext cx="306626" cy="246782"/>
            </a:xfrm>
            <a:prstGeom prst="rect">
              <a:avLst/>
            </a:prstGeom>
            <a:noFill/>
          </p:spPr>
        </p:pic>
        <p:cxnSp>
          <p:nvCxnSpPr>
            <p:cNvPr id="21" name="直接连接符 20"/>
            <p:cNvCxnSpPr/>
            <p:nvPr/>
          </p:nvCxnSpPr>
          <p:spPr bwMode="auto">
            <a:xfrm>
              <a:off x="5877444" y="2697355"/>
              <a:ext cx="0" cy="1212700"/>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22" name="Picture 3" descr="C:\Users\m00163896\Desktop\1_100726151110_1.jpg"/>
            <p:cNvPicPr>
              <a:picLocks noChangeAspect="1" noChangeArrowheads="1"/>
            </p:cNvPicPr>
            <p:nvPr/>
          </p:nvPicPr>
          <p:blipFill>
            <a:blip r:embed="rId4" cstate="print"/>
            <a:srcRect/>
            <a:stretch>
              <a:fillRect/>
            </a:stretch>
          </p:blipFill>
          <p:spPr bwMode="auto">
            <a:xfrm rot="21254725">
              <a:off x="5975422" y="3006376"/>
              <a:ext cx="306626" cy="246782"/>
            </a:xfrm>
            <a:prstGeom prst="rect">
              <a:avLst/>
            </a:prstGeom>
            <a:noFill/>
          </p:spPr>
        </p:pic>
        <p:cxnSp>
          <p:nvCxnSpPr>
            <p:cNvPr id="23" name="直接连接符 22"/>
            <p:cNvCxnSpPr/>
            <p:nvPr/>
          </p:nvCxnSpPr>
          <p:spPr bwMode="auto">
            <a:xfrm>
              <a:off x="6004096" y="2697355"/>
              <a:ext cx="0" cy="289111"/>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4" name="直接连接符 23"/>
            <p:cNvCxnSpPr/>
            <p:nvPr/>
          </p:nvCxnSpPr>
          <p:spPr bwMode="auto">
            <a:xfrm>
              <a:off x="7394530" y="2656655"/>
              <a:ext cx="0" cy="248360"/>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25" name="Picture 3" descr="C:\Users\m00163896\Desktop\1_100726151110_1.jpg"/>
            <p:cNvPicPr>
              <a:picLocks noChangeAspect="1" noChangeArrowheads="1"/>
            </p:cNvPicPr>
            <p:nvPr/>
          </p:nvPicPr>
          <p:blipFill>
            <a:blip r:embed="rId4" cstate="print"/>
            <a:srcRect/>
            <a:stretch>
              <a:fillRect/>
            </a:stretch>
          </p:blipFill>
          <p:spPr bwMode="auto">
            <a:xfrm rot="345275" flipH="1">
              <a:off x="7174711" y="2973121"/>
              <a:ext cx="306626" cy="246782"/>
            </a:xfrm>
            <a:prstGeom prst="rect">
              <a:avLst/>
            </a:prstGeom>
            <a:noFill/>
          </p:spPr>
        </p:pic>
        <p:cxnSp>
          <p:nvCxnSpPr>
            <p:cNvPr id="26" name="直接连接符 25"/>
            <p:cNvCxnSpPr/>
            <p:nvPr/>
          </p:nvCxnSpPr>
          <p:spPr bwMode="auto">
            <a:xfrm>
              <a:off x="7523054" y="2647670"/>
              <a:ext cx="0" cy="1291823"/>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27" name="Picture 3" descr="C:\Users\m00163896\Desktop\1_100726151110_1.jpg"/>
            <p:cNvPicPr>
              <a:picLocks noChangeAspect="1" noChangeArrowheads="1"/>
            </p:cNvPicPr>
            <p:nvPr/>
          </p:nvPicPr>
          <p:blipFill>
            <a:blip r:embed="rId4" cstate="print"/>
            <a:srcRect/>
            <a:stretch>
              <a:fillRect/>
            </a:stretch>
          </p:blipFill>
          <p:spPr bwMode="auto">
            <a:xfrm rot="345275" flipH="1">
              <a:off x="7247794" y="3867461"/>
              <a:ext cx="306626" cy="246782"/>
            </a:xfrm>
            <a:prstGeom prst="rect">
              <a:avLst/>
            </a:prstGeom>
            <a:noFill/>
          </p:spPr>
        </p:pic>
        <p:pic>
          <p:nvPicPr>
            <p:cNvPr id="28" name="Picture 3" descr="C:\Users\m00163896\Desktop\1_100726151110_1.jpg"/>
            <p:cNvPicPr>
              <a:picLocks noChangeAspect="1" noChangeArrowheads="1"/>
            </p:cNvPicPr>
            <p:nvPr/>
          </p:nvPicPr>
          <p:blipFill>
            <a:blip r:embed="rId4" cstate="print"/>
            <a:srcRect/>
            <a:stretch>
              <a:fillRect/>
            </a:stretch>
          </p:blipFill>
          <p:spPr bwMode="auto">
            <a:xfrm rot="21254725">
              <a:off x="7674986" y="3867461"/>
              <a:ext cx="306626" cy="246782"/>
            </a:xfrm>
            <a:prstGeom prst="rect">
              <a:avLst/>
            </a:prstGeom>
            <a:noFill/>
          </p:spPr>
        </p:pic>
        <p:cxnSp>
          <p:nvCxnSpPr>
            <p:cNvPr id="29" name="直接连接符 28"/>
            <p:cNvCxnSpPr/>
            <p:nvPr/>
          </p:nvCxnSpPr>
          <p:spPr bwMode="auto">
            <a:xfrm>
              <a:off x="7672960" y="2647669"/>
              <a:ext cx="0" cy="1229131"/>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30" name="Picture 3" descr="C:\Users\m00163896\Desktop\1_100726151110_1.jpg"/>
            <p:cNvPicPr>
              <a:picLocks noChangeAspect="1" noChangeArrowheads="1"/>
            </p:cNvPicPr>
            <p:nvPr/>
          </p:nvPicPr>
          <p:blipFill>
            <a:blip r:embed="rId4" cstate="print"/>
            <a:srcRect/>
            <a:stretch>
              <a:fillRect/>
            </a:stretch>
          </p:blipFill>
          <p:spPr bwMode="auto">
            <a:xfrm rot="21254725">
              <a:off x="7770938" y="2973121"/>
              <a:ext cx="306626" cy="246782"/>
            </a:xfrm>
            <a:prstGeom prst="rect">
              <a:avLst/>
            </a:prstGeom>
            <a:noFill/>
          </p:spPr>
        </p:pic>
        <p:cxnSp>
          <p:nvCxnSpPr>
            <p:cNvPr id="31" name="直接连接符 30"/>
            <p:cNvCxnSpPr/>
            <p:nvPr/>
          </p:nvCxnSpPr>
          <p:spPr bwMode="auto">
            <a:xfrm>
              <a:off x="7799612" y="2655166"/>
              <a:ext cx="0" cy="248360"/>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32" name="Picture 2" descr="C:\Users\m00163896\Desktop\T1ArOwXnREXXb9GDcW_024652_jpg_310x310.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flipH="1">
              <a:off x="7291482" y="2340246"/>
              <a:ext cx="589354" cy="316733"/>
            </a:xfrm>
            <a:prstGeom prst="rect">
              <a:avLst/>
            </a:prstGeom>
            <a:noFill/>
          </p:spPr>
        </p:pic>
        <p:sp>
          <p:nvSpPr>
            <p:cNvPr id="33" name="矩形 32"/>
            <p:cNvSpPr/>
            <p:nvPr/>
          </p:nvSpPr>
          <p:spPr>
            <a:xfrm>
              <a:off x="7523969" y="2145548"/>
              <a:ext cx="905046" cy="230832"/>
            </a:xfrm>
            <a:prstGeom prst="rect">
              <a:avLst/>
            </a:prstGeom>
          </p:spPr>
          <p:txBody>
            <a:bodyPr wrap="none">
              <a:spAutoFit/>
            </a:bodyPr>
            <a:lstStyle/>
            <a:p>
              <a:pPr algn="ctr"/>
              <a:r>
                <a:rPr lang="en-US" altLang="zh-CN" sz="900" dirty="0" smtClean="0">
                  <a:solidFill>
                    <a:srgbClr val="000000"/>
                  </a:solidFill>
                  <a:latin typeface="Arial" pitchFamily="34" charset="0"/>
                  <a:ea typeface="微软雅黑" pitchFamily="34" charset="-122"/>
                  <a:cs typeface="Arial" pitchFamily="34" charset="0"/>
                </a:rPr>
                <a:t>CATV</a:t>
              </a:r>
              <a:r>
                <a:rPr lang="zh-CN" altLang="en-US" sz="900" dirty="0" smtClean="0">
                  <a:solidFill>
                    <a:srgbClr val="000000"/>
                  </a:solidFill>
                  <a:latin typeface="Arial" pitchFamily="34" charset="0"/>
                  <a:ea typeface="微软雅黑" pitchFamily="34" charset="-122"/>
                  <a:cs typeface="Arial" pitchFamily="34" charset="0"/>
                </a:rPr>
                <a:t>馈线</a:t>
              </a:r>
              <a:endParaRPr lang="zh-CN" altLang="en-US" sz="900" dirty="0">
                <a:solidFill>
                  <a:srgbClr val="000000"/>
                </a:solidFill>
                <a:latin typeface="Arial" pitchFamily="34" charset="0"/>
                <a:ea typeface="微软雅黑" pitchFamily="34" charset="-122"/>
                <a:cs typeface="Arial" pitchFamily="34" charset="0"/>
              </a:endParaRPr>
            </a:p>
          </p:txBody>
        </p:sp>
        <p:cxnSp>
          <p:nvCxnSpPr>
            <p:cNvPr id="34" name="直接连接符 33"/>
            <p:cNvCxnSpPr/>
            <p:nvPr/>
          </p:nvCxnSpPr>
          <p:spPr bwMode="auto">
            <a:xfrm flipH="1">
              <a:off x="7622720" y="2349556"/>
              <a:ext cx="728723" cy="0"/>
            </a:xfrm>
            <a:prstGeom prst="line">
              <a:avLst/>
            </a:prstGeom>
            <a:noFill/>
            <a:ln w="28575" cap="flat" cmpd="sng" algn="ctr">
              <a:solidFill>
                <a:srgbClr val="00B050"/>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5" name="直接连接符 34"/>
            <p:cNvCxnSpPr/>
            <p:nvPr/>
          </p:nvCxnSpPr>
          <p:spPr bwMode="auto">
            <a:xfrm>
              <a:off x="6003096" y="2349556"/>
              <a:ext cx="493419" cy="0"/>
            </a:xfrm>
            <a:prstGeom prst="line">
              <a:avLst/>
            </a:prstGeom>
            <a:noFill/>
            <a:ln w="28575" cap="flat" cmpd="sng" algn="ctr">
              <a:solidFill>
                <a:srgbClr val="3366FF"/>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6" name="直接连接符 35"/>
            <p:cNvCxnSpPr/>
            <p:nvPr/>
          </p:nvCxnSpPr>
          <p:spPr bwMode="auto">
            <a:xfrm>
              <a:off x="6725218" y="2349556"/>
              <a:ext cx="684000" cy="0"/>
            </a:xfrm>
            <a:prstGeom prst="line">
              <a:avLst/>
            </a:prstGeom>
            <a:noFill/>
            <a:ln w="28575" cap="flat" cmpd="sng" algn="ctr">
              <a:solidFill>
                <a:srgbClr val="3366FF"/>
              </a:solidFill>
              <a:prstDash val="soli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7" name="矩形 36"/>
            <p:cNvSpPr/>
            <p:nvPr/>
          </p:nvSpPr>
          <p:spPr>
            <a:xfrm>
              <a:off x="6607495" y="2164731"/>
              <a:ext cx="616201" cy="184666"/>
            </a:xfrm>
            <a:prstGeom prst="rect">
              <a:avLst/>
            </a:prstGeom>
          </p:spPr>
          <p:txBody>
            <a:bodyPr wrap="none">
              <a:spAutoFit/>
            </a:bodyPr>
            <a:lstStyle/>
            <a:p>
              <a:pPr algn="ctr"/>
              <a:r>
                <a:rPr lang="zh-CN" altLang="en-US" sz="600" dirty="0" smtClean="0">
                  <a:solidFill>
                    <a:srgbClr val="000000"/>
                  </a:solidFill>
                  <a:latin typeface="Arial" pitchFamily="34" charset="0"/>
                  <a:ea typeface="微软雅黑" pitchFamily="34" charset="-122"/>
                  <a:cs typeface="Arial" pitchFamily="34" charset="0"/>
                </a:rPr>
                <a:t>同轴电缆</a:t>
              </a:r>
              <a:endParaRPr lang="zh-CN" altLang="en-US" sz="600" dirty="0">
                <a:solidFill>
                  <a:srgbClr val="000000"/>
                </a:solidFill>
                <a:latin typeface="Arial" pitchFamily="34" charset="0"/>
                <a:ea typeface="微软雅黑" pitchFamily="34" charset="-122"/>
                <a:cs typeface="Arial" pitchFamily="34" charset="0"/>
              </a:endParaRPr>
            </a:p>
          </p:txBody>
        </p:sp>
        <p:sp>
          <p:nvSpPr>
            <p:cNvPr id="38" name="矩形 37"/>
            <p:cNvSpPr/>
            <p:nvPr/>
          </p:nvSpPr>
          <p:spPr>
            <a:xfrm>
              <a:off x="7538294" y="3205973"/>
              <a:ext cx="676378" cy="184666"/>
            </a:xfrm>
            <a:prstGeom prst="rect">
              <a:avLst/>
            </a:prstGeom>
          </p:spPr>
          <p:txBody>
            <a:bodyPr wrap="none">
              <a:spAutoFit/>
            </a:bodyPr>
            <a:lstStyle/>
            <a:p>
              <a:pPr algn="ctr"/>
              <a:r>
                <a:rPr lang="en-US" altLang="zh-CN" sz="600" dirty="0" smtClean="0">
                  <a:solidFill>
                    <a:srgbClr val="000000"/>
                  </a:solidFill>
                  <a:latin typeface="Arial" pitchFamily="34" charset="0"/>
                  <a:ea typeface="微软雅黑" pitchFamily="34" charset="-122"/>
                  <a:cs typeface="Arial" pitchFamily="34" charset="0"/>
                </a:rPr>
                <a:t>CATV</a:t>
              </a:r>
              <a:r>
                <a:rPr lang="zh-CN" altLang="en-US" sz="600" dirty="0" smtClean="0">
                  <a:solidFill>
                    <a:srgbClr val="000000"/>
                  </a:solidFill>
                  <a:latin typeface="Arial" pitchFamily="34" charset="0"/>
                  <a:ea typeface="微软雅黑" pitchFamily="34" charset="-122"/>
                  <a:cs typeface="Arial" pitchFamily="34" charset="0"/>
                </a:rPr>
                <a:t>馈线</a:t>
              </a:r>
              <a:endParaRPr lang="zh-CN" altLang="en-US" sz="600" dirty="0">
                <a:solidFill>
                  <a:srgbClr val="000000"/>
                </a:solidFill>
                <a:latin typeface="Arial" pitchFamily="34" charset="0"/>
                <a:ea typeface="微软雅黑" pitchFamily="34" charset="-122"/>
                <a:cs typeface="Arial" pitchFamily="34" charset="0"/>
              </a:endParaRPr>
            </a:p>
          </p:txBody>
        </p:sp>
        <p:pic>
          <p:nvPicPr>
            <p:cNvPr id="39" name="图片 30" descr="图片3.png"/>
            <p:cNvPicPr>
              <a:picLocks noChangeAspect="1"/>
            </p:cNvPicPr>
            <p:nvPr/>
          </p:nvPicPr>
          <p:blipFill>
            <a:blip r:embed="rId6" cstate="print"/>
            <a:srcRect/>
            <a:stretch>
              <a:fillRect/>
            </a:stretch>
          </p:blipFill>
          <p:spPr bwMode="auto">
            <a:xfrm>
              <a:off x="6473650" y="1753330"/>
              <a:ext cx="298113" cy="322956"/>
            </a:xfrm>
            <a:prstGeom prst="rect">
              <a:avLst/>
            </a:prstGeom>
            <a:noFill/>
            <a:ln w="9525">
              <a:noFill/>
              <a:miter lim="800000"/>
              <a:headEnd/>
              <a:tailEnd/>
            </a:ln>
          </p:spPr>
        </p:pic>
        <p:sp>
          <p:nvSpPr>
            <p:cNvPr id="40" name="矩形 39"/>
            <p:cNvSpPr/>
            <p:nvPr/>
          </p:nvSpPr>
          <p:spPr>
            <a:xfrm>
              <a:off x="5332605" y="2145548"/>
              <a:ext cx="953186" cy="230832"/>
            </a:xfrm>
            <a:prstGeom prst="rect">
              <a:avLst/>
            </a:prstGeom>
          </p:spPr>
          <p:txBody>
            <a:bodyPr wrap="none">
              <a:spAutoFit/>
            </a:bodyPr>
            <a:lstStyle/>
            <a:p>
              <a:pPr algn="ctr"/>
              <a:r>
                <a:rPr lang="zh-CN" altLang="en-US" sz="900" b="1" dirty="0" smtClean="0">
                  <a:solidFill>
                    <a:srgbClr val="C00000"/>
                  </a:solidFill>
                  <a:latin typeface="Arial" pitchFamily="34" charset="0"/>
                  <a:ea typeface="微软雅黑" pitchFamily="34" charset="-122"/>
                  <a:cs typeface="Arial" pitchFamily="34" charset="0"/>
                </a:rPr>
                <a:t>合路分配器</a:t>
              </a:r>
              <a:endParaRPr lang="en-US" altLang="zh-CN" sz="900" b="1" dirty="0" smtClean="0">
                <a:solidFill>
                  <a:srgbClr val="C00000"/>
                </a:solidFill>
                <a:latin typeface="Arial" pitchFamily="34" charset="0"/>
                <a:ea typeface="微软雅黑" pitchFamily="34" charset="-122"/>
                <a:cs typeface="Arial" pitchFamily="34" charset="0"/>
              </a:endParaRPr>
            </a:p>
          </p:txBody>
        </p:sp>
      </p:grpSp>
      <p:cxnSp>
        <p:nvCxnSpPr>
          <p:cNvPr id="45" name="直接连接符 44"/>
          <p:cNvCxnSpPr/>
          <p:nvPr/>
        </p:nvCxnSpPr>
        <p:spPr bwMode="auto">
          <a:xfrm>
            <a:off x="4123947" y="1322103"/>
            <a:ext cx="3739930" cy="1801"/>
          </a:xfrm>
          <a:prstGeom prst="line">
            <a:avLst/>
          </a:prstGeom>
          <a:noFill/>
          <a:ln w="19050">
            <a:solidFill>
              <a:srgbClr val="FF000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6" name="直接连接符 45"/>
          <p:cNvCxnSpPr/>
          <p:nvPr/>
        </p:nvCxnSpPr>
        <p:spPr bwMode="auto">
          <a:xfrm>
            <a:off x="4121799" y="3508879"/>
            <a:ext cx="3739930" cy="1801"/>
          </a:xfrm>
          <a:prstGeom prst="line">
            <a:avLst/>
          </a:prstGeom>
          <a:noFill/>
          <a:ln w="19050">
            <a:solidFill>
              <a:srgbClr val="FF0000"/>
            </a:solid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47" name="直接箭头连接符 46"/>
          <p:cNvCxnSpPr/>
          <p:nvPr/>
        </p:nvCxnSpPr>
        <p:spPr bwMode="auto">
          <a:xfrm>
            <a:off x="4458797" y="1335741"/>
            <a:ext cx="0" cy="2175265"/>
          </a:xfrm>
          <a:prstGeom prst="straightConnector1">
            <a:avLst/>
          </a:prstGeom>
          <a:noFill/>
          <a:ln w="19050">
            <a:solidFill>
              <a:srgbClr val="FF0000"/>
            </a:solidFill>
            <a:prstDash val="dash"/>
            <a:headEnd type="arrow"/>
            <a:tailEnd type="arrow"/>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49" name="矩形 48"/>
          <p:cNvSpPr/>
          <p:nvPr/>
        </p:nvSpPr>
        <p:spPr bwMode="auto">
          <a:xfrm>
            <a:off x="1902498" y="1922039"/>
            <a:ext cx="2526067" cy="570906"/>
          </a:xfrm>
          <a:prstGeom prst="rect">
            <a:avLst/>
          </a:prstGeom>
          <a:solidFill>
            <a:schemeClr val="bg1"/>
          </a:solid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buClr>
                <a:srgbClr val="CC9900"/>
              </a:buClr>
            </a:pPr>
            <a:r>
              <a:rPr kumimoji="0" lang="zh-CN" altLang="en-US" sz="1000" b="1" i="0" u="none" strike="noStrike" cap="none" normalizeH="0" baseline="0" dirty="0" smtClean="0">
                <a:ln>
                  <a:noFill/>
                </a:ln>
                <a:effectLst/>
                <a:latin typeface="Arial" pitchFamily="34" charset="0"/>
                <a:ea typeface="微软雅黑" pitchFamily="34" charset="-122"/>
                <a:cs typeface="Arial" pitchFamily="34" charset="0"/>
              </a:rPr>
              <a:t>耦合</a:t>
            </a:r>
            <a:r>
              <a:rPr lang="zh-CN" altLang="en-US" sz="1000" b="1" dirty="0" smtClean="0">
                <a:latin typeface="Arial" pitchFamily="34" charset="0"/>
                <a:ea typeface="微软雅黑" pitchFamily="34" charset="-122"/>
                <a:cs typeface="Arial" pitchFamily="34" charset="0"/>
              </a:rPr>
              <a:t>损耗（ ⊿ ）包括：</a:t>
            </a:r>
            <a:endParaRPr lang="en-US" altLang="zh-CN" sz="1000" b="1" dirty="0" smtClean="0">
              <a:latin typeface="Arial" pitchFamily="34" charset="0"/>
              <a:ea typeface="微软雅黑" pitchFamily="34" charset="-122"/>
              <a:cs typeface="Arial" pitchFamily="34" charset="0"/>
            </a:endParaRPr>
          </a:p>
          <a:p>
            <a:pPr>
              <a:buClr>
                <a:srgbClr val="CC9900"/>
              </a:buClr>
            </a:pPr>
            <a:r>
              <a:rPr kumimoji="0" lang="en-US" altLang="zh-CN" sz="1000" b="1" i="0" u="none" strike="noStrike" cap="none" normalizeH="0" baseline="0" dirty="0" smtClean="0">
                <a:ln>
                  <a:noFill/>
                </a:ln>
                <a:effectLst/>
                <a:latin typeface="Arial" pitchFamily="34" charset="0"/>
                <a:ea typeface="微软雅黑" pitchFamily="34" charset="-122"/>
                <a:cs typeface="Arial" pitchFamily="34" charset="0"/>
              </a:rPr>
              <a:t>1</a:t>
            </a:r>
            <a:r>
              <a:rPr kumimoji="0" lang="zh-CN" altLang="en-US" sz="1000" b="1" i="0" u="none" strike="noStrike" cap="none" normalizeH="0" baseline="0" dirty="0" smtClean="0">
                <a:ln>
                  <a:noFill/>
                </a:ln>
                <a:effectLst/>
                <a:latin typeface="Arial" pitchFamily="34" charset="0"/>
                <a:ea typeface="微软雅黑" pitchFamily="34" charset="-122"/>
                <a:cs typeface="Arial" pitchFamily="34" charset="0"/>
              </a:rPr>
              <a:t>、</a:t>
            </a:r>
            <a:r>
              <a:rPr lang="en-US" altLang="zh-CN" sz="1000" b="1" dirty="0" smtClean="0">
                <a:latin typeface="Arial" pitchFamily="34" charset="0"/>
                <a:ea typeface="微软雅黑" pitchFamily="34" charset="-122"/>
                <a:cs typeface="Arial" pitchFamily="34" charset="0"/>
              </a:rPr>
              <a:t>CATV</a:t>
            </a:r>
            <a:r>
              <a:rPr lang="zh-CN" altLang="en-US" sz="1000" b="1" dirty="0" smtClean="0">
                <a:latin typeface="Arial" pitchFamily="34" charset="0"/>
                <a:ea typeface="微软雅黑" pitchFamily="34" charset="-122"/>
                <a:cs typeface="Arial" pitchFamily="34" charset="0"/>
              </a:rPr>
              <a:t>馈线、同轴电缆损耗</a:t>
            </a:r>
            <a:endParaRPr lang="en-US" altLang="zh-CN" sz="1000" b="1" dirty="0" smtClean="0">
              <a:latin typeface="Arial" pitchFamily="34" charset="0"/>
              <a:ea typeface="微软雅黑" pitchFamily="34" charset="-122"/>
              <a:cs typeface="Arial" pitchFamily="34" charset="0"/>
            </a:endParaRPr>
          </a:p>
          <a:p>
            <a:pPr>
              <a:buClr>
                <a:srgbClr val="CC9900"/>
              </a:buClr>
            </a:pPr>
            <a:r>
              <a:rPr kumimoji="0" lang="en-US" altLang="zh-CN" sz="1000" b="1" i="0" u="none" strike="noStrike" cap="none" normalizeH="0" baseline="0" dirty="0" smtClean="0">
                <a:ln>
                  <a:noFill/>
                </a:ln>
                <a:effectLst/>
                <a:latin typeface="Arial" pitchFamily="34" charset="0"/>
                <a:ea typeface="微软雅黑" pitchFamily="34" charset="-122"/>
                <a:cs typeface="Arial" pitchFamily="34" charset="0"/>
              </a:rPr>
              <a:t>2</a:t>
            </a:r>
            <a:r>
              <a:rPr kumimoji="0" lang="zh-CN" altLang="en-US" sz="1000" b="1" i="0" u="none" strike="noStrike" cap="none" normalizeH="0" baseline="0" dirty="0" smtClean="0">
                <a:ln>
                  <a:noFill/>
                </a:ln>
                <a:effectLst/>
                <a:latin typeface="Arial" pitchFamily="34" charset="0"/>
                <a:ea typeface="微软雅黑" pitchFamily="34" charset="-122"/>
                <a:cs typeface="Arial" pitchFamily="34" charset="0"/>
              </a:rPr>
              <a:t>、</a:t>
            </a:r>
            <a:r>
              <a:rPr lang="zh-CN" altLang="en-US" sz="1000" b="1" dirty="0" smtClean="0">
                <a:latin typeface="Arial" pitchFamily="34" charset="0"/>
                <a:ea typeface="微软雅黑" pitchFamily="34" charset="-122"/>
                <a:cs typeface="Arial" pitchFamily="34" charset="0"/>
              </a:rPr>
              <a:t>合路器</a:t>
            </a:r>
            <a:r>
              <a:rPr kumimoji="0" lang="zh-CN" altLang="en-US" sz="1000" b="1" i="0" u="none" strike="noStrike" cap="none" normalizeH="0" baseline="0" dirty="0" smtClean="0">
                <a:ln>
                  <a:noFill/>
                </a:ln>
                <a:effectLst/>
                <a:latin typeface="Arial" pitchFamily="34" charset="0"/>
                <a:ea typeface="微软雅黑" pitchFamily="34" charset="-122"/>
                <a:cs typeface="Arial" pitchFamily="34" charset="0"/>
              </a:rPr>
              <a:t>、功分器、</a:t>
            </a:r>
            <a:r>
              <a:rPr kumimoji="0" lang="en-US" altLang="zh-CN" sz="1000" b="1" i="0" u="none" strike="noStrike" cap="none" normalizeH="0" baseline="0" dirty="0" smtClean="0">
                <a:ln>
                  <a:noFill/>
                </a:ln>
                <a:effectLst/>
                <a:latin typeface="Arial" pitchFamily="34" charset="0"/>
                <a:ea typeface="微软雅黑" pitchFamily="34" charset="-122"/>
                <a:cs typeface="Arial" pitchFamily="34" charset="0"/>
              </a:rPr>
              <a:t>WOC</a:t>
            </a:r>
            <a:r>
              <a:rPr kumimoji="0" lang="zh-CN" altLang="en-US" sz="1000" b="1" i="0" u="none" strike="noStrike" cap="none" normalizeH="0" baseline="0" dirty="0" smtClean="0">
                <a:ln>
                  <a:noFill/>
                </a:ln>
                <a:effectLst/>
                <a:latin typeface="Arial" pitchFamily="34" charset="0"/>
                <a:ea typeface="微软雅黑" pitchFamily="34" charset="-122"/>
                <a:cs typeface="Arial" pitchFamily="34" charset="0"/>
              </a:rPr>
              <a:t>面板的插损</a:t>
            </a:r>
            <a:endParaRPr kumimoji="0" lang="en-US" altLang="zh-CN" sz="1000" b="1" i="0" u="none" strike="noStrike" cap="none" normalizeH="0" baseline="0" dirty="0" smtClean="0">
              <a:ln>
                <a:noFill/>
              </a:ln>
              <a:effectLst/>
              <a:latin typeface="Arial" pitchFamily="34" charset="0"/>
              <a:ea typeface="微软雅黑" pitchFamily="34"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55650" y="336962"/>
            <a:ext cx="7832538" cy="653653"/>
          </a:xfrm>
        </p:spPr>
        <p:txBody>
          <a:bodyPr anchor="ctr"/>
          <a:lstStyle/>
          <a:p>
            <a:r>
              <a:rPr lang="zh-CN" altLang="en-US" sz="2800" dirty="0" smtClean="0">
                <a:latin typeface="Arial" pitchFamily="34" charset="0"/>
                <a:cs typeface="Arial" pitchFamily="34" charset="0"/>
              </a:rPr>
              <a:t>步骤</a:t>
            </a:r>
            <a:r>
              <a:rPr lang="en-US" altLang="zh-CN" sz="2800" dirty="0" smtClean="0">
                <a:latin typeface="Arial" pitchFamily="34" charset="0"/>
                <a:cs typeface="Arial" pitchFamily="34" charset="0"/>
              </a:rPr>
              <a:t>3</a:t>
            </a:r>
            <a:r>
              <a:rPr lang="zh-CN" altLang="en-US" sz="2800" dirty="0" smtClean="0">
                <a:latin typeface="Arial" pitchFamily="34" charset="0"/>
                <a:cs typeface="Arial" pitchFamily="34" charset="0"/>
              </a:rPr>
              <a:t>：计算</a:t>
            </a:r>
            <a:r>
              <a:rPr lang="en-US" altLang="zh-CN" sz="2800" dirty="0" smtClean="0">
                <a:latin typeface="Arial" pitchFamily="34" charset="0"/>
                <a:cs typeface="Arial" pitchFamily="34" charset="0"/>
              </a:rPr>
              <a:t>AP</a:t>
            </a:r>
            <a:r>
              <a:rPr lang="zh-CN" altLang="en-US" sz="2800" dirty="0" smtClean="0">
                <a:latin typeface="Arial" pitchFamily="34" charset="0"/>
                <a:cs typeface="Arial" pitchFamily="34" charset="0"/>
              </a:rPr>
              <a:t>与</a:t>
            </a:r>
            <a:r>
              <a:rPr lang="en-US" altLang="zh-CN" sz="2800" dirty="0" smtClean="0">
                <a:latin typeface="Arial" pitchFamily="34" charset="0"/>
                <a:cs typeface="Arial" pitchFamily="34" charset="0"/>
              </a:rPr>
              <a:t>WOC</a:t>
            </a:r>
            <a:r>
              <a:rPr lang="zh-CN" altLang="en-US" sz="2800" dirty="0" smtClean="0">
                <a:latin typeface="Arial" pitchFamily="34" charset="0"/>
                <a:cs typeface="Arial" pitchFamily="34" charset="0"/>
              </a:rPr>
              <a:t>面板之间的线缆长度</a:t>
            </a:r>
            <a:r>
              <a:rPr lang="en-US" altLang="zh-CN" sz="2800" dirty="0" smtClean="0">
                <a:latin typeface="Arial" pitchFamily="34" charset="0"/>
                <a:cs typeface="Arial" pitchFamily="34" charset="0"/>
              </a:rPr>
              <a:t>(1)</a:t>
            </a:r>
            <a:endParaRPr lang="zh-CN" altLang="en-US" sz="2800" dirty="0" smtClean="0">
              <a:latin typeface="Arial" pitchFamily="34" charset="0"/>
              <a:cs typeface="Arial" pitchFamily="34" charset="0"/>
            </a:endParaRPr>
          </a:p>
        </p:txBody>
      </p:sp>
      <p:grpSp>
        <p:nvGrpSpPr>
          <p:cNvPr id="3" name="组合 3"/>
          <p:cNvGrpSpPr/>
          <p:nvPr/>
        </p:nvGrpSpPr>
        <p:grpSpPr>
          <a:xfrm>
            <a:off x="841190" y="1685571"/>
            <a:ext cx="3507525" cy="2756445"/>
            <a:chOff x="617908" y="3078230"/>
            <a:chExt cx="1854927" cy="1602707"/>
          </a:xfrm>
        </p:grpSpPr>
        <p:pic>
          <p:nvPicPr>
            <p:cNvPr id="7"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7908" y="3922884"/>
              <a:ext cx="1838652" cy="758053"/>
            </a:xfrm>
            <a:prstGeom prst="rect">
              <a:avLst/>
            </a:prstGeom>
            <a:noFill/>
            <a:ln w="9525">
              <a:noFill/>
              <a:miter lim="800000"/>
              <a:headEnd/>
              <a:tailEnd/>
            </a:ln>
          </p:spPr>
        </p:pic>
        <p:pic>
          <p:nvPicPr>
            <p:cNvPr id="8"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34183" y="3078230"/>
              <a:ext cx="1838652" cy="758053"/>
            </a:xfrm>
            <a:prstGeom prst="rect">
              <a:avLst/>
            </a:prstGeom>
            <a:noFill/>
            <a:ln w="9525">
              <a:noFill/>
              <a:miter lim="800000"/>
              <a:headEnd/>
              <a:tailEnd/>
            </a:ln>
          </p:spPr>
        </p:pic>
      </p:grpSp>
      <p:sp>
        <p:nvSpPr>
          <p:cNvPr id="16" name="TextBox 15"/>
          <p:cNvSpPr txBox="1"/>
          <p:nvPr/>
        </p:nvSpPr>
        <p:spPr>
          <a:xfrm>
            <a:off x="4582215" y="1460622"/>
            <a:ext cx="3943221" cy="2862322"/>
          </a:xfrm>
          <a:prstGeom prst="rect">
            <a:avLst/>
          </a:prstGeom>
          <a:noFill/>
        </p:spPr>
        <p:txBody>
          <a:bodyPr wrap="square" rtlCol="0">
            <a:spAutoFit/>
          </a:bodyPr>
          <a:lstStyle/>
          <a:p>
            <a:r>
              <a:rPr lang="zh-CN" altLang="en-US" sz="1600" b="1" dirty="0" smtClean="0">
                <a:latin typeface="Arial" pitchFamily="34" charset="0"/>
                <a:ea typeface="微软雅黑" pitchFamily="34" charset="-122"/>
                <a:cs typeface="Arial" pitchFamily="34" charset="0"/>
              </a:rPr>
              <a:t>组网方案：</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一个室分型</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一个</a:t>
            </a:r>
            <a:r>
              <a:rPr lang="en-US" altLang="zh-CN" sz="1200" dirty="0" smtClean="0">
                <a:latin typeface="Arial" pitchFamily="34" charset="0"/>
                <a:ea typeface="微软雅黑" pitchFamily="34" charset="-122"/>
                <a:cs typeface="Arial" pitchFamily="34" charset="0"/>
              </a:rPr>
              <a:t>4</a:t>
            </a:r>
            <a:r>
              <a:rPr lang="zh-CN" altLang="en-US" sz="1200" dirty="0" smtClean="0">
                <a:latin typeface="Arial" pitchFamily="34" charset="0"/>
                <a:ea typeface="微软雅黑" pitchFamily="34" charset="-122"/>
                <a:cs typeface="Arial" pitchFamily="34" charset="0"/>
              </a:rPr>
              <a:t>路合路分配器。</a:t>
            </a:r>
            <a:endParaRPr lang="en-US" altLang="zh-CN" sz="1200" dirty="0" smtClean="0">
              <a:latin typeface="Arial" pitchFamily="34" charset="0"/>
              <a:ea typeface="微软雅黑" pitchFamily="34" charset="-122"/>
              <a:cs typeface="Arial" pitchFamily="34" charset="0"/>
            </a:endParaRPr>
          </a:p>
          <a:p>
            <a:endParaRPr lang="en-US" altLang="zh-CN" sz="1200" dirty="0" smtClean="0">
              <a:latin typeface="Arial" pitchFamily="34" charset="0"/>
              <a:ea typeface="微软雅黑" pitchFamily="34" charset="-122"/>
              <a:cs typeface="Arial" pitchFamily="34" charset="0"/>
            </a:endParaRPr>
          </a:p>
          <a:p>
            <a:endParaRPr lang="en-US" altLang="zh-CN" sz="1200" dirty="0" smtClean="0">
              <a:latin typeface="Arial" pitchFamily="34" charset="0"/>
              <a:ea typeface="微软雅黑" pitchFamily="34" charset="-122"/>
              <a:cs typeface="Arial" pitchFamily="34" charset="0"/>
            </a:endParaRPr>
          </a:p>
          <a:p>
            <a:r>
              <a:rPr lang="zh-CN" altLang="en-US" sz="1600" b="1" dirty="0" smtClean="0">
                <a:latin typeface="Arial" pitchFamily="34" charset="0"/>
                <a:ea typeface="微软雅黑" pitchFamily="34" charset="-122"/>
                <a:cs typeface="Arial" pitchFamily="34" charset="0"/>
              </a:rPr>
              <a:t>设计条件：</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AP</a:t>
            </a:r>
            <a:r>
              <a:rPr lang="zh-CN" altLang="en-US" sz="1200" dirty="0" smtClean="0">
                <a:latin typeface="Arial" pitchFamily="34" charset="0"/>
                <a:ea typeface="微软雅黑" pitchFamily="34" charset="-122"/>
                <a:cs typeface="Arial" pitchFamily="34" charset="0"/>
              </a:rPr>
              <a:t>和合路分配器部署在一起，同轴电缆长度忽略不计；</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4</a:t>
            </a:r>
            <a:r>
              <a:rPr lang="zh-CN" altLang="en-US" sz="1200" dirty="0" smtClean="0">
                <a:latin typeface="Arial" pitchFamily="34" charset="0"/>
                <a:ea typeface="微软雅黑" pitchFamily="34" charset="-122"/>
                <a:cs typeface="Arial" pitchFamily="34" charset="0"/>
              </a:rPr>
              <a:t>路合路分配器插损</a:t>
            </a:r>
            <a:r>
              <a:rPr lang="en-US" altLang="zh-CN" sz="1200" dirty="0" smtClean="0">
                <a:latin typeface="Arial" pitchFamily="34" charset="0"/>
                <a:ea typeface="微软雅黑" pitchFamily="34" charset="-122"/>
                <a:cs typeface="Arial" pitchFamily="34" charset="0"/>
              </a:rPr>
              <a:t>11dB</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面板插损</a:t>
            </a:r>
            <a:r>
              <a:rPr lang="en-US" altLang="zh-CN" sz="1200" dirty="0" smtClean="0">
                <a:latin typeface="Arial" pitchFamily="34" charset="0"/>
                <a:ea typeface="微软雅黑" pitchFamily="34" charset="-122"/>
                <a:cs typeface="Arial" pitchFamily="34" charset="0"/>
              </a:rPr>
              <a:t>1dB</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CATV</a:t>
            </a:r>
            <a:r>
              <a:rPr lang="zh-CN" altLang="en-US" sz="1200" dirty="0" smtClean="0">
                <a:latin typeface="Arial" pitchFamily="34" charset="0"/>
                <a:ea typeface="微软雅黑" pitchFamily="34" charset="-122"/>
                <a:cs typeface="Arial" pitchFamily="34" charset="0"/>
              </a:rPr>
              <a:t>线缆损耗</a:t>
            </a:r>
            <a:r>
              <a:rPr lang="en-US" altLang="zh-CN" sz="1200" dirty="0" smtClean="0">
                <a:latin typeface="Arial" pitchFamily="34" charset="0"/>
                <a:ea typeface="微软雅黑" pitchFamily="34" charset="-122"/>
                <a:cs typeface="Arial" pitchFamily="34" charset="0"/>
              </a:rPr>
              <a:t>45dB/100</a:t>
            </a:r>
            <a:r>
              <a:rPr lang="zh-CN" altLang="en-US" sz="1200" dirty="0" smtClean="0">
                <a:latin typeface="Arial" pitchFamily="34" charset="0"/>
                <a:ea typeface="微软雅黑" pitchFamily="34" charset="-122"/>
                <a:cs typeface="Arial" pitchFamily="34" charset="0"/>
              </a:rPr>
              <a:t>米。</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endParaRPr lang="en-US" altLang="zh-CN" sz="1200" dirty="0" smtClean="0">
              <a:latin typeface="Arial" pitchFamily="34" charset="0"/>
              <a:ea typeface="微软雅黑" pitchFamily="34" charset="-122"/>
              <a:cs typeface="Arial" pitchFamily="34" charset="0"/>
            </a:endParaRPr>
          </a:p>
          <a:p>
            <a:r>
              <a:rPr lang="zh-CN" altLang="en-US" sz="1600" b="1" dirty="0" smtClean="0">
                <a:latin typeface="Arial" pitchFamily="34" charset="0"/>
                <a:ea typeface="微软雅黑" pitchFamily="34" charset="-122"/>
                <a:cs typeface="Arial" pitchFamily="34" charset="0"/>
              </a:rPr>
              <a:t>计算过程：</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CATV</a:t>
            </a:r>
            <a:r>
              <a:rPr lang="zh-CN" altLang="en-US" sz="1200" dirty="0" smtClean="0">
                <a:latin typeface="Arial" pitchFamily="34" charset="0"/>
                <a:ea typeface="微软雅黑" pitchFamily="34" charset="-122"/>
                <a:cs typeface="Arial" pitchFamily="34" charset="0"/>
              </a:rPr>
              <a:t>线缆最大损耗</a:t>
            </a:r>
            <a:r>
              <a:rPr lang="en-US" altLang="zh-CN" sz="1200" dirty="0" smtClean="0">
                <a:latin typeface="Arial" pitchFamily="34" charset="0"/>
                <a:ea typeface="微软雅黑" pitchFamily="34" charset="-122"/>
                <a:cs typeface="Arial" pitchFamily="34" charset="0"/>
              </a:rPr>
              <a:t>=37-11-1=25dB</a:t>
            </a:r>
          </a:p>
          <a:p>
            <a:pPr>
              <a:buFont typeface="Arial" pitchFamily="34" charset="0"/>
              <a:buChar char="•"/>
            </a:pPr>
            <a:r>
              <a:rPr lang="en-US" altLang="zh-CN" sz="1200" dirty="0" smtClean="0">
                <a:solidFill>
                  <a:srgbClr val="FF0000"/>
                </a:solidFill>
                <a:latin typeface="Arial" pitchFamily="34" charset="0"/>
                <a:ea typeface="微软雅黑" pitchFamily="34" charset="-122"/>
                <a:cs typeface="Arial" pitchFamily="34" charset="0"/>
              </a:rPr>
              <a:t> CATV</a:t>
            </a:r>
            <a:r>
              <a:rPr lang="zh-CN" altLang="en-US" sz="1200" dirty="0" smtClean="0">
                <a:solidFill>
                  <a:srgbClr val="FF0000"/>
                </a:solidFill>
                <a:latin typeface="Arial" pitchFamily="34" charset="0"/>
                <a:ea typeface="微软雅黑" pitchFamily="34" charset="-122"/>
                <a:cs typeface="Arial" pitchFamily="34" charset="0"/>
              </a:rPr>
              <a:t>最长距离</a:t>
            </a:r>
            <a:r>
              <a:rPr lang="en-US" altLang="zh-CN" sz="1200" dirty="0" smtClean="0">
                <a:solidFill>
                  <a:srgbClr val="FF0000"/>
                </a:solidFill>
                <a:latin typeface="Arial" pitchFamily="34" charset="0"/>
                <a:ea typeface="微软雅黑" pitchFamily="34" charset="-122"/>
                <a:cs typeface="Arial" pitchFamily="34" charset="0"/>
              </a:rPr>
              <a:t>=25/45</a:t>
            </a:r>
            <a:r>
              <a:rPr lang="zh-CN" altLang="en-US" sz="1200" dirty="0" smtClean="0">
                <a:solidFill>
                  <a:srgbClr val="FF0000"/>
                </a:solidFill>
                <a:latin typeface="Arial" pitchFamily="34" charset="0"/>
                <a:ea typeface="微软雅黑" pitchFamily="34" charset="-122"/>
                <a:cs typeface="Arial" pitchFamily="34" charset="0"/>
              </a:rPr>
              <a:t>*</a:t>
            </a:r>
            <a:r>
              <a:rPr lang="en-US" altLang="zh-CN" sz="1200" dirty="0" smtClean="0">
                <a:solidFill>
                  <a:srgbClr val="FF0000"/>
                </a:solidFill>
                <a:latin typeface="Arial" pitchFamily="34" charset="0"/>
                <a:ea typeface="微软雅黑" pitchFamily="34" charset="-122"/>
                <a:cs typeface="Arial" pitchFamily="34" charset="0"/>
              </a:rPr>
              <a:t>100</a:t>
            </a:r>
            <a:r>
              <a:rPr lang="zh-CN" altLang="en-US" sz="1200" dirty="0" smtClean="0">
                <a:solidFill>
                  <a:srgbClr val="FF0000"/>
                </a:solidFill>
                <a:latin typeface="Arial" pitchFamily="34" charset="0"/>
                <a:ea typeface="微软雅黑" pitchFamily="34" charset="-122"/>
                <a:cs typeface="Arial" pitchFamily="34" charset="0"/>
              </a:rPr>
              <a:t>米</a:t>
            </a:r>
            <a:r>
              <a:rPr lang="en-US" altLang="zh-CN" sz="1200" dirty="0" smtClean="0">
                <a:solidFill>
                  <a:srgbClr val="FF0000"/>
                </a:solidFill>
                <a:latin typeface="Arial" pitchFamily="34" charset="0"/>
                <a:ea typeface="微软雅黑" pitchFamily="34" charset="-122"/>
                <a:cs typeface="Arial" pitchFamily="34" charset="0"/>
              </a:rPr>
              <a:t>=55.6</a:t>
            </a:r>
            <a:r>
              <a:rPr lang="zh-CN" altLang="en-US" sz="1200" dirty="0" smtClean="0">
                <a:solidFill>
                  <a:srgbClr val="FF0000"/>
                </a:solidFill>
                <a:latin typeface="Arial" pitchFamily="34" charset="0"/>
                <a:ea typeface="微软雅黑" pitchFamily="34" charset="-122"/>
                <a:cs typeface="Arial" pitchFamily="34" charset="0"/>
              </a:rPr>
              <a:t>米</a:t>
            </a:r>
            <a:endParaRPr lang="zh-CN" altLang="en-US" sz="1200" dirty="0">
              <a:latin typeface="Arial" pitchFamily="34" charset="0"/>
              <a:ea typeface="微软雅黑" pitchFamily="34" charset="-122"/>
              <a:cs typeface="Arial" pitchFamily="34" charset="0"/>
            </a:endParaRPr>
          </a:p>
        </p:txBody>
      </p:sp>
      <p:pic>
        <p:nvPicPr>
          <p:cNvPr id="10" name="Picture 3" descr="D:\00.工作计划\V2R1C01封闭写作资料\WLAN AP新产品图片-PNG\WLAN AP新产品图片\AP6310SN rightside_perspective.png"/>
          <p:cNvPicPr>
            <a:picLocks noChangeAspect="1" noChangeArrowheads="1"/>
          </p:cNvPicPr>
          <p:nvPr/>
        </p:nvPicPr>
        <p:blipFill>
          <a:blip r:embed="rId3" cstate="print"/>
          <a:srcRect/>
          <a:stretch>
            <a:fillRect/>
          </a:stretch>
        </p:blipFill>
        <p:spPr bwMode="auto">
          <a:xfrm>
            <a:off x="2296241" y="2837437"/>
            <a:ext cx="504000" cy="179324"/>
          </a:xfrm>
          <a:prstGeom prst="rect">
            <a:avLst/>
          </a:prstGeom>
          <a:noFill/>
          <a:ln w="9525">
            <a:noFill/>
            <a:miter lim="800000"/>
            <a:headEnd/>
            <a:tailEnd/>
          </a:ln>
        </p:spPr>
      </p:pic>
      <p:pic>
        <p:nvPicPr>
          <p:cNvPr id="11" name="Picture 5" descr="ms04-old-d"/>
          <p:cNvPicPr>
            <a:picLocks noChangeAspect="1" noChangeArrowheads="1"/>
          </p:cNvPicPr>
          <p:nvPr/>
        </p:nvPicPr>
        <p:blipFill>
          <a:blip r:embed="rId4" cstate="screen">
            <a:clrChange>
              <a:clrFrom>
                <a:srgbClr val="FFFFFF"/>
              </a:clrFrom>
              <a:clrTo>
                <a:srgbClr val="FFFFFF">
                  <a:alpha val="0"/>
                </a:srgbClr>
              </a:clrTo>
            </a:clrChange>
          </a:blip>
          <a:srcRect/>
          <a:stretch>
            <a:fillRect/>
          </a:stretch>
        </p:blipFill>
        <p:spPr bwMode="auto">
          <a:xfrm>
            <a:off x="2308097" y="3015696"/>
            <a:ext cx="504000" cy="322529"/>
          </a:xfrm>
          <a:prstGeom prst="rect">
            <a:avLst/>
          </a:prstGeom>
          <a:noFill/>
          <a:ln w="9525">
            <a:noFill/>
            <a:miter lim="800000"/>
            <a:headEnd/>
            <a:tailEnd/>
          </a:ln>
        </p:spPr>
      </p:pic>
      <p:pic>
        <p:nvPicPr>
          <p:cNvPr id="12"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2380652" y="2307224"/>
            <a:ext cx="180000" cy="183693"/>
          </a:xfrm>
          <a:prstGeom prst="rect">
            <a:avLst/>
          </a:prstGeom>
          <a:noFill/>
          <a:ln w="9525">
            <a:noFill/>
            <a:miter lim="800000"/>
            <a:headEnd/>
            <a:tailEnd/>
          </a:ln>
        </p:spPr>
      </p:pic>
      <p:pic>
        <p:nvPicPr>
          <p:cNvPr id="13"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2277871" y="3618572"/>
            <a:ext cx="180000" cy="183693"/>
          </a:xfrm>
          <a:prstGeom prst="rect">
            <a:avLst/>
          </a:prstGeom>
          <a:noFill/>
          <a:ln w="9525">
            <a:noFill/>
            <a:miter lim="800000"/>
            <a:headEnd/>
            <a:tailEnd/>
          </a:ln>
        </p:spPr>
      </p:pic>
      <p:pic>
        <p:nvPicPr>
          <p:cNvPr id="14"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2696084" y="2307224"/>
            <a:ext cx="180000" cy="183693"/>
          </a:xfrm>
          <a:prstGeom prst="rect">
            <a:avLst/>
          </a:prstGeom>
          <a:noFill/>
          <a:ln w="9525">
            <a:noFill/>
            <a:miter lim="800000"/>
            <a:headEnd/>
            <a:tailEnd/>
          </a:ln>
        </p:spPr>
      </p:pic>
      <p:pic>
        <p:nvPicPr>
          <p:cNvPr id="15" name="Picture 2" descr="ts23i"/>
          <p:cNvPicPr>
            <a:picLocks noChangeAspect="1" noChangeArrowheads="1"/>
          </p:cNvPicPr>
          <p:nvPr/>
        </p:nvPicPr>
        <p:blipFill>
          <a:blip r:embed="rId5" cstate="print">
            <a:clrChange>
              <a:clrFrom>
                <a:srgbClr val="FEFEFE"/>
              </a:clrFrom>
              <a:clrTo>
                <a:srgbClr val="FEFEFE">
                  <a:alpha val="0"/>
                </a:srgbClr>
              </a:clrTo>
            </a:clrChange>
          </a:blip>
          <a:srcRect/>
          <a:stretch>
            <a:fillRect/>
          </a:stretch>
        </p:blipFill>
        <p:spPr bwMode="auto">
          <a:xfrm>
            <a:off x="2720894" y="3618572"/>
            <a:ext cx="180000" cy="183693"/>
          </a:xfrm>
          <a:prstGeom prst="rect">
            <a:avLst/>
          </a:prstGeom>
          <a:noFill/>
          <a:ln w="9525">
            <a:noFill/>
            <a:miter lim="800000"/>
            <a:headEnd/>
            <a:tailEnd/>
          </a:ln>
        </p:spPr>
      </p:pic>
      <p:cxnSp>
        <p:nvCxnSpPr>
          <p:cNvPr id="18" name="肘形连接符 17"/>
          <p:cNvCxnSpPr>
            <a:stCxn id="11" idx="2"/>
            <a:endCxn id="13" idx="3"/>
          </p:cNvCxnSpPr>
          <p:nvPr/>
        </p:nvCxnSpPr>
        <p:spPr bwMode="auto">
          <a:xfrm rot="5400000">
            <a:off x="2322887" y="3473209"/>
            <a:ext cx="372194" cy="102226"/>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20" name="肘形连接符 19"/>
          <p:cNvCxnSpPr>
            <a:stCxn id="15" idx="1"/>
          </p:cNvCxnSpPr>
          <p:nvPr/>
        </p:nvCxnSpPr>
        <p:spPr bwMode="auto">
          <a:xfrm rot="10800000">
            <a:off x="2604980" y="3195397"/>
            <a:ext cx="115915" cy="515023"/>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26" name="肘形连接符 25"/>
          <p:cNvCxnSpPr>
            <a:stCxn id="14" idx="2"/>
            <a:endCxn id="11" idx="3"/>
          </p:cNvCxnSpPr>
          <p:nvPr/>
        </p:nvCxnSpPr>
        <p:spPr bwMode="auto">
          <a:xfrm rot="16200000" flipH="1">
            <a:off x="2456068" y="2820932"/>
            <a:ext cx="686044" cy="26013"/>
          </a:xfrm>
          <a:prstGeom prst="bentConnector4">
            <a:avLst>
              <a:gd name="adj1" fmla="val 38247"/>
              <a:gd name="adj2" fmla="val 122477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30" name="肘形连接符 25"/>
          <p:cNvCxnSpPr>
            <a:stCxn id="12" idx="2"/>
            <a:endCxn id="11" idx="1"/>
          </p:cNvCxnSpPr>
          <p:nvPr/>
        </p:nvCxnSpPr>
        <p:spPr bwMode="auto">
          <a:xfrm rot="5400000">
            <a:off x="2046353" y="2752662"/>
            <a:ext cx="686044" cy="162555"/>
          </a:xfrm>
          <a:prstGeom prst="bentConnector4">
            <a:avLst>
              <a:gd name="adj1" fmla="val 38247"/>
              <a:gd name="adj2" fmla="val 240629"/>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sp>
        <p:nvSpPr>
          <p:cNvPr id="42" name="TextBox 41"/>
          <p:cNvSpPr txBox="1"/>
          <p:nvPr/>
        </p:nvSpPr>
        <p:spPr>
          <a:xfrm>
            <a:off x="3050874" y="2896612"/>
            <a:ext cx="629728" cy="215444"/>
          </a:xfrm>
          <a:prstGeom prst="rect">
            <a:avLst/>
          </a:prstGeom>
          <a:noFill/>
        </p:spPr>
        <p:txBody>
          <a:bodyPr wrap="square" rtlCol="0">
            <a:spAutoFit/>
          </a:bodyPr>
          <a:lstStyle/>
          <a:p>
            <a:r>
              <a:rPr lang="en-US" altLang="zh-CN" sz="800" dirty="0" smtClean="0"/>
              <a:t>CATV</a:t>
            </a:r>
            <a:r>
              <a:rPr lang="zh-CN" altLang="en-US" sz="800" dirty="0" smtClean="0"/>
              <a:t>线缆</a:t>
            </a:r>
            <a:endParaRPr lang="zh-CN" altLang="en-US" sz="800" dirty="0"/>
          </a:p>
        </p:txBody>
      </p:sp>
      <p:sp>
        <p:nvSpPr>
          <p:cNvPr id="19" name="矩形 18"/>
          <p:cNvSpPr/>
          <p:nvPr/>
        </p:nvSpPr>
        <p:spPr>
          <a:xfrm>
            <a:off x="859080" y="1008987"/>
            <a:ext cx="2356735" cy="458908"/>
          </a:xfrm>
          <a:prstGeom prst="rect">
            <a:avLst/>
          </a:prstGeom>
        </p:spPr>
        <p:txBody>
          <a:bodyPr wrap="none">
            <a:spAutoFit/>
          </a:bodyPr>
          <a:lstStyle/>
          <a:p>
            <a:pPr>
              <a:lnSpc>
                <a:spcPct val="150000"/>
              </a:lnSpc>
            </a:pPr>
            <a:r>
              <a:rPr lang="zh-CN" altLang="en-US" b="1" dirty="0" smtClean="0">
                <a:solidFill>
                  <a:srgbClr val="FF0000"/>
                </a:solidFill>
                <a:latin typeface="微软雅黑" pitchFamily="34" charset="-122"/>
                <a:ea typeface="微软雅黑" pitchFamily="34" charset="-122"/>
              </a:rPr>
              <a:t>单</a:t>
            </a:r>
            <a:r>
              <a:rPr lang="en-US" altLang="zh-CN" b="1" dirty="0" smtClean="0">
                <a:solidFill>
                  <a:srgbClr val="FF0000"/>
                </a:solidFill>
                <a:latin typeface="微软雅黑" pitchFamily="34" charset="-122"/>
                <a:ea typeface="微软雅黑" pitchFamily="34" charset="-122"/>
              </a:rPr>
              <a:t>AP</a:t>
            </a:r>
            <a:r>
              <a:rPr lang="zh-CN" altLang="en-US" b="1" dirty="0" smtClean="0">
                <a:solidFill>
                  <a:srgbClr val="FF0000"/>
                </a:solidFill>
                <a:latin typeface="微软雅黑" pitchFamily="34" charset="-122"/>
                <a:ea typeface="微软雅黑" pitchFamily="34" charset="-122"/>
              </a:rPr>
              <a:t>覆盖</a:t>
            </a:r>
            <a:r>
              <a:rPr lang="en-US" altLang="zh-CN" b="1" dirty="0" smtClean="0">
                <a:solidFill>
                  <a:srgbClr val="FF0000"/>
                </a:solidFill>
                <a:latin typeface="微软雅黑" pitchFamily="34" charset="-122"/>
                <a:ea typeface="微软雅黑" pitchFamily="34" charset="-122"/>
              </a:rPr>
              <a:t>1~4</a:t>
            </a:r>
            <a:r>
              <a:rPr lang="zh-CN" altLang="en-US" b="1" dirty="0" smtClean="0">
                <a:solidFill>
                  <a:srgbClr val="FF0000"/>
                </a:solidFill>
                <a:latin typeface="微软雅黑" pitchFamily="34" charset="-122"/>
                <a:ea typeface="微软雅黑" pitchFamily="34" charset="-122"/>
              </a:rPr>
              <a:t>个房间</a:t>
            </a:r>
            <a:endParaRPr lang="en-US" altLang="zh-CN" b="1" dirty="0" smtClean="0">
              <a:solidFill>
                <a:srgbClr val="FF0000"/>
              </a:solidFill>
              <a:latin typeface="微软雅黑" pitchFamily="34" charset="-122"/>
              <a:ea typeface="微软雅黑" pitchFamily="34" charset="-122"/>
            </a:endParaRPr>
          </a:p>
        </p:txBody>
      </p:sp>
    </p:spTree>
  </p:cSld>
  <p:clrMapOvr>
    <a:masterClrMapping/>
  </p:clrMapOvr>
  <p:transition advClick="0" advTm="800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6"/>
          <p:cNvGrpSpPr/>
          <p:nvPr/>
        </p:nvGrpSpPr>
        <p:grpSpPr>
          <a:xfrm>
            <a:off x="597685" y="1783561"/>
            <a:ext cx="4411292" cy="2309876"/>
            <a:chOff x="617908" y="3078230"/>
            <a:chExt cx="3643607" cy="1602707"/>
          </a:xfrm>
        </p:grpSpPr>
        <p:pic>
          <p:nvPicPr>
            <p:cNvPr id="19"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2422863" y="3078230"/>
              <a:ext cx="1838652" cy="758053"/>
            </a:xfrm>
            <a:prstGeom prst="rect">
              <a:avLst/>
            </a:prstGeom>
            <a:noFill/>
            <a:ln w="9525">
              <a:noFill/>
              <a:miter lim="800000"/>
              <a:headEnd/>
              <a:tailEnd/>
            </a:ln>
          </p:spPr>
        </p:pic>
        <p:pic>
          <p:nvPicPr>
            <p:cNvPr id="21"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2406588" y="3922884"/>
              <a:ext cx="1838652" cy="758053"/>
            </a:xfrm>
            <a:prstGeom prst="rect">
              <a:avLst/>
            </a:prstGeom>
            <a:noFill/>
            <a:ln w="9525">
              <a:noFill/>
              <a:miter lim="800000"/>
              <a:headEnd/>
              <a:tailEnd/>
            </a:ln>
          </p:spPr>
        </p:pic>
        <p:pic>
          <p:nvPicPr>
            <p:cNvPr id="22"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7908" y="3922884"/>
              <a:ext cx="1838652" cy="758053"/>
            </a:xfrm>
            <a:prstGeom prst="rect">
              <a:avLst/>
            </a:prstGeom>
            <a:noFill/>
            <a:ln w="9525">
              <a:noFill/>
              <a:miter lim="800000"/>
              <a:headEnd/>
              <a:tailEnd/>
            </a:ln>
          </p:spPr>
        </p:pic>
        <p:pic>
          <p:nvPicPr>
            <p:cNvPr id="23"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34183" y="3078230"/>
              <a:ext cx="1838652" cy="758053"/>
            </a:xfrm>
            <a:prstGeom prst="rect">
              <a:avLst/>
            </a:prstGeom>
            <a:noFill/>
            <a:ln w="9525">
              <a:noFill/>
              <a:miter lim="800000"/>
              <a:headEnd/>
              <a:tailEnd/>
            </a:ln>
          </p:spPr>
        </p:pic>
      </p:grpSp>
      <p:pic>
        <p:nvPicPr>
          <p:cNvPr id="10" name="Picture 3" descr="D:\00.工作计划\V2R1C01封闭写作资料\WLAN AP新产品图片-PNG\WLAN AP新产品图片\AP6310SN rightside_perspective.png"/>
          <p:cNvPicPr>
            <a:picLocks noChangeAspect="1" noChangeArrowheads="1"/>
          </p:cNvPicPr>
          <p:nvPr/>
        </p:nvPicPr>
        <p:blipFill>
          <a:blip r:embed="rId3" cstate="print"/>
          <a:srcRect/>
          <a:stretch>
            <a:fillRect/>
          </a:stretch>
        </p:blipFill>
        <p:spPr bwMode="auto">
          <a:xfrm>
            <a:off x="2573730" y="2722776"/>
            <a:ext cx="504000" cy="179324"/>
          </a:xfrm>
          <a:prstGeom prst="rect">
            <a:avLst/>
          </a:prstGeom>
          <a:noFill/>
          <a:ln w="9525">
            <a:noFill/>
            <a:miter lim="800000"/>
            <a:headEnd/>
            <a:tailEnd/>
          </a:ln>
        </p:spPr>
      </p:pic>
      <p:pic>
        <p:nvPicPr>
          <p:cNvPr id="1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786263" y="2295344"/>
            <a:ext cx="180000" cy="183693"/>
          </a:xfrm>
          <a:prstGeom prst="rect">
            <a:avLst/>
          </a:prstGeom>
          <a:noFill/>
          <a:ln w="9525">
            <a:noFill/>
            <a:miter lim="800000"/>
            <a:headEnd/>
            <a:tailEnd/>
          </a:ln>
        </p:spPr>
      </p:pic>
      <p:pic>
        <p:nvPicPr>
          <p:cNvPr id="1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800441" y="3447205"/>
            <a:ext cx="180000" cy="183693"/>
          </a:xfrm>
          <a:prstGeom prst="rect">
            <a:avLst/>
          </a:prstGeom>
          <a:noFill/>
          <a:ln w="9525">
            <a:noFill/>
            <a:miter lim="800000"/>
            <a:headEnd/>
            <a:tailEnd/>
          </a:ln>
        </p:spPr>
      </p:pic>
      <p:pic>
        <p:nvPicPr>
          <p:cNvPr id="14"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685955" y="2295344"/>
            <a:ext cx="180000" cy="183693"/>
          </a:xfrm>
          <a:prstGeom prst="rect">
            <a:avLst/>
          </a:prstGeom>
          <a:noFill/>
          <a:ln w="9525">
            <a:noFill/>
            <a:miter lim="800000"/>
            <a:headEnd/>
            <a:tailEnd/>
          </a:ln>
        </p:spPr>
      </p:pic>
      <p:pic>
        <p:nvPicPr>
          <p:cNvPr id="15"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636336" y="3447205"/>
            <a:ext cx="180000" cy="183693"/>
          </a:xfrm>
          <a:prstGeom prst="rect">
            <a:avLst/>
          </a:prstGeom>
          <a:noFill/>
          <a:ln w="9525">
            <a:noFill/>
            <a:miter lim="800000"/>
            <a:headEnd/>
            <a:tailEnd/>
          </a:ln>
        </p:spPr>
      </p:pic>
      <p:cxnSp>
        <p:nvCxnSpPr>
          <p:cNvPr id="18" name="肘形连接符 17"/>
          <p:cNvCxnSpPr>
            <a:endCxn id="13" idx="3"/>
          </p:cNvCxnSpPr>
          <p:nvPr/>
        </p:nvCxnSpPr>
        <p:spPr bwMode="auto">
          <a:xfrm rot="10800000" flipV="1">
            <a:off x="1980441" y="3176424"/>
            <a:ext cx="731904" cy="362628"/>
          </a:xfrm>
          <a:prstGeom prst="bentConnector3">
            <a:avLst>
              <a:gd name="adj1" fmla="val 206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20" name="肘形连接符 19"/>
          <p:cNvCxnSpPr>
            <a:stCxn id="15" idx="1"/>
          </p:cNvCxnSpPr>
          <p:nvPr/>
        </p:nvCxnSpPr>
        <p:spPr bwMode="auto">
          <a:xfrm rot="10800000">
            <a:off x="2978160" y="3165792"/>
            <a:ext cx="658177" cy="373260"/>
          </a:xfrm>
          <a:prstGeom prst="bentConnector3">
            <a:avLst>
              <a:gd name="adj1" fmla="val 100079"/>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26" name="肘形连接符 25"/>
          <p:cNvCxnSpPr>
            <a:stCxn id="14" idx="2"/>
          </p:cNvCxnSpPr>
          <p:nvPr/>
        </p:nvCxnSpPr>
        <p:spPr bwMode="auto">
          <a:xfrm rot="5400000">
            <a:off x="3060259" y="2290611"/>
            <a:ext cx="527270" cy="904122"/>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30" name="肘形连接符 25"/>
          <p:cNvCxnSpPr>
            <a:stCxn id="12" idx="2"/>
          </p:cNvCxnSpPr>
          <p:nvPr/>
        </p:nvCxnSpPr>
        <p:spPr bwMode="auto">
          <a:xfrm rot="16200000" flipH="1">
            <a:off x="2057252" y="2298048"/>
            <a:ext cx="495372" cy="857350"/>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3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502729" y="2295344"/>
            <a:ext cx="180000" cy="183693"/>
          </a:xfrm>
          <a:prstGeom prst="rect">
            <a:avLst/>
          </a:prstGeom>
          <a:noFill/>
          <a:ln w="9525">
            <a:noFill/>
            <a:miter lim="800000"/>
            <a:headEnd/>
            <a:tailEnd/>
          </a:ln>
        </p:spPr>
      </p:pic>
      <p:pic>
        <p:nvPicPr>
          <p:cNvPr id="37"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485009" y="3447205"/>
            <a:ext cx="180000" cy="183693"/>
          </a:xfrm>
          <a:prstGeom prst="rect">
            <a:avLst/>
          </a:prstGeom>
          <a:noFill/>
          <a:ln w="9525">
            <a:noFill/>
            <a:miter lim="800000"/>
            <a:headEnd/>
            <a:tailEnd/>
          </a:ln>
        </p:spPr>
      </p:pic>
      <p:pic>
        <p:nvPicPr>
          <p:cNvPr id="41"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958857" y="2295344"/>
            <a:ext cx="180000" cy="183693"/>
          </a:xfrm>
          <a:prstGeom prst="rect">
            <a:avLst/>
          </a:prstGeom>
          <a:noFill/>
          <a:ln w="9525">
            <a:noFill/>
            <a:miter lim="800000"/>
            <a:headEnd/>
            <a:tailEnd/>
          </a:ln>
        </p:spPr>
      </p:pic>
      <p:pic>
        <p:nvPicPr>
          <p:cNvPr id="4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941136" y="3447205"/>
            <a:ext cx="180000" cy="183693"/>
          </a:xfrm>
          <a:prstGeom prst="rect">
            <a:avLst/>
          </a:prstGeom>
          <a:noFill/>
          <a:ln w="9525">
            <a:noFill/>
            <a:miter lim="800000"/>
            <a:headEnd/>
            <a:tailEnd/>
          </a:ln>
        </p:spPr>
      </p:pic>
      <p:cxnSp>
        <p:nvCxnSpPr>
          <p:cNvPr id="46" name="肘形连接符 45"/>
          <p:cNvCxnSpPr>
            <a:endCxn id="37" idx="0"/>
          </p:cNvCxnSpPr>
          <p:nvPr/>
        </p:nvCxnSpPr>
        <p:spPr bwMode="auto">
          <a:xfrm rot="10800000" flipV="1">
            <a:off x="1575010" y="3155159"/>
            <a:ext cx="1116071" cy="292045"/>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50" name="肘形连接符 25"/>
          <p:cNvCxnSpPr>
            <a:stCxn id="33" idx="2"/>
          </p:cNvCxnSpPr>
          <p:nvPr/>
        </p:nvCxnSpPr>
        <p:spPr bwMode="auto">
          <a:xfrm rot="16200000" flipH="1">
            <a:off x="1813476" y="2258290"/>
            <a:ext cx="561997" cy="1003490"/>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58" name="肘形连接符 25"/>
          <p:cNvCxnSpPr>
            <a:stCxn id="42" idx="0"/>
          </p:cNvCxnSpPr>
          <p:nvPr/>
        </p:nvCxnSpPr>
        <p:spPr bwMode="auto">
          <a:xfrm rot="16200000" flipV="1">
            <a:off x="3395841" y="2811909"/>
            <a:ext cx="292045" cy="978547"/>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1" name="肘形连接符 25"/>
          <p:cNvCxnSpPr/>
          <p:nvPr/>
        </p:nvCxnSpPr>
        <p:spPr bwMode="auto">
          <a:xfrm rot="5400000">
            <a:off x="3293540" y="2296349"/>
            <a:ext cx="561997" cy="948638"/>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70" name="Picture 6" descr="MS08-OLD"/>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431314" y="2866603"/>
            <a:ext cx="756000" cy="338111"/>
          </a:xfrm>
          <a:prstGeom prst="rect">
            <a:avLst/>
          </a:prstGeom>
          <a:noFill/>
          <a:ln w="9525">
            <a:noFill/>
            <a:miter lim="800000"/>
            <a:headEnd/>
            <a:tailEnd/>
          </a:ln>
        </p:spPr>
      </p:pic>
      <p:sp>
        <p:nvSpPr>
          <p:cNvPr id="71" name="TextBox 70"/>
          <p:cNvSpPr txBox="1"/>
          <p:nvPr/>
        </p:nvSpPr>
        <p:spPr>
          <a:xfrm>
            <a:off x="3134771" y="2794789"/>
            <a:ext cx="629728" cy="215444"/>
          </a:xfrm>
          <a:prstGeom prst="rect">
            <a:avLst/>
          </a:prstGeom>
          <a:noFill/>
        </p:spPr>
        <p:txBody>
          <a:bodyPr wrap="square" rtlCol="0">
            <a:spAutoFit/>
          </a:bodyPr>
          <a:lstStyle/>
          <a:p>
            <a:r>
              <a:rPr lang="en-US" altLang="zh-CN" sz="800" dirty="0" smtClean="0"/>
              <a:t>CATV</a:t>
            </a:r>
            <a:r>
              <a:rPr lang="zh-CN" altLang="en-US" sz="800" dirty="0" smtClean="0"/>
              <a:t>线缆</a:t>
            </a:r>
            <a:endParaRPr lang="zh-CN" altLang="en-US" sz="800" dirty="0"/>
          </a:p>
        </p:txBody>
      </p:sp>
      <p:sp>
        <p:nvSpPr>
          <p:cNvPr id="29" name="标题 1"/>
          <p:cNvSpPr>
            <a:spLocks noGrp="1"/>
          </p:cNvSpPr>
          <p:nvPr>
            <p:ph type="title"/>
          </p:nvPr>
        </p:nvSpPr>
        <p:spPr>
          <a:xfrm>
            <a:off x="755650" y="336962"/>
            <a:ext cx="7832538" cy="653653"/>
          </a:xfrm>
        </p:spPr>
        <p:txBody>
          <a:bodyPr anchor="ctr"/>
          <a:lstStyle/>
          <a:p>
            <a:r>
              <a:rPr lang="zh-CN" altLang="en-US" sz="2800" dirty="0" smtClean="0">
                <a:latin typeface="Arial" pitchFamily="34" charset="0"/>
                <a:cs typeface="Arial" pitchFamily="34" charset="0"/>
              </a:rPr>
              <a:t>步骤</a:t>
            </a:r>
            <a:r>
              <a:rPr lang="en-US" altLang="zh-CN" sz="2800" dirty="0" smtClean="0">
                <a:latin typeface="Arial" pitchFamily="34" charset="0"/>
                <a:cs typeface="Arial" pitchFamily="34" charset="0"/>
              </a:rPr>
              <a:t>3</a:t>
            </a:r>
            <a:r>
              <a:rPr lang="zh-CN" altLang="en-US" sz="2800" dirty="0" smtClean="0">
                <a:latin typeface="Arial" pitchFamily="34" charset="0"/>
                <a:cs typeface="Arial" pitchFamily="34" charset="0"/>
              </a:rPr>
              <a:t>：计算</a:t>
            </a:r>
            <a:r>
              <a:rPr lang="en-US" altLang="zh-CN" sz="2800" dirty="0" smtClean="0">
                <a:latin typeface="Arial" pitchFamily="34" charset="0"/>
                <a:cs typeface="Arial" pitchFamily="34" charset="0"/>
              </a:rPr>
              <a:t>AP</a:t>
            </a:r>
            <a:r>
              <a:rPr lang="zh-CN" altLang="en-US" sz="2800" dirty="0" smtClean="0">
                <a:latin typeface="Arial" pitchFamily="34" charset="0"/>
                <a:cs typeface="Arial" pitchFamily="34" charset="0"/>
              </a:rPr>
              <a:t>与</a:t>
            </a:r>
            <a:r>
              <a:rPr lang="en-US" altLang="zh-CN" sz="2800" dirty="0" smtClean="0">
                <a:latin typeface="Arial" pitchFamily="34" charset="0"/>
                <a:cs typeface="Arial" pitchFamily="34" charset="0"/>
              </a:rPr>
              <a:t>WOC</a:t>
            </a:r>
            <a:r>
              <a:rPr lang="zh-CN" altLang="en-US" sz="2800" dirty="0" smtClean="0">
                <a:latin typeface="Arial" pitchFamily="34" charset="0"/>
                <a:cs typeface="Arial" pitchFamily="34" charset="0"/>
              </a:rPr>
              <a:t>面板之间的线缆长度</a:t>
            </a:r>
            <a:r>
              <a:rPr lang="en-US" altLang="zh-CN" sz="2800" dirty="0" smtClean="0">
                <a:latin typeface="Arial" pitchFamily="34" charset="0"/>
                <a:cs typeface="Arial" pitchFamily="34" charset="0"/>
              </a:rPr>
              <a:t>(2)</a:t>
            </a:r>
            <a:endParaRPr lang="zh-CN" altLang="en-US" sz="2800" dirty="0" smtClean="0">
              <a:latin typeface="Arial" pitchFamily="34" charset="0"/>
              <a:cs typeface="Arial" pitchFamily="34" charset="0"/>
            </a:endParaRPr>
          </a:p>
        </p:txBody>
      </p:sp>
      <p:sp>
        <p:nvSpPr>
          <p:cNvPr id="31" name="矩形 30"/>
          <p:cNvSpPr/>
          <p:nvPr/>
        </p:nvSpPr>
        <p:spPr>
          <a:xfrm>
            <a:off x="778395" y="984526"/>
            <a:ext cx="3422732" cy="507831"/>
          </a:xfrm>
          <a:prstGeom prst="rect">
            <a:avLst/>
          </a:prstGeom>
        </p:spPr>
        <p:txBody>
          <a:bodyPr wrap="none" anchor="ctr">
            <a:spAutoFit/>
          </a:bodyPr>
          <a:lstStyle/>
          <a:p>
            <a:pPr>
              <a:lnSpc>
                <a:spcPct val="150000"/>
              </a:lnSpc>
            </a:pPr>
            <a:r>
              <a:rPr lang="zh-CN" altLang="en-US" b="1" dirty="0" smtClean="0">
                <a:solidFill>
                  <a:srgbClr val="FF0000"/>
                </a:solidFill>
                <a:latin typeface="微软雅黑" pitchFamily="34" charset="-122"/>
                <a:ea typeface="微软雅黑" pitchFamily="34" charset="-122"/>
              </a:rPr>
              <a:t>单</a:t>
            </a:r>
            <a:r>
              <a:rPr lang="en-US" altLang="zh-CN" b="1" dirty="0" smtClean="0">
                <a:solidFill>
                  <a:srgbClr val="FF0000"/>
                </a:solidFill>
                <a:latin typeface="微软雅黑" pitchFamily="34" charset="-122"/>
                <a:ea typeface="微软雅黑" pitchFamily="34" charset="-122"/>
              </a:rPr>
              <a:t>AP</a:t>
            </a:r>
            <a:r>
              <a:rPr lang="zh-CN" altLang="en-US" b="1" dirty="0" smtClean="0">
                <a:solidFill>
                  <a:srgbClr val="FF0000"/>
                </a:solidFill>
                <a:latin typeface="微软雅黑" pitchFamily="34" charset="-122"/>
                <a:ea typeface="微软雅黑" pitchFamily="34" charset="-122"/>
              </a:rPr>
              <a:t>覆盖</a:t>
            </a:r>
            <a:r>
              <a:rPr lang="en-US" altLang="zh-CN" b="1" dirty="0" smtClean="0">
                <a:solidFill>
                  <a:srgbClr val="FF0000"/>
                </a:solidFill>
                <a:latin typeface="微软雅黑" pitchFamily="34" charset="-122"/>
                <a:ea typeface="微软雅黑" pitchFamily="34" charset="-122"/>
              </a:rPr>
              <a:t>5~8</a:t>
            </a:r>
            <a:r>
              <a:rPr lang="zh-CN" altLang="en-US" b="1" dirty="0" smtClean="0">
                <a:solidFill>
                  <a:srgbClr val="FF0000"/>
                </a:solidFill>
                <a:latin typeface="微软雅黑" pitchFamily="34" charset="-122"/>
                <a:ea typeface="微软雅黑" pitchFamily="34" charset="-122"/>
              </a:rPr>
              <a:t>个房间（方案</a:t>
            </a:r>
            <a:r>
              <a:rPr lang="en-US" altLang="zh-CN" b="1" dirty="0" smtClean="0">
                <a:solidFill>
                  <a:srgbClr val="FF0000"/>
                </a:solidFill>
                <a:latin typeface="微软雅黑" pitchFamily="34" charset="-122"/>
                <a:ea typeface="微软雅黑" pitchFamily="34" charset="-122"/>
              </a:rPr>
              <a:t>1</a:t>
            </a:r>
            <a:r>
              <a:rPr lang="zh-CN" altLang="en-US" b="1" dirty="0" smtClean="0">
                <a:solidFill>
                  <a:srgbClr val="FF0000"/>
                </a:solidFill>
                <a:latin typeface="微软雅黑" pitchFamily="34" charset="-122"/>
                <a:ea typeface="微软雅黑" pitchFamily="34" charset="-122"/>
              </a:rPr>
              <a:t>）</a:t>
            </a:r>
            <a:endParaRPr lang="en-US" altLang="zh-CN" b="1" dirty="0" smtClean="0">
              <a:solidFill>
                <a:srgbClr val="FF0000"/>
              </a:solidFill>
              <a:latin typeface="微软雅黑" pitchFamily="34" charset="-122"/>
              <a:ea typeface="微软雅黑" pitchFamily="34" charset="-122"/>
            </a:endParaRPr>
          </a:p>
        </p:txBody>
      </p:sp>
      <p:sp>
        <p:nvSpPr>
          <p:cNvPr id="32" name="TextBox 31"/>
          <p:cNvSpPr txBox="1"/>
          <p:nvPr/>
        </p:nvSpPr>
        <p:spPr>
          <a:xfrm>
            <a:off x="5173069" y="1377494"/>
            <a:ext cx="3638421" cy="3046988"/>
          </a:xfrm>
          <a:prstGeom prst="rect">
            <a:avLst/>
          </a:prstGeom>
          <a:noFill/>
        </p:spPr>
        <p:txBody>
          <a:bodyPr wrap="square" rtlCol="0">
            <a:spAutoFit/>
          </a:bodyPr>
          <a:lstStyle/>
          <a:p>
            <a:r>
              <a:rPr lang="zh-CN" altLang="en-US" sz="1600" b="1" dirty="0" smtClean="0">
                <a:latin typeface="Arial" pitchFamily="34" charset="0"/>
                <a:ea typeface="微软雅黑" pitchFamily="34" charset="-122"/>
                <a:cs typeface="Arial" pitchFamily="34" charset="0"/>
              </a:rPr>
              <a:t>组网方案：</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1</a:t>
            </a:r>
            <a:r>
              <a:rPr lang="zh-CN" altLang="en-US" sz="1200" dirty="0" smtClean="0">
                <a:latin typeface="Arial" pitchFamily="34" charset="0"/>
                <a:ea typeface="微软雅黑" pitchFamily="34" charset="-122"/>
                <a:cs typeface="Arial" pitchFamily="34" charset="0"/>
              </a:rPr>
              <a:t>个室分型</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1</a:t>
            </a:r>
            <a:r>
              <a:rPr lang="zh-CN" altLang="en-US" sz="1200" dirty="0" smtClean="0">
                <a:latin typeface="Arial" pitchFamily="34" charset="0"/>
                <a:ea typeface="微软雅黑" pitchFamily="34" charset="-122"/>
                <a:cs typeface="Arial" pitchFamily="34" charset="0"/>
              </a:rPr>
              <a:t>个</a:t>
            </a:r>
            <a:r>
              <a:rPr lang="en-US" altLang="zh-CN" sz="1200" dirty="0" smtClean="0">
                <a:latin typeface="Arial" pitchFamily="34" charset="0"/>
                <a:ea typeface="微软雅黑" pitchFamily="34" charset="-122"/>
                <a:cs typeface="Arial" pitchFamily="34" charset="0"/>
              </a:rPr>
              <a:t>8</a:t>
            </a:r>
            <a:r>
              <a:rPr lang="zh-CN" altLang="en-US" sz="1200" dirty="0" smtClean="0">
                <a:latin typeface="Arial" pitchFamily="34" charset="0"/>
                <a:ea typeface="微软雅黑" pitchFamily="34" charset="-122"/>
                <a:cs typeface="Arial" pitchFamily="34" charset="0"/>
              </a:rPr>
              <a:t>路合路分配器。</a:t>
            </a:r>
            <a:endParaRPr lang="en-US" altLang="zh-CN" sz="1200" dirty="0" smtClean="0">
              <a:latin typeface="Arial" pitchFamily="34" charset="0"/>
              <a:ea typeface="微软雅黑" pitchFamily="34" charset="-122"/>
              <a:cs typeface="Arial" pitchFamily="34" charset="0"/>
            </a:endParaRPr>
          </a:p>
          <a:p>
            <a:endParaRPr lang="en-US" altLang="zh-CN" sz="1200" dirty="0" smtClean="0">
              <a:latin typeface="Arial" pitchFamily="34" charset="0"/>
              <a:ea typeface="微软雅黑" pitchFamily="34" charset="-122"/>
              <a:cs typeface="Arial" pitchFamily="34" charset="0"/>
            </a:endParaRPr>
          </a:p>
          <a:p>
            <a:endParaRPr lang="en-US" altLang="zh-CN" sz="1200" dirty="0" smtClean="0">
              <a:latin typeface="Arial" pitchFamily="34" charset="0"/>
              <a:ea typeface="微软雅黑" pitchFamily="34" charset="-122"/>
              <a:cs typeface="Arial" pitchFamily="34" charset="0"/>
            </a:endParaRPr>
          </a:p>
          <a:p>
            <a:r>
              <a:rPr lang="zh-CN" altLang="en-US" sz="1600" b="1" dirty="0" smtClean="0">
                <a:latin typeface="Arial" pitchFamily="34" charset="0"/>
                <a:ea typeface="微软雅黑" pitchFamily="34" charset="-122"/>
                <a:cs typeface="Arial" pitchFamily="34" charset="0"/>
              </a:rPr>
              <a:t>设计条件：</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AP</a:t>
            </a:r>
            <a:r>
              <a:rPr lang="zh-CN" altLang="en-US" sz="1200" dirty="0" smtClean="0">
                <a:latin typeface="Arial" pitchFamily="34" charset="0"/>
                <a:ea typeface="微软雅黑" pitchFamily="34" charset="-122"/>
                <a:cs typeface="Arial" pitchFamily="34" charset="0"/>
              </a:rPr>
              <a:t>和合路分配器部署在一起，同轴电缆长度忽略不计；</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8</a:t>
            </a:r>
            <a:r>
              <a:rPr lang="zh-CN" altLang="en-US" sz="1200" dirty="0" smtClean="0">
                <a:latin typeface="Arial" pitchFamily="34" charset="0"/>
                <a:ea typeface="微软雅黑" pitchFamily="34" charset="-122"/>
                <a:cs typeface="Arial" pitchFamily="34" charset="0"/>
              </a:rPr>
              <a:t>路合路分配器插损</a:t>
            </a:r>
            <a:r>
              <a:rPr lang="en-US" altLang="zh-CN" sz="1200" dirty="0" smtClean="0">
                <a:latin typeface="Arial" pitchFamily="34" charset="0"/>
                <a:ea typeface="微软雅黑" pitchFamily="34" charset="-122"/>
                <a:cs typeface="Arial" pitchFamily="34" charset="0"/>
              </a:rPr>
              <a:t>16dB</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面板插损</a:t>
            </a:r>
            <a:r>
              <a:rPr lang="en-US" altLang="zh-CN" sz="1200" dirty="0" smtClean="0">
                <a:latin typeface="Arial" pitchFamily="34" charset="0"/>
                <a:ea typeface="微软雅黑" pitchFamily="34" charset="-122"/>
                <a:cs typeface="Arial" pitchFamily="34" charset="0"/>
              </a:rPr>
              <a:t>1dB</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CATV</a:t>
            </a:r>
            <a:r>
              <a:rPr lang="zh-CN" altLang="en-US" sz="1200" dirty="0" smtClean="0">
                <a:latin typeface="Arial" pitchFamily="34" charset="0"/>
                <a:ea typeface="微软雅黑" pitchFamily="34" charset="-122"/>
                <a:cs typeface="Arial" pitchFamily="34" charset="0"/>
              </a:rPr>
              <a:t>线缆损耗</a:t>
            </a:r>
            <a:r>
              <a:rPr lang="en-US" altLang="zh-CN" sz="1200" dirty="0" smtClean="0">
                <a:latin typeface="Arial" pitchFamily="34" charset="0"/>
                <a:ea typeface="微软雅黑" pitchFamily="34" charset="-122"/>
                <a:cs typeface="Arial" pitchFamily="34" charset="0"/>
              </a:rPr>
              <a:t>45dB/100</a:t>
            </a:r>
            <a:r>
              <a:rPr lang="zh-CN" altLang="en-US" sz="1200" dirty="0" smtClean="0">
                <a:latin typeface="Arial" pitchFamily="34" charset="0"/>
                <a:ea typeface="微软雅黑" pitchFamily="34" charset="-122"/>
                <a:cs typeface="Arial" pitchFamily="34" charset="0"/>
              </a:rPr>
              <a:t>米。</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endParaRPr lang="en-US" altLang="zh-CN" sz="1200" dirty="0" smtClean="0">
              <a:latin typeface="Arial" pitchFamily="34" charset="0"/>
              <a:ea typeface="微软雅黑" pitchFamily="34" charset="-122"/>
              <a:cs typeface="Arial" pitchFamily="34" charset="0"/>
            </a:endParaRPr>
          </a:p>
          <a:p>
            <a:r>
              <a:rPr lang="zh-CN" altLang="en-US" sz="1600" b="1" dirty="0" smtClean="0">
                <a:latin typeface="Arial" pitchFamily="34" charset="0"/>
                <a:ea typeface="微软雅黑" pitchFamily="34" charset="-122"/>
                <a:cs typeface="Arial" pitchFamily="34" charset="0"/>
              </a:rPr>
              <a:t>计算过程：</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a:t>
            </a:r>
            <a:r>
              <a:rPr lang="en-US" altLang="zh-CN" sz="1200" dirty="0" smtClean="0">
                <a:latin typeface="Arial" pitchFamily="34" charset="0"/>
                <a:ea typeface="微软雅黑" pitchFamily="34" charset="-122"/>
                <a:cs typeface="Arial" pitchFamily="34" charset="0"/>
              </a:rPr>
              <a:t>CATV</a:t>
            </a:r>
            <a:r>
              <a:rPr lang="zh-CN" altLang="en-US" sz="1200" dirty="0" smtClean="0">
                <a:latin typeface="Arial" pitchFamily="34" charset="0"/>
                <a:ea typeface="微软雅黑" pitchFamily="34" charset="-122"/>
                <a:cs typeface="Arial" pitchFamily="34" charset="0"/>
              </a:rPr>
              <a:t>线缆最大损耗</a:t>
            </a:r>
            <a:r>
              <a:rPr lang="en-US" altLang="zh-CN" sz="1200" dirty="0" smtClean="0">
                <a:latin typeface="Arial" pitchFamily="34" charset="0"/>
                <a:ea typeface="微软雅黑" pitchFamily="34" charset="-122"/>
                <a:cs typeface="Arial" pitchFamily="34" charset="0"/>
              </a:rPr>
              <a:t>=37-16-1=20dB</a:t>
            </a:r>
          </a:p>
          <a:p>
            <a:pPr>
              <a:buFont typeface="Arial" pitchFamily="34" charset="0"/>
              <a:buChar char="•"/>
            </a:pPr>
            <a:r>
              <a:rPr lang="en-US" altLang="zh-CN" sz="1200" dirty="0" smtClean="0">
                <a:solidFill>
                  <a:srgbClr val="FF0000"/>
                </a:solidFill>
                <a:latin typeface="Arial" pitchFamily="34" charset="0"/>
                <a:ea typeface="微软雅黑" pitchFamily="34" charset="-122"/>
                <a:cs typeface="Arial" pitchFamily="34" charset="0"/>
              </a:rPr>
              <a:t> CATV</a:t>
            </a:r>
            <a:r>
              <a:rPr lang="zh-CN" altLang="en-US" sz="1200" dirty="0" smtClean="0">
                <a:solidFill>
                  <a:srgbClr val="FF0000"/>
                </a:solidFill>
                <a:latin typeface="Arial" pitchFamily="34" charset="0"/>
                <a:ea typeface="微软雅黑" pitchFamily="34" charset="-122"/>
                <a:cs typeface="Arial" pitchFamily="34" charset="0"/>
              </a:rPr>
              <a:t>最长距离</a:t>
            </a:r>
            <a:r>
              <a:rPr lang="en-US" altLang="zh-CN" sz="1200" dirty="0" smtClean="0">
                <a:solidFill>
                  <a:srgbClr val="FF0000"/>
                </a:solidFill>
                <a:latin typeface="Arial" pitchFamily="34" charset="0"/>
                <a:ea typeface="微软雅黑" pitchFamily="34" charset="-122"/>
                <a:cs typeface="Arial" pitchFamily="34" charset="0"/>
              </a:rPr>
              <a:t>=20/45*100</a:t>
            </a:r>
            <a:r>
              <a:rPr lang="zh-CN" altLang="en-US" sz="1200" dirty="0" smtClean="0">
                <a:solidFill>
                  <a:srgbClr val="FF0000"/>
                </a:solidFill>
                <a:latin typeface="Arial" pitchFamily="34" charset="0"/>
                <a:ea typeface="微软雅黑" pitchFamily="34" charset="-122"/>
                <a:cs typeface="Arial" pitchFamily="34" charset="0"/>
              </a:rPr>
              <a:t>米</a:t>
            </a:r>
            <a:r>
              <a:rPr lang="en-US" altLang="zh-CN" sz="1200" dirty="0" smtClean="0">
                <a:solidFill>
                  <a:srgbClr val="FF0000"/>
                </a:solidFill>
                <a:latin typeface="Arial" pitchFamily="34" charset="0"/>
                <a:ea typeface="微软雅黑" pitchFamily="34" charset="-122"/>
                <a:cs typeface="Arial" pitchFamily="34" charset="0"/>
              </a:rPr>
              <a:t>=44.4</a:t>
            </a:r>
            <a:r>
              <a:rPr lang="zh-CN" altLang="en-US" sz="1200" dirty="0" smtClean="0">
                <a:solidFill>
                  <a:srgbClr val="FF0000"/>
                </a:solidFill>
                <a:latin typeface="Arial" pitchFamily="34" charset="0"/>
                <a:ea typeface="微软雅黑" pitchFamily="34" charset="-122"/>
                <a:cs typeface="Arial" pitchFamily="34" charset="0"/>
              </a:rPr>
              <a:t>米</a:t>
            </a:r>
          </a:p>
        </p:txBody>
      </p:sp>
    </p:spTree>
  </p:cSld>
  <p:clrMapOvr>
    <a:masterClrMapping/>
  </p:clrMapOvr>
  <p:transition advClick="0" advTm="800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55649" y="336962"/>
            <a:ext cx="7922186" cy="653653"/>
          </a:xfrm>
        </p:spPr>
        <p:txBody>
          <a:bodyPr anchor="ctr"/>
          <a:lstStyle/>
          <a:p>
            <a:r>
              <a:rPr lang="zh-CN" altLang="en-US" sz="2800" dirty="0" smtClean="0">
                <a:latin typeface="Arial" pitchFamily="34" charset="0"/>
                <a:cs typeface="Arial" pitchFamily="34" charset="0"/>
              </a:rPr>
              <a:t>步骤</a:t>
            </a:r>
            <a:r>
              <a:rPr lang="en-US" altLang="zh-CN" sz="2800" dirty="0" smtClean="0">
                <a:latin typeface="Arial" pitchFamily="34" charset="0"/>
                <a:cs typeface="Arial" pitchFamily="34" charset="0"/>
              </a:rPr>
              <a:t>3</a:t>
            </a:r>
            <a:r>
              <a:rPr lang="zh-CN" altLang="en-US" sz="2800" dirty="0" smtClean="0">
                <a:latin typeface="Arial" pitchFamily="34" charset="0"/>
                <a:cs typeface="Arial" pitchFamily="34" charset="0"/>
              </a:rPr>
              <a:t>：计算</a:t>
            </a:r>
            <a:r>
              <a:rPr lang="en-US" altLang="zh-CN" sz="2800" dirty="0" smtClean="0">
                <a:latin typeface="Arial" pitchFamily="34" charset="0"/>
                <a:cs typeface="Arial" pitchFamily="34" charset="0"/>
              </a:rPr>
              <a:t>AP</a:t>
            </a:r>
            <a:r>
              <a:rPr lang="zh-CN" altLang="en-US" sz="2800" dirty="0" smtClean="0">
                <a:latin typeface="Arial" pitchFamily="34" charset="0"/>
                <a:cs typeface="Arial" pitchFamily="34" charset="0"/>
              </a:rPr>
              <a:t>与</a:t>
            </a:r>
            <a:r>
              <a:rPr lang="en-US" altLang="zh-CN" sz="2800" dirty="0" smtClean="0">
                <a:latin typeface="Arial" pitchFamily="34" charset="0"/>
                <a:cs typeface="Arial" pitchFamily="34" charset="0"/>
              </a:rPr>
              <a:t>WOC</a:t>
            </a:r>
            <a:r>
              <a:rPr lang="zh-CN" altLang="en-US" sz="2800" dirty="0" smtClean="0">
                <a:latin typeface="Arial" pitchFamily="34" charset="0"/>
                <a:cs typeface="Arial" pitchFamily="34" charset="0"/>
              </a:rPr>
              <a:t>面板之间的线缆长度</a:t>
            </a:r>
            <a:r>
              <a:rPr lang="en-US" altLang="zh-CN" sz="2800" dirty="0" smtClean="0">
                <a:latin typeface="Arial" pitchFamily="34" charset="0"/>
                <a:cs typeface="Arial" pitchFamily="34" charset="0"/>
              </a:rPr>
              <a:t>(3)</a:t>
            </a:r>
            <a:endParaRPr lang="zh-CN" altLang="en-US" dirty="0">
              <a:latin typeface="Arial" pitchFamily="34" charset="0"/>
              <a:cs typeface="Arial" pitchFamily="34" charset="0"/>
            </a:endParaRPr>
          </a:p>
        </p:txBody>
      </p:sp>
      <p:sp>
        <p:nvSpPr>
          <p:cNvPr id="16" name="TextBox 15"/>
          <p:cNvSpPr txBox="1"/>
          <p:nvPr/>
        </p:nvSpPr>
        <p:spPr>
          <a:xfrm>
            <a:off x="555813" y="3088579"/>
            <a:ext cx="1972236" cy="892552"/>
          </a:xfrm>
          <a:prstGeom prst="rect">
            <a:avLst/>
          </a:prstGeom>
          <a:noFill/>
        </p:spPr>
        <p:txBody>
          <a:bodyPr wrap="square" rtlCol="0">
            <a:spAutoFit/>
          </a:bodyPr>
          <a:lstStyle/>
          <a:p>
            <a:r>
              <a:rPr lang="zh-CN" altLang="en-US" sz="1600" b="1" dirty="0" smtClean="0">
                <a:latin typeface="Arial" pitchFamily="34" charset="0"/>
                <a:ea typeface="微软雅黑" pitchFamily="34" charset="-122"/>
                <a:cs typeface="Arial" pitchFamily="34" charset="0"/>
              </a:rPr>
              <a:t>组网方案：</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一个室分型</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一个</a:t>
            </a:r>
            <a:r>
              <a:rPr lang="en-US" altLang="zh-CN" sz="1200" dirty="0" smtClean="0">
                <a:latin typeface="Arial" pitchFamily="34" charset="0"/>
                <a:ea typeface="微软雅黑" pitchFamily="34" charset="-122"/>
                <a:cs typeface="Arial" pitchFamily="34" charset="0"/>
              </a:rPr>
              <a:t>1/2</a:t>
            </a:r>
            <a:r>
              <a:rPr lang="zh-CN" altLang="en-US" sz="1200" dirty="0" smtClean="0">
                <a:latin typeface="Arial" pitchFamily="34" charset="0"/>
                <a:ea typeface="微软雅黑" pitchFamily="34" charset="-122"/>
                <a:cs typeface="Arial" pitchFamily="34" charset="0"/>
              </a:rPr>
              <a:t>功分器；</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两个</a:t>
            </a:r>
            <a:r>
              <a:rPr lang="en-US" altLang="zh-CN" sz="1200" dirty="0" smtClean="0">
                <a:latin typeface="Arial" pitchFamily="34" charset="0"/>
                <a:ea typeface="微软雅黑" pitchFamily="34" charset="-122"/>
                <a:cs typeface="Arial" pitchFamily="34" charset="0"/>
              </a:rPr>
              <a:t>4</a:t>
            </a:r>
            <a:r>
              <a:rPr lang="zh-CN" altLang="en-US" sz="1200" dirty="0" smtClean="0">
                <a:latin typeface="Arial" pitchFamily="34" charset="0"/>
                <a:ea typeface="微软雅黑" pitchFamily="34" charset="-122"/>
                <a:cs typeface="Arial" pitchFamily="34" charset="0"/>
              </a:rPr>
              <a:t>路合路分配器。</a:t>
            </a:r>
            <a:endParaRPr lang="en-US" altLang="zh-CN" sz="1200" dirty="0" smtClean="0">
              <a:latin typeface="Arial" pitchFamily="34" charset="0"/>
              <a:ea typeface="微软雅黑" pitchFamily="34" charset="-122"/>
              <a:cs typeface="Arial" pitchFamily="34" charset="0"/>
            </a:endParaRPr>
          </a:p>
        </p:txBody>
      </p:sp>
      <p:grpSp>
        <p:nvGrpSpPr>
          <p:cNvPr id="3" name="组合 89"/>
          <p:cNvGrpSpPr/>
          <p:nvPr/>
        </p:nvGrpSpPr>
        <p:grpSpPr>
          <a:xfrm>
            <a:off x="1048870" y="1502946"/>
            <a:ext cx="4751295" cy="1527125"/>
            <a:chOff x="660438" y="1711843"/>
            <a:chExt cx="4411292" cy="2309876"/>
          </a:xfrm>
        </p:grpSpPr>
        <p:grpSp>
          <p:nvGrpSpPr>
            <p:cNvPr id="4" name="组合 16"/>
            <p:cNvGrpSpPr/>
            <p:nvPr/>
          </p:nvGrpSpPr>
          <p:grpSpPr>
            <a:xfrm>
              <a:off x="660438" y="1711843"/>
              <a:ext cx="4411292" cy="2309876"/>
              <a:chOff x="617908" y="3078230"/>
              <a:chExt cx="3643607" cy="1602707"/>
            </a:xfrm>
          </p:grpSpPr>
          <p:pic>
            <p:nvPicPr>
              <p:cNvPr id="19"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2422863" y="3078230"/>
                <a:ext cx="1838652" cy="758053"/>
              </a:xfrm>
              <a:prstGeom prst="rect">
                <a:avLst/>
              </a:prstGeom>
              <a:noFill/>
              <a:ln w="9525">
                <a:noFill/>
                <a:miter lim="800000"/>
                <a:headEnd/>
                <a:tailEnd/>
              </a:ln>
            </p:spPr>
          </p:pic>
          <p:pic>
            <p:nvPicPr>
              <p:cNvPr id="21"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2406588" y="3922884"/>
                <a:ext cx="1838652" cy="758053"/>
              </a:xfrm>
              <a:prstGeom prst="rect">
                <a:avLst/>
              </a:prstGeom>
              <a:noFill/>
              <a:ln w="9525">
                <a:noFill/>
                <a:miter lim="800000"/>
                <a:headEnd/>
                <a:tailEnd/>
              </a:ln>
            </p:spPr>
          </p:pic>
          <p:pic>
            <p:nvPicPr>
              <p:cNvPr id="22"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7908" y="3922884"/>
                <a:ext cx="1838652" cy="758053"/>
              </a:xfrm>
              <a:prstGeom prst="rect">
                <a:avLst/>
              </a:prstGeom>
              <a:noFill/>
              <a:ln w="9525">
                <a:noFill/>
                <a:miter lim="800000"/>
                <a:headEnd/>
                <a:tailEnd/>
              </a:ln>
            </p:spPr>
          </p:pic>
          <p:pic>
            <p:nvPicPr>
              <p:cNvPr id="23"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34183" y="3078230"/>
                <a:ext cx="1838652" cy="758053"/>
              </a:xfrm>
              <a:prstGeom prst="rect">
                <a:avLst/>
              </a:prstGeom>
              <a:noFill/>
              <a:ln w="9525">
                <a:noFill/>
                <a:miter lim="800000"/>
                <a:headEnd/>
                <a:tailEnd/>
              </a:ln>
            </p:spPr>
          </p:pic>
        </p:grpSp>
        <p:pic>
          <p:nvPicPr>
            <p:cNvPr id="10" name="Picture 3" descr="D:\00.工作计划\V2R1C01封闭写作资料\WLAN AP新产品图片-PNG\WLAN AP新产品图片\AP6310SN rightside_perspective.png"/>
            <p:cNvPicPr>
              <a:picLocks noChangeAspect="1" noChangeArrowheads="1"/>
            </p:cNvPicPr>
            <p:nvPr/>
          </p:nvPicPr>
          <p:blipFill>
            <a:blip r:embed="rId3" cstate="print"/>
            <a:srcRect/>
            <a:stretch>
              <a:fillRect/>
            </a:stretch>
          </p:blipFill>
          <p:spPr bwMode="auto">
            <a:xfrm>
              <a:off x="2651112" y="2577911"/>
              <a:ext cx="504000" cy="179324"/>
            </a:xfrm>
            <a:prstGeom prst="rect">
              <a:avLst/>
            </a:prstGeom>
            <a:noFill/>
            <a:ln w="9525">
              <a:noFill/>
              <a:miter lim="800000"/>
              <a:headEnd/>
              <a:tailEnd/>
            </a:ln>
          </p:spPr>
        </p:pic>
        <p:pic>
          <p:nvPicPr>
            <p:cNvPr id="1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849016" y="2223626"/>
              <a:ext cx="180000" cy="183693"/>
            </a:xfrm>
            <a:prstGeom prst="rect">
              <a:avLst/>
            </a:prstGeom>
            <a:noFill/>
            <a:ln w="9525">
              <a:noFill/>
              <a:miter lim="800000"/>
              <a:headEnd/>
              <a:tailEnd/>
            </a:ln>
          </p:spPr>
        </p:pic>
        <p:pic>
          <p:nvPicPr>
            <p:cNvPr id="1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863194" y="3375487"/>
              <a:ext cx="180000" cy="183693"/>
            </a:xfrm>
            <a:prstGeom prst="rect">
              <a:avLst/>
            </a:prstGeom>
            <a:noFill/>
            <a:ln w="9525">
              <a:noFill/>
              <a:miter lim="800000"/>
              <a:headEnd/>
              <a:tailEnd/>
            </a:ln>
          </p:spPr>
        </p:pic>
        <p:pic>
          <p:nvPicPr>
            <p:cNvPr id="14"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748708" y="2223626"/>
              <a:ext cx="180000" cy="183693"/>
            </a:xfrm>
            <a:prstGeom prst="rect">
              <a:avLst/>
            </a:prstGeom>
            <a:noFill/>
            <a:ln w="9525">
              <a:noFill/>
              <a:miter lim="800000"/>
              <a:headEnd/>
              <a:tailEnd/>
            </a:ln>
          </p:spPr>
        </p:pic>
        <p:pic>
          <p:nvPicPr>
            <p:cNvPr id="15"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699089" y="3375487"/>
              <a:ext cx="180000" cy="183693"/>
            </a:xfrm>
            <a:prstGeom prst="rect">
              <a:avLst/>
            </a:prstGeom>
            <a:noFill/>
            <a:ln w="9525">
              <a:noFill/>
              <a:miter lim="800000"/>
              <a:headEnd/>
              <a:tailEnd/>
            </a:ln>
          </p:spPr>
        </p:pic>
        <p:cxnSp>
          <p:nvCxnSpPr>
            <p:cNvPr id="30" name="肘形连接符 25"/>
            <p:cNvCxnSpPr>
              <a:stCxn id="33" idx="2"/>
            </p:cNvCxnSpPr>
            <p:nvPr/>
          </p:nvCxnSpPr>
          <p:spPr bwMode="auto">
            <a:xfrm rot="16200000" flipH="1">
              <a:off x="1478508" y="2584292"/>
              <a:ext cx="442206" cy="88259"/>
            </a:xfrm>
            <a:prstGeom prst="bentConnector3">
              <a:avLst>
                <a:gd name="adj1" fmla="val 30765"/>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3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565482" y="2223626"/>
              <a:ext cx="180000" cy="183693"/>
            </a:xfrm>
            <a:prstGeom prst="rect">
              <a:avLst/>
            </a:prstGeom>
            <a:noFill/>
            <a:ln w="9525">
              <a:noFill/>
              <a:miter lim="800000"/>
              <a:headEnd/>
              <a:tailEnd/>
            </a:ln>
          </p:spPr>
        </p:pic>
        <p:pic>
          <p:nvPicPr>
            <p:cNvPr id="37"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547762" y="3375487"/>
              <a:ext cx="180000" cy="183693"/>
            </a:xfrm>
            <a:prstGeom prst="rect">
              <a:avLst/>
            </a:prstGeom>
            <a:noFill/>
            <a:ln w="9525">
              <a:noFill/>
              <a:miter lim="800000"/>
              <a:headEnd/>
              <a:tailEnd/>
            </a:ln>
          </p:spPr>
        </p:pic>
        <p:pic>
          <p:nvPicPr>
            <p:cNvPr id="41"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021610" y="2223626"/>
              <a:ext cx="180000" cy="183693"/>
            </a:xfrm>
            <a:prstGeom prst="rect">
              <a:avLst/>
            </a:prstGeom>
            <a:noFill/>
            <a:ln w="9525">
              <a:noFill/>
              <a:miter lim="800000"/>
              <a:headEnd/>
              <a:tailEnd/>
            </a:ln>
          </p:spPr>
        </p:pic>
        <p:pic>
          <p:nvPicPr>
            <p:cNvPr id="4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003889" y="3375487"/>
              <a:ext cx="180000" cy="183693"/>
            </a:xfrm>
            <a:prstGeom prst="rect">
              <a:avLst/>
            </a:prstGeom>
            <a:noFill/>
            <a:ln w="9525">
              <a:noFill/>
              <a:miter lim="800000"/>
              <a:headEnd/>
              <a:tailEnd/>
            </a:ln>
          </p:spPr>
        </p:pic>
        <p:cxnSp>
          <p:nvCxnSpPr>
            <p:cNvPr id="32" name="肘形连接符 25"/>
            <p:cNvCxnSpPr>
              <a:stCxn id="12" idx="2"/>
              <a:endCxn id="27" idx="0"/>
            </p:cNvCxnSpPr>
            <p:nvPr/>
          </p:nvCxnSpPr>
          <p:spPr bwMode="auto">
            <a:xfrm rot="5400000">
              <a:off x="1728080" y="2487489"/>
              <a:ext cx="291107" cy="130767"/>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40" name="肘形连接符 25"/>
            <p:cNvCxnSpPr>
              <a:endCxn id="37" idx="0"/>
            </p:cNvCxnSpPr>
            <p:nvPr/>
          </p:nvCxnSpPr>
          <p:spPr bwMode="auto">
            <a:xfrm rot="5400000">
              <a:off x="1509900" y="3128343"/>
              <a:ext cx="375006" cy="119282"/>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47" name="肘形连接符 25"/>
            <p:cNvCxnSpPr>
              <a:stCxn id="27" idx="2"/>
              <a:endCxn id="13" idx="0"/>
            </p:cNvCxnSpPr>
            <p:nvPr/>
          </p:nvCxnSpPr>
          <p:spPr bwMode="auto">
            <a:xfrm rot="16200000" flipH="1">
              <a:off x="1704191" y="3126483"/>
              <a:ext cx="353061" cy="144945"/>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51" name="肘形连接符 25"/>
            <p:cNvCxnSpPr>
              <a:stCxn id="14" idx="2"/>
            </p:cNvCxnSpPr>
            <p:nvPr/>
          </p:nvCxnSpPr>
          <p:spPr bwMode="auto">
            <a:xfrm rot="16200000" flipH="1">
              <a:off x="3657023" y="2589004"/>
              <a:ext cx="416348" cy="52978"/>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55" name="肘形连接符 25"/>
            <p:cNvCxnSpPr>
              <a:stCxn id="41" idx="2"/>
            </p:cNvCxnSpPr>
            <p:nvPr/>
          </p:nvCxnSpPr>
          <p:spPr bwMode="auto">
            <a:xfrm rot="5400000">
              <a:off x="3848338" y="2567713"/>
              <a:ext cx="423666" cy="102878"/>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2" name="肘形连接符 25"/>
            <p:cNvCxnSpPr>
              <a:endCxn id="15" idx="0"/>
            </p:cNvCxnSpPr>
            <p:nvPr/>
          </p:nvCxnSpPr>
          <p:spPr bwMode="auto">
            <a:xfrm rot="5400000">
              <a:off x="3604712" y="3117773"/>
              <a:ext cx="442092" cy="73337"/>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5" name="肘形连接符 25"/>
            <p:cNvCxnSpPr>
              <a:endCxn id="42" idx="0"/>
            </p:cNvCxnSpPr>
            <p:nvPr/>
          </p:nvCxnSpPr>
          <p:spPr bwMode="auto">
            <a:xfrm rot="16200000" flipH="1">
              <a:off x="3873535" y="3155133"/>
              <a:ext cx="349518" cy="91189"/>
            </a:xfrm>
            <a:prstGeom prst="bentConnector3">
              <a:avLst>
                <a:gd name="adj1" fmla="val 40128"/>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27" name="Picture 2" descr="C:\Users\m00163896\Desktop\T1ArOwXnREXXb9GDcW_024652_jpg_310x310.jpg"/>
            <p:cNvPicPr>
              <a:picLocks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592249" y="2698426"/>
              <a:ext cx="432000" cy="324000"/>
            </a:xfrm>
            <a:prstGeom prst="rect">
              <a:avLst/>
            </a:prstGeom>
            <a:noFill/>
          </p:spPr>
        </p:pic>
        <p:pic>
          <p:nvPicPr>
            <p:cNvPr id="31" name="Picture 2" descr="C:\Users\m00163896\Desktop\T1ArOwXnREXXb9GDcW_024652_jpg_310x310.jpg"/>
            <p:cNvPicPr>
              <a:picLocks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3743570" y="2701970"/>
              <a:ext cx="432000" cy="324000"/>
            </a:xfrm>
            <a:prstGeom prst="rect">
              <a:avLst/>
            </a:prstGeom>
            <a:noFill/>
          </p:spPr>
        </p:pic>
        <p:cxnSp>
          <p:nvCxnSpPr>
            <p:cNvPr id="71" name="直接连接符 70"/>
            <p:cNvCxnSpPr>
              <a:stCxn id="75" idx="1"/>
              <a:endCxn id="27" idx="3"/>
            </p:cNvCxnSpPr>
            <p:nvPr/>
          </p:nvCxnSpPr>
          <p:spPr bwMode="auto">
            <a:xfrm flipH="1" flipV="1">
              <a:off x="2024249" y="2860426"/>
              <a:ext cx="684671" cy="5961"/>
            </a:xfrm>
            <a:prstGeom prst="line">
              <a:avLst/>
            </a:prstGeom>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72" name="直接连接符 71"/>
            <p:cNvCxnSpPr>
              <a:stCxn id="31" idx="1"/>
              <a:endCxn id="75" idx="3"/>
            </p:cNvCxnSpPr>
            <p:nvPr/>
          </p:nvCxnSpPr>
          <p:spPr bwMode="auto">
            <a:xfrm flipH="1">
              <a:off x="3032920" y="2863970"/>
              <a:ext cx="710650" cy="2417"/>
            </a:xfrm>
            <a:prstGeom prst="line">
              <a:avLst/>
            </a:prstGeom>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75" name="Picture 8" descr="http://www.cytech.com.cn/UpFiles/20100615135402746.jpg"/>
            <p:cNvPicPr>
              <a:picLocks noChangeAspect="1" noChangeArrowheads="1"/>
            </p:cNvPicPr>
            <p:nvPr/>
          </p:nvPicPr>
          <p:blipFill>
            <a:blip r:embed="rId6" cstate="print">
              <a:clrChange>
                <a:clrFrom>
                  <a:srgbClr val="FCFFF6"/>
                </a:clrFrom>
                <a:clrTo>
                  <a:srgbClr val="FCFFF6">
                    <a:alpha val="0"/>
                  </a:srgbClr>
                </a:clrTo>
              </a:clrChange>
            </a:blip>
            <a:srcRect l="41555" t="1757" r="33322" b="77757"/>
            <a:stretch>
              <a:fillRect/>
            </a:stretch>
          </p:blipFill>
          <p:spPr bwMode="auto">
            <a:xfrm>
              <a:off x="2708920" y="2738238"/>
              <a:ext cx="324000" cy="256298"/>
            </a:xfrm>
            <a:prstGeom prst="rect">
              <a:avLst/>
            </a:prstGeom>
            <a:noFill/>
          </p:spPr>
        </p:pic>
        <p:sp>
          <p:nvSpPr>
            <p:cNvPr id="87" name="TextBox 86"/>
            <p:cNvSpPr txBox="1"/>
            <p:nvPr/>
          </p:nvSpPr>
          <p:spPr>
            <a:xfrm>
              <a:off x="3112105" y="2551808"/>
              <a:ext cx="753148" cy="246221"/>
            </a:xfrm>
            <a:prstGeom prst="rect">
              <a:avLst/>
            </a:prstGeom>
            <a:noFill/>
          </p:spPr>
          <p:txBody>
            <a:bodyPr wrap="square" rtlCol="0">
              <a:spAutoFit/>
            </a:bodyPr>
            <a:lstStyle/>
            <a:p>
              <a:r>
                <a:rPr lang="zh-CN" altLang="en-US" sz="1000" dirty="0" smtClean="0">
                  <a:latin typeface="Arial" pitchFamily="34" charset="0"/>
                  <a:ea typeface="微软雅黑" pitchFamily="34" charset="-122"/>
                  <a:cs typeface="Arial" pitchFamily="34" charset="0"/>
                </a:rPr>
                <a:t>射频馈线</a:t>
              </a:r>
              <a:endParaRPr lang="zh-CN" altLang="en-US" sz="1000" dirty="0">
                <a:latin typeface="Arial" pitchFamily="34" charset="0"/>
                <a:ea typeface="微软雅黑" pitchFamily="34" charset="-122"/>
                <a:cs typeface="Arial" pitchFamily="34" charset="0"/>
              </a:endParaRPr>
            </a:p>
          </p:txBody>
        </p:sp>
        <p:sp>
          <p:nvSpPr>
            <p:cNvPr id="88" name="TextBox 87"/>
            <p:cNvSpPr txBox="1"/>
            <p:nvPr/>
          </p:nvSpPr>
          <p:spPr>
            <a:xfrm>
              <a:off x="4034285" y="2501155"/>
              <a:ext cx="861911" cy="246221"/>
            </a:xfrm>
            <a:prstGeom prst="rect">
              <a:avLst/>
            </a:prstGeom>
            <a:noFill/>
          </p:spPr>
          <p:txBody>
            <a:bodyPr wrap="square" rtlCol="0">
              <a:spAutoFit/>
            </a:bodyPr>
            <a:lstStyle/>
            <a:p>
              <a:r>
                <a:rPr lang="en-US" altLang="zh-CN" sz="1000" dirty="0" smtClean="0">
                  <a:latin typeface="Arial" pitchFamily="34" charset="0"/>
                  <a:ea typeface="微软雅黑" pitchFamily="34" charset="-122"/>
                  <a:cs typeface="Arial" pitchFamily="34" charset="0"/>
                </a:rPr>
                <a:t>CATV</a:t>
              </a:r>
              <a:r>
                <a:rPr lang="zh-CN" altLang="en-US" sz="1000" dirty="0" smtClean="0">
                  <a:latin typeface="Arial" pitchFamily="34" charset="0"/>
                  <a:ea typeface="微软雅黑" pitchFamily="34" charset="-122"/>
                  <a:cs typeface="Arial" pitchFamily="34" charset="0"/>
                </a:rPr>
                <a:t>线缆</a:t>
              </a:r>
              <a:endParaRPr lang="zh-CN" altLang="en-US" sz="1000" dirty="0">
                <a:latin typeface="Arial" pitchFamily="34" charset="0"/>
                <a:ea typeface="微软雅黑" pitchFamily="34" charset="-122"/>
                <a:cs typeface="Arial" pitchFamily="34" charset="0"/>
              </a:endParaRPr>
            </a:p>
          </p:txBody>
        </p:sp>
      </p:grpSp>
      <p:graphicFrame>
        <p:nvGraphicFramePr>
          <p:cNvPr id="89" name="表格 88"/>
          <p:cNvGraphicFramePr>
            <a:graphicFrameLocks noGrp="1"/>
          </p:cNvGraphicFramePr>
          <p:nvPr/>
        </p:nvGraphicFramePr>
        <p:xfrm>
          <a:off x="5096541" y="3463597"/>
          <a:ext cx="3393034" cy="1097202"/>
        </p:xfrm>
        <a:graphic>
          <a:graphicData uri="http://schemas.openxmlformats.org/drawingml/2006/table">
            <a:tbl>
              <a:tblPr firstRow="1" bandRow="1">
                <a:tableStyleId>{073A0DAA-6AF3-43AB-8588-CEC1D06C72B9}</a:tableStyleId>
              </a:tblPr>
              <a:tblGrid>
                <a:gridCol w="640871"/>
                <a:gridCol w="546847"/>
                <a:gridCol w="1479176"/>
                <a:gridCol w="726140"/>
              </a:tblGrid>
              <a:tr h="411402">
                <a:tc>
                  <a:txBody>
                    <a:bodyPr/>
                    <a:lstStyle/>
                    <a:p>
                      <a:r>
                        <a:rPr lang="zh-CN" altLang="en-US" sz="900" dirty="0" smtClean="0">
                          <a:latin typeface="Arial" pitchFamily="34" charset="0"/>
                          <a:ea typeface="微软雅黑" pitchFamily="34" charset="-122"/>
                          <a:cs typeface="Arial" pitchFamily="34" charset="0"/>
                        </a:rPr>
                        <a:t>馈线长度</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c>
                  <a:txBody>
                    <a:bodyPr/>
                    <a:lstStyle/>
                    <a:p>
                      <a:r>
                        <a:rPr lang="zh-CN" altLang="en-US" sz="900" dirty="0" smtClean="0">
                          <a:latin typeface="Arial" pitchFamily="34" charset="0"/>
                          <a:ea typeface="微软雅黑" pitchFamily="34" charset="-122"/>
                          <a:cs typeface="Arial" pitchFamily="34" charset="0"/>
                        </a:rPr>
                        <a:t>射频馈线损耗</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c>
                  <a:txBody>
                    <a:bodyPr/>
                    <a:lstStyle/>
                    <a:p>
                      <a:r>
                        <a:rPr lang="en-US" altLang="zh-CN" sz="900" dirty="0" smtClean="0">
                          <a:latin typeface="Arial" pitchFamily="34" charset="0"/>
                          <a:ea typeface="微软雅黑" pitchFamily="34" charset="-122"/>
                          <a:cs typeface="Arial" pitchFamily="34" charset="0"/>
                        </a:rPr>
                        <a:t>CATV</a:t>
                      </a:r>
                      <a:r>
                        <a:rPr lang="zh-CN" altLang="en-US" sz="900" dirty="0" smtClean="0">
                          <a:latin typeface="Arial" pitchFamily="34" charset="0"/>
                          <a:ea typeface="微软雅黑" pitchFamily="34" charset="-122"/>
                          <a:cs typeface="Arial" pitchFamily="34" charset="0"/>
                        </a:rPr>
                        <a:t>线缆允许最大损耗</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c>
                  <a:txBody>
                    <a:bodyPr/>
                    <a:lstStyle/>
                    <a:p>
                      <a:r>
                        <a:rPr lang="en-US" altLang="zh-CN" sz="900" dirty="0" smtClean="0">
                          <a:latin typeface="Arial" pitchFamily="34" charset="0"/>
                          <a:ea typeface="微软雅黑" pitchFamily="34" charset="-122"/>
                          <a:cs typeface="Arial" pitchFamily="34" charset="0"/>
                        </a:rPr>
                        <a:t>CATV</a:t>
                      </a:r>
                      <a:r>
                        <a:rPr lang="zh-CN" altLang="en-US" sz="900" dirty="0" smtClean="0">
                          <a:latin typeface="Arial" pitchFamily="34" charset="0"/>
                          <a:ea typeface="微软雅黑" pitchFamily="34" charset="-122"/>
                          <a:cs typeface="Arial" pitchFamily="34" charset="0"/>
                        </a:rPr>
                        <a:t>线缆最长距离</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r>
              <a:tr h="216589">
                <a:tc>
                  <a:txBody>
                    <a:bodyPr/>
                    <a:lstStyle/>
                    <a:p>
                      <a:r>
                        <a:rPr lang="en-US" altLang="zh-CN" sz="900" dirty="0" smtClean="0">
                          <a:latin typeface="Arial" pitchFamily="34" charset="0"/>
                          <a:ea typeface="微软雅黑" pitchFamily="34" charset="-122"/>
                          <a:cs typeface="Arial" pitchFamily="34" charset="0"/>
                        </a:rPr>
                        <a:t>10</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1.2dB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37-3.3-11-1-1.2=20.5dB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45.6</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r>
              <a:tr h="216589">
                <a:tc>
                  <a:txBody>
                    <a:bodyPr/>
                    <a:lstStyle/>
                    <a:p>
                      <a:r>
                        <a:rPr lang="en-US" altLang="zh-CN" sz="900" dirty="0" smtClean="0">
                          <a:latin typeface="Arial" pitchFamily="34" charset="0"/>
                          <a:ea typeface="微软雅黑" pitchFamily="34" charset="-122"/>
                          <a:cs typeface="Arial" pitchFamily="34" charset="0"/>
                        </a:rPr>
                        <a:t>20</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2.4dB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37-3.3-11-1-2.4=19.3dB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42.3</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r>
              <a:tr h="216589">
                <a:tc>
                  <a:txBody>
                    <a:bodyPr/>
                    <a:lstStyle/>
                    <a:p>
                      <a:r>
                        <a:rPr lang="en-US" altLang="zh-CN" sz="900" dirty="0" smtClean="0">
                          <a:latin typeface="Arial" pitchFamily="34" charset="0"/>
                          <a:ea typeface="微软雅黑" pitchFamily="34" charset="-122"/>
                          <a:cs typeface="Arial" pitchFamily="34" charset="0"/>
                        </a:rPr>
                        <a:t>30</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3.6dB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37-3.3-11-1-3.6=18.1dB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40.2</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r>
            </a:tbl>
          </a:graphicData>
        </a:graphic>
      </p:graphicFrame>
      <p:sp>
        <p:nvSpPr>
          <p:cNvPr id="35" name="矩形 34"/>
          <p:cNvSpPr/>
          <p:nvPr/>
        </p:nvSpPr>
        <p:spPr>
          <a:xfrm>
            <a:off x="2375647" y="3088579"/>
            <a:ext cx="2644589" cy="1261884"/>
          </a:xfrm>
          <a:prstGeom prst="rect">
            <a:avLst/>
          </a:prstGeom>
        </p:spPr>
        <p:txBody>
          <a:bodyPr wrap="square">
            <a:spAutoFit/>
          </a:bodyPr>
          <a:lstStyle/>
          <a:p>
            <a:r>
              <a:rPr lang="zh-CN" altLang="en-US" sz="1600" b="1" dirty="0" smtClean="0">
                <a:latin typeface="Arial" pitchFamily="34" charset="0"/>
                <a:ea typeface="微软雅黑" pitchFamily="34" charset="-122"/>
                <a:cs typeface="Arial" pitchFamily="34" charset="0"/>
              </a:rPr>
              <a:t>设计条件：</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和</a:t>
            </a:r>
            <a:r>
              <a:rPr lang="en-US" altLang="zh-CN" sz="1200" dirty="0" smtClean="0">
                <a:latin typeface="Arial" pitchFamily="34" charset="0"/>
                <a:ea typeface="微软雅黑" pitchFamily="34" charset="-122"/>
                <a:cs typeface="Arial" pitchFamily="34" charset="0"/>
              </a:rPr>
              <a:t>1/2</a:t>
            </a:r>
            <a:r>
              <a:rPr lang="zh-CN" altLang="en-US" sz="1200" dirty="0" smtClean="0">
                <a:latin typeface="Arial" pitchFamily="34" charset="0"/>
                <a:ea typeface="微软雅黑" pitchFamily="34" charset="-122"/>
                <a:cs typeface="Arial" pitchFamily="34" charset="0"/>
              </a:rPr>
              <a:t>功分器部署在一起；</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1/2</a:t>
            </a:r>
            <a:r>
              <a:rPr lang="zh-CN" altLang="en-US" sz="1200" dirty="0" smtClean="0">
                <a:latin typeface="Arial" pitchFamily="34" charset="0"/>
                <a:ea typeface="微软雅黑" pitchFamily="34" charset="-122"/>
                <a:cs typeface="Arial" pitchFamily="34" charset="0"/>
              </a:rPr>
              <a:t>功分器插损</a:t>
            </a:r>
            <a:r>
              <a:rPr lang="en-US" altLang="zh-CN" sz="1200" dirty="0" smtClean="0">
                <a:latin typeface="Arial" pitchFamily="34" charset="0"/>
                <a:ea typeface="微软雅黑" pitchFamily="34" charset="-122"/>
                <a:cs typeface="Arial" pitchFamily="34" charset="0"/>
              </a:rPr>
              <a:t>3.3dB</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4</a:t>
            </a:r>
            <a:r>
              <a:rPr lang="zh-CN" altLang="en-US" sz="1200" dirty="0" smtClean="0">
                <a:latin typeface="Arial" pitchFamily="34" charset="0"/>
                <a:ea typeface="微软雅黑" pitchFamily="34" charset="-122"/>
                <a:cs typeface="Arial" pitchFamily="34" charset="0"/>
              </a:rPr>
              <a:t>路合路分配器插损</a:t>
            </a:r>
            <a:r>
              <a:rPr lang="en-US" altLang="zh-CN" sz="1200" dirty="0" smtClean="0">
                <a:latin typeface="Arial" pitchFamily="34" charset="0"/>
                <a:ea typeface="微软雅黑" pitchFamily="34" charset="-122"/>
                <a:cs typeface="Arial" pitchFamily="34" charset="0"/>
              </a:rPr>
              <a:t>11dB</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面板插损</a:t>
            </a:r>
            <a:r>
              <a:rPr lang="en-US" altLang="zh-CN" sz="1200" dirty="0" smtClean="0">
                <a:latin typeface="Arial" pitchFamily="34" charset="0"/>
                <a:ea typeface="微软雅黑" pitchFamily="34" charset="-122"/>
                <a:cs typeface="Arial" pitchFamily="34" charset="0"/>
              </a:rPr>
              <a:t>1dB</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射频馈线损耗</a:t>
            </a:r>
            <a:r>
              <a:rPr lang="en-US" altLang="zh-CN" sz="1200" dirty="0" smtClean="0">
                <a:latin typeface="Arial" pitchFamily="34" charset="0"/>
                <a:ea typeface="微软雅黑" pitchFamily="34" charset="-122"/>
                <a:cs typeface="Arial" pitchFamily="34" charset="0"/>
              </a:rPr>
              <a:t>12dB/100</a:t>
            </a:r>
            <a:r>
              <a:rPr lang="zh-CN" altLang="en-US" sz="1200" dirty="0" smtClean="0">
                <a:latin typeface="Arial" pitchFamily="34" charset="0"/>
                <a:ea typeface="微软雅黑" pitchFamily="34" charset="-122"/>
                <a:cs typeface="Arial" pitchFamily="34" charset="0"/>
              </a:rPr>
              <a:t>米，</a:t>
            </a:r>
            <a:r>
              <a:rPr lang="en-US" altLang="zh-CN" sz="1200" dirty="0" smtClean="0">
                <a:latin typeface="Arial" pitchFamily="34" charset="0"/>
                <a:ea typeface="微软雅黑" pitchFamily="34" charset="-122"/>
                <a:cs typeface="Arial" pitchFamily="34" charset="0"/>
              </a:rPr>
              <a:t>CATV</a:t>
            </a:r>
            <a:r>
              <a:rPr lang="zh-CN" altLang="en-US" sz="1200" dirty="0" smtClean="0">
                <a:latin typeface="Arial" pitchFamily="34" charset="0"/>
                <a:ea typeface="微软雅黑" pitchFamily="34" charset="-122"/>
                <a:cs typeface="Arial" pitchFamily="34" charset="0"/>
              </a:rPr>
              <a:t>线缆损耗</a:t>
            </a:r>
            <a:r>
              <a:rPr lang="en-US" altLang="zh-CN" sz="1200" dirty="0" smtClean="0">
                <a:latin typeface="Arial" pitchFamily="34" charset="0"/>
                <a:ea typeface="微软雅黑" pitchFamily="34" charset="-122"/>
                <a:cs typeface="Arial" pitchFamily="34" charset="0"/>
              </a:rPr>
              <a:t>45dB/100</a:t>
            </a:r>
            <a:r>
              <a:rPr lang="zh-CN" altLang="en-US" sz="1200" dirty="0" smtClean="0">
                <a:latin typeface="Arial" pitchFamily="34" charset="0"/>
                <a:ea typeface="微软雅黑" pitchFamily="34" charset="-122"/>
                <a:cs typeface="Arial" pitchFamily="34" charset="0"/>
              </a:rPr>
              <a:t>米。</a:t>
            </a:r>
            <a:endParaRPr lang="en-US" altLang="zh-CN" sz="1200" dirty="0" smtClean="0">
              <a:latin typeface="Arial" pitchFamily="34" charset="0"/>
              <a:ea typeface="微软雅黑" pitchFamily="34" charset="-122"/>
              <a:cs typeface="Arial" pitchFamily="34" charset="0"/>
            </a:endParaRPr>
          </a:p>
        </p:txBody>
      </p:sp>
      <p:sp>
        <p:nvSpPr>
          <p:cNvPr id="36" name="矩形 35"/>
          <p:cNvSpPr/>
          <p:nvPr/>
        </p:nvSpPr>
        <p:spPr>
          <a:xfrm>
            <a:off x="5094893" y="3088579"/>
            <a:ext cx="1338828" cy="369332"/>
          </a:xfrm>
          <a:prstGeom prst="rect">
            <a:avLst/>
          </a:prstGeom>
        </p:spPr>
        <p:txBody>
          <a:bodyPr wrap="none">
            <a:spAutoFit/>
          </a:bodyPr>
          <a:lstStyle/>
          <a:p>
            <a:pPr lvl="0"/>
            <a:r>
              <a:rPr lang="zh-CN" altLang="en-US" b="1" dirty="0" smtClean="0">
                <a:solidFill>
                  <a:srgbClr val="000000"/>
                </a:solidFill>
                <a:latin typeface="Arial" pitchFamily="34" charset="0"/>
                <a:ea typeface="微软雅黑" pitchFamily="34" charset="-122"/>
                <a:cs typeface="Arial" pitchFamily="34" charset="0"/>
              </a:rPr>
              <a:t>计算过程：</a:t>
            </a:r>
            <a:endParaRPr lang="zh-CN" altLang="en-US" sz="1400" dirty="0">
              <a:latin typeface="Arial" pitchFamily="34" charset="0"/>
              <a:ea typeface="微软雅黑" pitchFamily="34" charset="-122"/>
              <a:cs typeface="Arial" pitchFamily="34" charset="0"/>
            </a:endParaRPr>
          </a:p>
        </p:txBody>
      </p:sp>
      <p:sp>
        <p:nvSpPr>
          <p:cNvPr id="38" name="矩形 37"/>
          <p:cNvSpPr/>
          <p:nvPr/>
        </p:nvSpPr>
        <p:spPr>
          <a:xfrm>
            <a:off x="742542" y="923366"/>
            <a:ext cx="3422732" cy="458908"/>
          </a:xfrm>
          <a:prstGeom prst="rect">
            <a:avLst/>
          </a:prstGeom>
        </p:spPr>
        <p:txBody>
          <a:bodyPr wrap="none">
            <a:spAutoFit/>
          </a:bodyPr>
          <a:lstStyle/>
          <a:p>
            <a:pPr>
              <a:lnSpc>
                <a:spcPct val="150000"/>
              </a:lnSpc>
            </a:pPr>
            <a:r>
              <a:rPr lang="zh-CN" altLang="en-US" b="1" dirty="0" smtClean="0">
                <a:solidFill>
                  <a:srgbClr val="FF0000"/>
                </a:solidFill>
                <a:latin typeface="微软雅黑" pitchFamily="34" charset="-122"/>
                <a:ea typeface="微软雅黑" pitchFamily="34" charset="-122"/>
              </a:rPr>
              <a:t>单</a:t>
            </a:r>
            <a:r>
              <a:rPr lang="en-US" altLang="zh-CN" b="1" dirty="0" smtClean="0">
                <a:solidFill>
                  <a:srgbClr val="FF0000"/>
                </a:solidFill>
                <a:latin typeface="微软雅黑" pitchFamily="34" charset="-122"/>
                <a:ea typeface="微软雅黑" pitchFamily="34" charset="-122"/>
              </a:rPr>
              <a:t>AP</a:t>
            </a:r>
            <a:r>
              <a:rPr lang="zh-CN" altLang="en-US" b="1" dirty="0" smtClean="0">
                <a:solidFill>
                  <a:srgbClr val="FF0000"/>
                </a:solidFill>
                <a:latin typeface="微软雅黑" pitchFamily="34" charset="-122"/>
                <a:ea typeface="微软雅黑" pitchFamily="34" charset="-122"/>
              </a:rPr>
              <a:t>覆盖</a:t>
            </a:r>
            <a:r>
              <a:rPr lang="en-US" altLang="zh-CN" b="1" dirty="0" smtClean="0">
                <a:solidFill>
                  <a:srgbClr val="FF0000"/>
                </a:solidFill>
                <a:latin typeface="微软雅黑" pitchFamily="34" charset="-122"/>
                <a:ea typeface="微软雅黑" pitchFamily="34" charset="-122"/>
              </a:rPr>
              <a:t>5~8</a:t>
            </a:r>
            <a:r>
              <a:rPr lang="zh-CN" altLang="en-US" b="1" dirty="0" smtClean="0">
                <a:solidFill>
                  <a:srgbClr val="FF0000"/>
                </a:solidFill>
                <a:latin typeface="微软雅黑" pitchFamily="34" charset="-122"/>
                <a:ea typeface="微软雅黑" pitchFamily="34" charset="-122"/>
              </a:rPr>
              <a:t>个房间（方案</a:t>
            </a:r>
            <a:r>
              <a:rPr lang="en-US" altLang="zh-CN" b="1" dirty="0" smtClean="0">
                <a:solidFill>
                  <a:srgbClr val="FF0000"/>
                </a:solidFill>
                <a:latin typeface="微软雅黑" pitchFamily="34" charset="-122"/>
                <a:ea typeface="微软雅黑" pitchFamily="34" charset="-122"/>
              </a:rPr>
              <a:t>2</a:t>
            </a:r>
            <a:r>
              <a:rPr lang="zh-CN" altLang="en-US" b="1" dirty="0" smtClean="0">
                <a:solidFill>
                  <a:srgbClr val="FF0000"/>
                </a:solidFill>
                <a:latin typeface="微软雅黑" pitchFamily="34" charset="-122"/>
                <a:ea typeface="微软雅黑" pitchFamily="34" charset="-122"/>
              </a:rPr>
              <a:t>）</a:t>
            </a:r>
            <a:endParaRPr lang="en-US" altLang="zh-CN" b="1" dirty="0" smtClean="0">
              <a:solidFill>
                <a:srgbClr val="FF0000"/>
              </a:solidFill>
              <a:latin typeface="微软雅黑" pitchFamily="34" charset="-122"/>
              <a:ea typeface="微软雅黑" pitchFamily="34" charset="-122"/>
            </a:endParaRPr>
          </a:p>
        </p:txBody>
      </p:sp>
    </p:spTree>
  </p:cSld>
  <p:clrMapOvr>
    <a:masterClrMapping/>
  </p:clrMapOvr>
  <p:transition advClick="0" advTm="8000">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55649" y="336962"/>
            <a:ext cx="7922186" cy="653653"/>
          </a:xfrm>
        </p:spPr>
        <p:txBody>
          <a:bodyPr anchor="ctr"/>
          <a:lstStyle/>
          <a:p>
            <a:r>
              <a:rPr lang="zh-CN" altLang="en-US" sz="2800" dirty="0" smtClean="0">
                <a:latin typeface="Arial" pitchFamily="34" charset="0"/>
                <a:cs typeface="Arial" pitchFamily="34" charset="0"/>
              </a:rPr>
              <a:t>步骤</a:t>
            </a:r>
            <a:r>
              <a:rPr lang="en-US" altLang="zh-CN" sz="2800" dirty="0" smtClean="0">
                <a:latin typeface="Arial" pitchFamily="34" charset="0"/>
                <a:cs typeface="Arial" pitchFamily="34" charset="0"/>
              </a:rPr>
              <a:t>3</a:t>
            </a:r>
            <a:r>
              <a:rPr lang="zh-CN" altLang="en-US" sz="2800" dirty="0" smtClean="0">
                <a:latin typeface="Arial" pitchFamily="34" charset="0"/>
                <a:cs typeface="Arial" pitchFamily="34" charset="0"/>
              </a:rPr>
              <a:t>：计算</a:t>
            </a:r>
            <a:r>
              <a:rPr lang="en-US" altLang="zh-CN" sz="2800" dirty="0" smtClean="0">
                <a:latin typeface="Arial" pitchFamily="34" charset="0"/>
                <a:cs typeface="Arial" pitchFamily="34" charset="0"/>
              </a:rPr>
              <a:t>AP</a:t>
            </a:r>
            <a:r>
              <a:rPr lang="zh-CN" altLang="en-US" sz="2800" dirty="0" smtClean="0">
                <a:latin typeface="Arial" pitchFamily="34" charset="0"/>
                <a:cs typeface="Arial" pitchFamily="34" charset="0"/>
              </a:rPr>
              <a:t>与</a:t>
            </a:r>
            <a:r>
              <a:rPr lang="en-US" altLang="zh-CN" sz="2800" dirty="0" smtClean="0">
                <a:latin typeface="Arial" pitchFamily="34" charset="0"/>
                <a:cs typeface="Arial" pitchFamily="34" charset="0"/>
              </a:rPr>
              <a:t>WOC</a:t>
            </a:r>
            <a:r>
              <a:rPr lang="zh-CN" altLang="en-US" sz="2800" dirty="0" smtClean="0">
                <a:latin typeface="Arial" pitchFamily="34" charset="0"/>
                <a:cs typeface="Arial" pitchFamily="34" charset="0"/>
              </a:rPr>
              <a:t>面板之间的线缆长度</a:t>
            </a:r>
            <a:r>
              <a:rPr lang="en-US" altLang="zh-CN" sz="2800" dirty="0" smtClean="0">
                <a:latin typeface="Arial" pitchFamily="34" charset="0"/>
                <a:cs typeface="Arial" pitchFamily="34" charset="0"/>
              </a:rPr>
              <a:t>(4)</a:t>
            </a:r>
            <a:endParaRPr lang="zh-CN" altLang="en-US" dirty="0">
              <a:latin typeface="Arial" pitchFamily="34" charset="0"/>
              <a:cs typeface="Arial" pitchFamily="34" charset="0"/>
            </a:endParaRPr>
          </a:p>
        </p:txBody>
      </p:sp>
      <p:sp>
        <p:nvSpPr>
          <p:cNvPr id="16" name="TextBox 15"/>
          <p:cNvSpPr txBox="1"/>
          <p:nvPr/>
        </p:nvSpPr>
        <p:spPr>
          <a:xfrm>
            <a:off x="555813" y="3247698"/>
            <a:ext cx="1739152" cy="892552"/>
          </a:xfrm>
          <a:prstGeom prst="rect">
            <a:avLst/>
          </a:prstGeom>
          <a:noFill/>
        </p:spPr>
        <p:txBody>
          <a:bodyPr wrap="square" rtlCol="0">
            <a:spAutoFit/>
          </a:bodyPr>
          <a:lstStyle/>
          <a:p>
            <a:r>
              <a:rPr lang="zh-CN" altLang="en-US" sz="1600" b="1" dirty="0" smtClean="0">
                <a:latin typeface="Arial" pitchFamily="34" charset="0"/>
                <a:ea typeface="微软雅黑" pitchFamily="34" charset="-122"/>
                <a:cs typeface="Arial" pitchFamily="34" charset="0"/>
              </a:rPr>
              <a:t>组网方案：</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一个室分型</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一个</a:t>
            </a:r>
            <a:r>
              <a:rPr lang="en-US" altLang="zh-CN" sz="1200" dirty="0" smtClean="0">
                <a:latin typeface="Arial" pitchFamily="34" charset="0"/>
                <a:ea typeface="微软雅黑" pitchFamily="34" charset="-122"/>
                <a:cs typeface="Arial" pitchFamily="34" charset="0"/>
              </a:rPr>
              <a:t>1/2</a:t>
            </a:r>
            <a:r>
              <a:rPr lang="zh-CN" altLang="en-US" sz="1200" dirty="0" smtClean="0">
                <a:latin typeface="Arial" pitchFamily="34" charset="0"/>
                <a:ea typeface="微软雅黑" pitchFamily="34" charset="-122"/>
                <a:cs typeface="Arial" pitchFamily="34" charset="0"/>
              </a:rPr>
              <a:t>功分器；</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 两个</a:t>
            </a:r>
            <a:r>
              <a:rPr lang="en-US" altLang="zh-CN" sz="1200" dirty="0" smtClean="0">
                <a:latin typeface="Arial" pitchFamily="34" charset="0"/>
                <a:ea typeface="微软雅黑" pitchFamily="34" charset="-122"/>
                <a:cs typeface="Arial" pitchFamily="34" charset="0"/>
              </a:rPr>
              <a:t>8</a:t>
            </a:r>
            <a:r>
              <a:rPr lang="zh-CN" altLang="en-US" sz="1200" dirty="0" smtClean="0">
                <a:latin typeface="Arial" pitchFamily="34" charset="0"/>
                <a:ea typeface="微软雅黑" pitchFamily="34" charset="-122"/>
                <a:cs typeface="Arial" pitchFamily="34" charset="0"/>
              </a:rPr>
              <a:t>路合路分配器。</a:t>
            </a:r>
            <a:endParaRPr lang="en-US" altLang="zh-CN" sz="1200" dirty="0" smtClean="0">
              <a:latin typeface="Arial" pitchFamily="34" charset="0"/>
              <a:ea typeface="微软雅黑" pitchFamily="34" charset="-122"/>
              <a:cs typeface="Arial" pitchFamily="34" charset="0"/>
            </a:endParaRPr>
          </a:p>
        </p:txBody>
      </p:sp>
      <p:sp>
        <p:nvSpPr>
          <p:cNvPr id="35" name="矩形 34"/>
          <p:cNvSpPr/>
          <p:nvPr/>
        </p:nvSpPr>
        <p:spPr>
          <a:xfrm>
            <a:off x="2339787" y="3247698"/>
            <a:ext cx="2689411" cy="1261884"/>
          </a:xfrm>
          <a:prstGeom prst="rect">
            <a:avLst/>
          </a:prstGeom>
        </p:spPr>
        <p:txBody>
          <a:bodyPr wrap="square">
            <a:spAutoFit/>
          </a:bodyPr>
          <a:lstStyle/>
          <a:p>
            <a:r>
              <a:rPr lang="zh-CN" altLang="en-US" sz="1600" b="1" dirty="0" smtClean="0">
                <a:latin typeface="Arial" pitchFamily="34" charset="0"/>
                <a:ea typeface="微软雅黑" pitchFamily="34" charset="-122"/>
                <a:cs typeface="Arial" pitchFamily="34" charset="0"/>
              </a:rPr>
              <a:t>设计条件：</a:t>
            </a:r>
            <a:endParaRPr lang="en-US" altLang="zh-CN" sz="1600" b="1"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AP</a:t>
            </a:r>
            <a:r>
              <a:rPr lang="zh-CN" altLang="en-US" sz="1200" dirty="0" smtClean="0">
                <a:latin typeface="Arial" pitchFamily="34" charset="0"/>
                <a:ea typeface="微软雅黑" pitchFamily="34" charset="-122"/>
                <a:cs typeface="Arial" pitchFamily="34" charset="0"/>
              </a:rPr>
              <a:t>和</a:t>
            </a:r>
            <a:r>
              <a:rPr lang="en-US" altLang="zh-CN" sz="1200" dirty="0" smtClean="0">
                <a:latin typeface="Arial" pitchFamily="34" charset="0"/>
                <a:ea typeface="微软雅黑" pitchFamily="34" charset="-122"/>
                <a:cs typeface="Arial" pitchFamily="34" charset="0"/>
              </a:rPr>
              <a:t>1/2</a:t>
            </a:r>
            <a:r>
              <a:rPr lang="zh-CN" altLang="en-US" sz="1200" dirty="0" smtClean="0">
                <a:latin typeface="Arial" pitchFamily="34" charset="0"/>
                <a:ea typeface="微软雅黑" pitchFamily="34" charset="-122"/>
                <a:cs typeface="Arial" pitchFamily="34" charset="0"/>
              </a:rPr>
              <a:t>功分器部署在一起；</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en-US" altLang="zh-CN" sz="1200" dirty="0" smtClean="0">
                <a:latin typeface="Arial" pitchFamily="34" charset="0"/>
                <a:ea typeface="微软雅黑" pitchFamily="34" charset="-122"/>
                <a:cs typeface="Arial" pitchFamily="34" charset="0"/>
              </a:rPr>
              <a:t> 1/2</a:t>
            </a:r>
            <a:r>
              <a:rPr lang="zh-CN" altLang="en-US" sz="1200" dirty="0" smtClean="0">
                <a:latin typeface="Arial" pitchFamily="34" charset="0"/>
                <a:ea typeface="微软雅黑" pitchFamily="34" charset="-122"/>
                <a:cs typeface="Arial" pitchFamily="34" charset="0"/>
              </a:rPr>
              <a:t>功分器插损</a:t>
            </a:r>
            <a:r>
              <a:rPr lang="en-US" altLang="zh-CN" sz="1200" dirty="0" smtClean="0">
                <a:latin typeface="Arial" pitchFamily="34" charset="0"/>
                <a:ea typeface="微软雅黑" pitchFamily="34" charset="-122"/>
                <a:cs typeface="Arial" pitchFamily="34" charset="0"/>
              </a:rPr>
              <a:t>3.3dB</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8</a:t>
            </a:r>
            <a:r>
              <a:rPr lang="zh-CN" altLang="en-US" sz="1200" dirty="0" smtClean="0">
                <a:latin typeface="Arial" pitchFamily="34" charset="0"/>
                <a:ea typeface="微软雅黑" pitchFamily="34" charset="-122"/>
                <a:cs typeface="Arial" pitchFamily="34" charset="0"/>
              </a:rPr>
              <a:t>路合路分配器插损</a:t>
            </a:r>
            <a:r>
              <a:rPr lang="en-US" altLang="zh-CN" sz="1200" dirty="0" smtClean="0">
                <a:latin typeface="Arial" pitchFamily="34" charset="0"/>
                <a:ea typeface="微软雅黑" pitchFamily="34" charset="-122"/>
                <a:cs typeface="Arial" pitchFamily="34" charset="0"/>
              </a:rPr>
              <a:t>15dB</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面板插损</a:t>
            </a:r>
            <a:r>
              <a:rPr lang="en-US" altLang="zh-CN" sz="1200" dirty="0" smtClean="0">
                <a:latin typeface="Arial" pitchFamily="34" charset="0"/>
                <a:ea typeface="微软雅黑" pitchFamily="34" charset="-122"/>
                <a:cs typeface="Arial" pitchFamily="34" charset="0"/>
              </a:rPr>
              <a:t>1dB</a:t>
            </a:r>
            <a:r>
              <a:rPr lang="zh-CN" altLang="en-US" sz="1200" dirty="0" smtClean="0">
                <a:latin typeface="Arial" pitchFamily="34" charset="0"/>
                <a:ea typeface="微软雅黑" pitchFamily="34" charset="-122"/>
                <a:cs typeface="Arial" pitchFamily="34" charset="0"/>
              </a:rPr>
              <a:t>；</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latin typeface="Arial" pitchFamily="34" charset="0"/>
                <a:ea typeface="微软雅黑" pitchFamily="34" charset="-122"/>
                <a:cs typeface="Arial" pitchFamily="34" charset="0"/>
              </a:rPr>
              <a:t>射频馈线损耗</a:t>
            </a:r>
            <a:r>
              <a:rPr lang="en-US" altLang="zh-CN" sz="1200" dirty="0" smtClean="0">
                <a:latin typeface="Arial" pitchFamily="34" charset="0"/>
                <a:ea typeface="微软雅黑" pitchFamily="34" charset="-122"/>
                <a:cs typeface="Arial" pitchFamily="34" charset="0"/>
              </a:rPr>
              <a:t>12dB/100</a:t>
            </a:r>
            <a:r>
              <a:rPr lang="zh-CN" altLang="en-US" sz="1200" dirty="0" smtClean="0">
                <a:latin typeface="Arial" pitchFamily="34" charset="0"/>
                <a:ea typeface="微软雅黑" pitchFamily="34" charset="-122"/>
                <a:cs typeface="Arial" pitchFamily="34" charset="0"/>
              </a:rPr>
              <a:t>米，</a:t>
            </a:r>
            <a:r>
              <a:rPr lang="en-US" altLang="zh-CN" sz="1200" dirty="0" smtClean="0">
                <a:latin typeface="Arial" pitchFamily="34" charset="0"/>
                <a:ea typeface="微软雅黑" pitchFamily="34" charset="-122"/>
                <a:cs typeface="Arial" pitchFamily="34" charset="0"/>
              </a:rPr>
              <a:t>CATV</a:t>
            </a:r>
            <a:r>
              <a:rPr lang="zh-CN" altLang="en-US" sz="1200" dirty="0" smtClean="0">
                <a:latin typeface="Arial" pitchFamily="34" charset="0"/>
                <a:ea typeface="微软雅黑" pitchFamily="34" charset="-122"/>
                <a:cs typeface="Arial" pitchFamily="34" charset="0"/>
              </a:rPr>
              <a:t>线缆损耗</a:t>
            </a:r>
            <a:r>
              <a:rPr lang="en-US" altLang="zh-CN" sz="1200" dirty="0" smtClean="0">
                <a:latin typeface="Arial" pitchFamily="34" charset="0"/>
                <a:ea typeface="微软雅黑" pitchFamily="34" charset="-122"/>
                <a:cs typeface="Arial" pitchFamily="34" charset="0"/>
              </a:rPr>
              <a:t>45dB/100</a:t>
            </a:r>
            <a:r>
              <a:rPr lang="zh-CN" altLang="en-US" sz="1200" dirty="0" smtClean="0">
                <a:latin typeface="Arial" pitchFamily="34" charset="0"/>
                <a:ea typeface="微软雅黑" pitchFamily="34" charset="-122"/>
                <a:cs typeface="Arial" pitchFamily="34" charset="0"/>
              </a:rPr>
              <a:t>米。</a:t>
            </a:r>
            <a:endParaRPr lang="en-US" altLang="zh-CN" sz="1200" dirty="0" smtClean="0">
              <a:latin typeface="Arial" pitchFamily="34" charset="0"/>
              <a:ea typeface="微软雅黑" pitchFamily="34" charset="-122"/>
              <a:cs typeface="Arial" pitchFamily="34" charset="0"/>
            </a:endParaRPr>
          </a:p>
        </p:txBody>
      </p:sp>
      <p:grpSp>
        <p:nvGrpSpPr>
          <p:cNvPr id="38" name="组合 114"/>
          <p:cNvGrpSpPr/>
          <p:nvPr/>
        </p:nvGrpSpPr>
        <p:grpSpPr>
          <a:xfrm>
            <a:off x="695038" y="1347510"/>
            <a:ext cx="6956020" cy="1834952"/>
            <a:chOff x="309556" y="1307804"/>
            <a:chExt cx="6956020" cy="1834952"/>
          </a:xfrm>
        </p:grpSpPr>
        <p:grpSp>
          <p:nvGrpSpPr>
            <p:cNvPr id="39" name="组合 16"/>
            <p:cNvGrpSpPr/>
            <p:nvPr/>
          </p:nvGrpSpPr>
          <p:grpSpPr>
            <a:xfrm>
              <a:off x="309556" y="1307804"/>
              <a:ext cx="3518165" cy="1831409"/>
              <a:chOff x="617908" y="3078230"/>
              <a:chExt cx="3643607" cy="1602707"/>
            </a:xfrm>
          </p:grpSpPr>
          <p:pic>
            <p:nvPicPr>
              <p:cNvPr id="99"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2422863" y="3078230"/>
                <a:ext cx="1838652" cy="758053"/>
              </a:xfrm>
              <a:prstGeom prst="rect">
                <a:avLst/>
              </a:prstGeom>
              <a:noFill/>
              <a:ln w="9525">
                <a:noFill/>
                <a:miter lim="800000"/>
                <a:headEnd/>
                <a:tailEnd/>
              </a:ln>
            </p:spPr>
          </p:pic>
          <p:pic>
            <p:nvPicPr>
              <p:cNvPr id="100"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2406588" y="3922884"/>
                <a:ext cx="1838652" cy="758053"/>
              </a:xfrm>
              <a:prstGeom prst="rect">
                <a:avLst/>
              </a:prstGeom>
              <a:noFill/>
              <a:ln w="9525">
                <a:noFill/>
                <a:miter lim="800000"/>
                <a:headEnd/>
                <a:tailEnd/>
              </a:ln>
            </p:spPr>
          </p:pic>
          <p:pic>
            <p:nvPicPr>
              <p:cNvPr id="101"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617908" y="3922884"/>
                <a:ext cx="1838652" cy="758053"/>
              </a:xfrm>
              <a:prstGeom prst="rect">
                <a:avLst/>
              </a:prstGeom>
              <a:noFill/>
              <a:ln w="9525">
                <a:noFill/>
                <a:miter lim="800000"/>
                <a:headEnd/>
                <a:tailEnd/>
              </a:ln>
            </p:spPr>
          </p:pic>
          <p:pic>
            <p:nvPicPr>
              <p:cNvPr id="102"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634183" y="3078230"/>
                <a:ext cx="1838652" cy="758053"/>
              </a:xfrm>
              <a:prstGeom prst="rect">
                <a:avLst/>
              </a:prstGeom>
              <a:noFill/>
              <a:ln w="9525">
                <a:noFill/>
                <a:miter lim="800000"/>
                <a:headEnd/>
                <a:tailEnd/>
              </a:ln>
            </p:spPr>
          </p:pic>
        </p:grpSp>
        <p:grpSp>
          <p:nvGrpSpPr>
            <p:cNvPr id="43" name="组合 49"/>
            <p:cNvGrpSpPr/>
            <p:nvPr/>
          </p:nvGrpSpPr>
          <p:grpSpPr>
            <a:xfrm>
              <a:off x="3747411" y="1311347"/>
              <a:ext cx="3518165" cy="1831409"/>
              <a:chOff x="3747411" y="1311347"/>
              <a:chExt cx="3518165" cy="1831409"/>
            </a:xfrm>
          </p:grpSpPr>
          <p:pic>
            <p:nvPicPr>
              <p:cNvPr id="95"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5490225" y="1311347"/>
                <a:ext cx="1775351" cy="866225"/>
              </a:xfrm>
              <a:prstGeom prst="rect">
                <a:avLst/>
              </a:prstGeom>
              <a:noFill/>
              <a:ln w="9525">
                <a:noFill/>
                <a:miter lim="800000"/>
                <a:headEnd/>
                <a:tailEnd/>
              </a:ln>
            </p:spPr>
          </p:pic>
          <p:pic>
            <p:nvPicPr>
              <p:cNvPr id="96"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5474510" y="2276531"/>
                <a:ext cx="1775351" cy="866225"/>
              </a:xfrm>
              <a:prstGeom prst="rect">
                <a:avLst/>
              </a:prstGeom>
              <a:noFill/>
              <a:ln w="9525">
                <a:noFill/>
                <a:miter lim="800000"/>
                <a:headEnd/>
                <a:tailEnd/>
              </a:ln>
            </p:spPr>
          </p:pic>
          <p:pic>
            <p:nvPicPr>
              <p:cNvPr id="97"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rot="10800000">
                <a:off x="3747411" y="2276531"/>
                <a:ext cx="1775351" cy="866225"/>
              </a:xfrm>
              <a:prstGeom prst="rect">
                <a:avLst/>
              </a:prstGeom>
              <a:noFill/>
              <a:ln w="9525">
                <a:noFill/>
                <a:miter lim="800000"/>
                <a:headEnd/>
                <a:tailEnd/>
              </a:ln>
            </p:spPr>
          </p:pic>
          <p:pic>
            <p:nvPicPr>
              <p:cNvPr id="98" name="Picture 4"/>
              <p:cNvPicPr>
                <a:picLocks noChangeAspect="1" noChangeArrowheads="1"/>
              </p:cNvPicPr>
              <p:nvPr/>
            </p:nvPicPr>
            <p:blipFill>
              <a:blip r:embed="rId2" cstate="print">
                <a:clrChange>
                  <a:clrFrom>
                    <a:srgbClr val="FFFFFF"/>
                  </a:clrFrom>
                  <a:clrTo>
                    <a:srgbClr val="FFFFFF">
                      <a:alpha val="0"/>
                    </a:srgbClr>
                  </a:clrTo>
                </a:clrChange>
                <a:duotone>
                  <a:srgbClr val="B2B2B2">
                    <a:shade val="45000"/>
                    <a:satMod val="135000"/>
                  </a:srgbClr>
                  <a:prstClr val="white"/>
                </a:duotone>
              </a:blip>
              <a:srcRect/>
              <a:stretch>
                <a:fillRect/>
              </a:stretch>
            </p:blipFill>
            <p:spPr bwMode="auto">
              <a:xfrm>
                <a:off x="3763126" y="1311347"/>
                <a:ext cx="1775351" cy="866225"/>
              </a:xfrm>
              <a:prstGeom prst="rect">
                <a:avLst/>
              </a:prstGeom>
              <a:noFill/>
              <a:ln w="9525">
                <a:noFill/>
                <a:miter lim="800000"/>
                <a:headEnd/>
                <a:tailEnd/>
              </a:ln>
            </p:spPr>
          </p:pic>
        </p:grpSp>
        <p:pic>
          <p:nvPicPr>
            <p:cNvPr id="44" name="Picture 3" descr="D:\00.工作计划\V2R1C01封闭写作资料\WLAN AP新产品图片-PNG\WLAN AP新产品图片\AP6310SN rightside_perspective.png"/>
            <p:cNvPicPr>
              <a:picLocks noChangeAspect="1" noChangeArrowheads="1"/>
            </p:cNvPicPr>
            <p:nvPr/>
          </p:nvPicPr>
          <p:blipFill>
            <a:blip r:embed="rId3" cstate="print"/>
            <a:srcRect/>
            <a:stretch>
              <a:fillRect/>
            </a:stretch>
          </p:blipFill>
          <p:spPr bwMode="auto">
            <a:xfrm>
              <a:off x="3580197" y="1958592"/>
              <a:ext cx="504000" cy="179324"/>
            </a:xfrm>
            <a:prstGeom prst="rect">
              <a:avLst/>
            </a:prstGeom>
            <a:noFill/>
            <a:ln w="9525">
              <a:noFill/>
              <a:miter lim="800000"/>
              <a:headEnd/>
              <a:tailEnd/>
            </a:ln>
          </p:spPr>
        </p:pic>
        <p:pic>
          <p:nvPicPr>
            <p:cNvPr id="45"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2993751" y="1627309"/>
              <a:ext cx="180000" cy="183693"/>
            </a:xfrm>
            <a:prstGeom prst="rect">
              <a:avLst/>
            </a:prstGeom>
            <a:noFill/>
            <a:ln w="9525">
              <a:noFill/>
              <a:miter lim="800000"/>
              <a:headEnd/>
              <a:tailEnd/>
            </a:ln>
          </p:spPr>
        </p:pic>
        <p:pic>
          <p:nvPicPr>
            <p:cNvPr id="46"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2999303" y="2711361"/>
              <a:ext cx="180000" cy="183693"/>
            </a:xfrm>
            <a:prstGeom prst="rect">
              <a:avLst/>
            </a:prstGeom>
            <a:noFill/>
            <a:ln w="9525">
              <a:noFill/>
              <a:miter lim="800000"/>
              <a:headEnd/>
              <a:tailEnd/>
            </a:ln>
          </p:spPr>
        </p:pic>
        <p:pic>
          <p:nvPicPr>
            <p:cNvPr id="48"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695045" y="1627309"/>
              <a:ext cx="180000" cy="183693"/>
            </a:xfrm>
            <a:prstGeom prst="rect">
              <a:avLst/>
            </a:prstGeom>
            <a:noFill/>
            <a:ln w="9525">
              <a:noFill/>
              <a:miter lim="800000"/>
              <a:headEnd/>
              <a:tailEnd/>
            </a:ln>
          </p:spPr>
        </p:pic>
        <p:pic>
          <p:nvPicPr>
            <p:cNvPr id="49"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688556" y="2711361"/>
              <a:ext cx="180000" cy="183693"/>
            </a:xfrm>
            <a:prstGeom prst="rect">
              <a:avLst/>
            </a:prstGeom>
            <a:noFill/>
            <a:ln w="9525">
              <a:noFill/>
              <a:miter lim="800000"/>
              <a:headEnd/>
              <a:tailEnd/>
            </a:ln>
          </p:spPr>
        </p:pic>
        <p:cxnSp>
          <p:nvCxnSpPr>
            <p:cNvPr id="50" name="肘形连接符 25"/>
            <p:cNvCxnSpPr/>
            <p:nvPr/>
          </p:nvCxnSpPr>
          <p:spPr bwMode="auto">
            <a:xfrm rot="5400000">
              <a:off x="2348814" y="1573325"/>
              <a:ext cx="239604" cy="714959"/>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52"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2710217" y="1627309"/>
              <a:ext cx="180000" cy="183693"/>
            </a:xfrm>
            <a:prstGeom prst="rect">
              <a:avLst/>
            </a:prstGeom>
            <a:noFill/>
            <a:ln w="9525">
              <a:noFill/>
              <a:miter lim="800000"/>
              <a:headEnd/>
              <a:tailEnd/>
            </a:ln>
          </p:spPr>
        </p:pic>
        <p:pic>
          <p:nvPicPr>
            <p:cNvPr id="5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2683871" y="2711361"/>
              <a:ext cx="180000" cy="183693"/>
            </a:xfrm>
            <a:prstGeom prst="rect">
              <a:avLst/>
            </a:prstGeom>
            <a:noFill/>
            <a:ln w="9525">
              <a:noFill/>
              <a:miter lim="800000"/>
              <a:headEnd/>
              <a:tailEnd/>
            </a:ln>
          </p:spPr>
        </p:pic>
        <p:pic>
          <p:nvPicPr>
            <p:cNvPr id="54"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6141083" y="1627309"/>
              <a:ext cx="180000" cy="183693"/>
            </a:xfrm>
            <a:prstGeom prst="rect">
              <a:avLst/>
            </a:prstGeom>
            <a:noFill/>
            <a:ln w="9525">
              <a:noFill/>
              <a:miter lim="800000"/>
              <a:headEnd/>
              <a:tailEnd/>
            </a:ln>
          </p:spPr>
        </p:pic>
        <p:pic>
          <p:nvPicPr>
            <p:cNvPr id="56"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6123362" y="2711361"/>
              <a:ext cx="180000" cy="183693"/>
            </a:xfrm>
            <a:prstGeom prst="rect">
              <a:avLst/>
            </a:prstGeom>
            <a:noFill/>
            <a:ln w="9525">
              <a:noFill/>
              <a:miter lim="800000"/>
              <a:headEnd/>
              <a:tailEnd/>
            </a:ln>
          </p:spPr>
        </p:pic>
        <p:cxnSp>
          <p:nvCxnSpPr>
            <p:cNvPr id="57" name="肘形连接符 25"/>
            <p:cNvCxnSpPr>
              <a:stCxn id="45" idx="2"/>
            </p:cNvCxnSpPr>
            <p:nvPr/>
          </p:nvCxnSpPr>
          <p:spPr bwMode="auto">
            <a:xfrm rot="5400000">
              <a:off x="2533641" y="1563362"/>
              <a:ext cx="302470" cy="797751"/>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58" name="肘形连接符 25"/>
            <p:cNvCxnSpPr/>
            <p:nvPr/>
          </p:nvCxnSpPr>
          <p:spPr bwMode="auto">
            <a:xfrm rot="16200000" flipH="1">
              <a:off x="2285494" y="2205732"/>
              <a:ext cx="322644" cy="688613"/>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59" name="肘形连接符 25"/>
            <p:cNvCxnSpPr>
              <a:endCxn id="46" idx="0"/>
            </p:cNvCxnSpPr>
            <p:nvPr/>
          </p:nvCxnSpPr>
          <p:spPr bwMode="auto">
            <a:xfrm>
              <a:off x="2320506" y="2320506"/>
              <a:ext cx="768797" cy="390855"/>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0" name="肘形连接符 25"/>
            <p:cNvCxnSpPr/>
            <p:nvPr/>
          </p:nvCxnSpPr>
          <p:spPr bwMode="auto">
            <a:xfrm rot="16200000" flipH="1">
              <a:off x="4995997" y="1574172"/>
              <a:ext cx="243148" cy="716808"/>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1" name="肘形连接符 25"/>
            <p:cNvCxnSpPr/>
            <p:nvPr/>
          </p:nvCxnSpPr>
          <p:spPr bwMode="auto">
            <a:xfrm rot="5400000">
              <a:off x="5770772" y="1567961"/>
              <a:ext cx="243148" cy="729230"/>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3" name="肘形连接符 25"/>
            <p:cNvCxnSpPr/>
            <p:nvPr/>
          </p:nvCxnSpPr>
          <p:spPr bwMode="auto">
            <a:xfrm rot="5400000">
              <a:off x="4954777" y="2190163"/>
              <a:ext cx="319100" cy="723297"/>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4" name="肘形连接符 25"/>
            <p:cNvCxnSpPr/>
            <p:nvPr/>
          </p:nvCxnSpPr>
          <p:spPr bwMode="auto">
            <a:xfrm rot="16200000" flipH="1">
              <a:off x="5723935" y="2196056"/>
              <a:ext cx="319100" cy="711509"/>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6" name="直接连接符 65"/>
            <p:cNvCxnSpPr>
              <a:stCxn id="68" idx="1"/>
              <a:endCxn id="90" idx="3"/>
            </p:cNvCxnSpPr>
            <p:nvPr/>
          </p:nvCxnSpPr>
          <p:spPr bwMode="auto">
            <a:xfrm flipH="1" flipV="1">
              <a:off x="2463258" y="2219662"/>
              <a:ext cx="1191999" cy="10154"/>
            </a:xfrm>
            <a:prstGeom prst="line">
              <a:avLst/>
            </a:prstGeom>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67" name="直接连接符 66"/>
            <p:cNvCxnSpPr>
              <a:stCxn id="94" idx="1"/>
              <a:endCxn id="68" idx="3"/>
            </p:cNvCxnSpPr>
            <p:nvPr/>
          </p:nvCxnSpPr>
          <p:spPr bwMode="auto">
            <a:xfrm flipH="1">
              <a:off x="3979257" y="2223206"/>
              <a:ext cx="1144596" cy="6610"/>
            </a:xfrm>
            <a:prstGeom prst="line">
              <a:avLst/>
            </a:prstGeom>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68" name="Picture 8" descr="http://www.cytech.com.cn/UpFiles/20100615135402746.jpg"/>
            <p:cNvPicPr>
              <a:picLocks noChangeAspect="1" noChangeArrowheads="1"/>
            </p:cNvPicPr>
            <p:nvPr/>
          </p:nvPicPr>
          <p:blipFill>
            <a:blip r:embed="rId5" cstate="print">
              <a:clrChange>
                <a:clrFrom>
                  <a:srgbClr val="FCFFF6"/>
                </a:clrFrom>
                <a:clrTo>
                  <a:srgbClr val="FCFFF6">
                    <a:alpha val="0"/>
                  </a:srgbClr>
                </a:clrTo>
              </a:clrChange>
            </a:blip>
            <a:srcRect l="41555" t="1757" r="33322" b="77757"/>
            <a:stretch>
              <a:fillRect/>
            </a:stretch>
          </p:blipFill>
          <p:spPr bwMode="auto">
            <a:xfrm>
              <a:off x="3655257" y="2101667"/>
              <a:ext cx="324000" cy="256298"/>
            </a:xfrm>
            <a:prstGeom prst="rect">
              <a:avLst/>
            </a:prstGeom>
            <a:noFill/>
          </p:spPr>
        </p:pic>
        <p:sp>
          <p:nvSpPr>
            <p:cNvPr id="69" name="TextBox 68"/>
            <p:cNvSpPr txBox="1"/>
            <p:nvPr/>
          </p:nvSpPr>
          <p:spPr>
            <a:xfrm>
              <a:off x="4103606" y="2054870"/>
              <a:ext cx="629728" cy="215444"/>
            </a:xfrm>
            <a:prstGeom prst="rect">
              <a:avLst/>
            </a:prstGeom>
            <a:noFill/>
          </p:spPr>
          <p:txBody>
            <a:bodyPr wrap="square" rtlCol="0">
              <a:spAutoFit/>
            </a:bodyPr>
            <a:lstStyle/>
            <a:p>
              <a:r>
                <a:rPr lang="zh-CN" altLang="en-US" sz="800" dirty="0" smtClean="0"/>
                <a:t>射频馈线</a:t>
              </a:r>
              <a:endParaRPr lang="zh-CN" altLang="en-US" sz="800" dirty="0"/>
            </a:p>
          </p:txBody>
        </p:sp>
        <p:sp>
          <p:nvSpPr>
            <p:cNvPr id="70" name="TextBox 69"/>
            <p:cNvSpPr txBox="1"/>
            <p:nvPr/>
          </p:nvSpPr>
          <p:spPr>
            <a:xfrm>
              <a:off x="5532713" y="1689683"/>
              <a:ext cx="629728" cy="215444"/>
            </a:xfrm>
            <a:prstGeom prst="rect">
              <a:avLst/>
            </a:prstGeom>
            <a:noFill/>
          </p:spPr>
          <p:txBody>
            <a:bodyPr wrap="square" rtlCol="0">
              <a:spAutoFit/>
            </a:bodyPr>
            <a:lstStyle/>
            <a:p>
              <a:r>
                <a:rPr lang="en-US" altLang="zh-CN" sz="800" dirty="0" smtClean="0"/>
                <a:t>CATV</a:t>
              </a:r>
              <a:r>
                <a:rPr lang="zh-CN" altLang="en-US" sz="800" dirty="0" smtClean="0"/>
                <a:t>线缆</a:t>
              </a:r>
              <a:endParaRPr lang="zh-CN" altLang="en-US" sz="800" dirty="0"/>
            </a:p>
          </p:txBody>
        </p:sp>
        <p:pic>
          <p:nvPicPr>
            <p:cNvPr id="73"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973643" y="1627309"/>
              <a:ext cx="180000" cy="183693"/>
            </a:xfrm>
            <a:prstGeom prst="rect">
              <a:avLst/>
            </a:prstGeom>
            <a:noFill/>
            <a:ln w="9525">
              <a:noFill/>
              <a:miter lim="800000"/>
              <a:headEnd/>
              <a:tailEnd/>
            </a:ln>
          </p:spPr>
        </p:pic>
        <p:pic>
          <p:nvPicPr>
            <p:cNvPr id="74"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274898" y="1627309"/>
              <a:ext cx="180000" cy="183693"/>
            </a:xfrm>
            <a:prstGeom prst="rect">
              <a:avLst/>
            </a:prstGeom>
            <a:noFill/>
            <a:ln w="9525">
              <a:noFill/>
              <a:miter lim="800000"/>
              <a:headEnd/>
              <a:tailEnd/>
            </a:ln>
          </p:spPr>
        </p:pic>
        <p:pic>
          <p:nvPicPr>
            <p:cNvPr id="76"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414234" y="1627309"/>
              <a:ext cx="180000" cy="183693"/>
            </a:xfrm>
            <a:prstGeom prst="rect">
              <a:avLst/>
            </a:prstGeom>
            <a:noFill/>
            <a:ln w="9525">
              <a:noFill/>
              <a:miter lim="800000"/>
              <a:headEnd/>
              <a:tailEnd/>
            </a:ln>
          </p:spPr>
        </p:pic>
        <p:pic>
          <p:nvPicPr>
            <p:cNvPr id="77"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6424188" y="1627309"/>
              <a:ext cx="180000" cy="183693"/>
            </a:xfrm>
            <a:prstGeom prst="rect">
              <a:avLst/>
            </a:prstGeom>
            <a:noFill/>
            <a:ln w="9525">
              <a:noFill/>
              <a:miter lim="800000"/>
              <a:headEnd/>
              <a:tailEnd/>
            </a:ln>
          </p:spPr>
        </p:pic>
        <p:pic>
          <p:nvPicPr>
            <p:cNvPr id="78"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6429939" y="2711361"/>
              <a:ext cx="180000" cy="183693"/>
            </a:xfrm>
            <a:prstGeom prst="rect">
              <a:avLst/>
            </a:prstGeom>
            <a:noFill/>
            <a:ln w="9525">
              <a:noFill/>
              <a:miter lim="800000"/>
              <a:headEnd/>
              <a:tailEnd/>
            </a:ln>
          </p:spPr>
        </p:pic>
        <p:pic>
          <p:nvPicPr>
            <p:cNvPr id="79"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1279798" y="2711361"/>
              <a:ext cx="180000" cy="183693"/>
            </a:xfrm>
            <a:prstGeom prst="rect">
              <a:avLst/>
            </a:prstGeom>
            <a:noFill/>
            <a:ln w="9525">
              <a:noFill/>
              <a:miter lim="800000"/>
              <a:headEnd/>
              <a:tailEnd/>
            </a:ln>
          </p:spPr>
        </p:pic>
        <p:pic>
          <p:nvPicPr>
            <p:cNvPr id="80"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964366" y="2711361"/>
              <a:ext cx="180000" cy="183693"/>
            </a:xfrm>
            <a:prstGeom prst="rect">
              <a:avLst/>
            </a:prstGeom>
            <a:noFill/>
            <a:ln w="9525">
              <a:noFill/>
              <a:miter lim="800000"/>
              <a:headEnd/>
              <a:tailEnd/>
            </a:ln>
          </p:spPr>
        </p:pic>
        <p:cxnSp>
          <p:nvCxnSpPr>
            <p:cNvPr id="81" name="肘形连接符 25"/>
            <p:cNvCxnSpPr>
              <a:stCxn id="80" idx="0"/>
            </p:cNvCxnSpPr>
            <p:nvPr/>
          </p:nvCxnSpPr>
          <p:spPr bwMode="auto">
            <a:xfrm rot="5400000" flipH="1" flipV="1">
              <a:off x="1215963" y="2141656"/>
              <a:ext cx="408108" cy="731302"/>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82" name="肘形连接符 25"/>
            <p:cNvCxnSpPr/>
            <p:nvPr/>
          </p:nvCxnSpPr>
          <p:spPr bwMode="auto">
            <a:xfrm rot="5400000" flipH="1" flipV="1">
              <a:off x="1540328" y="2192309"/>
              <a:ext cx="322644" cy="715460"/>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83" name="肘形连接符 25"/>
            <p:cNvCxnSpPr>
              <a:stCxn id="73" idx="2"/>
            </p:cNvCxnSpPr>
            <p:nvPr/>
          </p:nvCxnSpPr>
          <p:spPr bwMode="auto">
            <a:xfrm rot="16200000" flipH="1">
              <a:off x="1307927" y="1566718"/>
              <a:ext cx="311099" cy="799666"/>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84" name="肘形连接符 25"/>
            <p:cNvCxnSpPr/>
            <p:nvPr/>
          </p:nvCxnSpPr>
          <p:spPr bwMode="auto">
            <a:xfrm rot="16200000" flipH="1">
              <a:off x="1579398" y="1570624"/>
              <a:ext cx="239604" cy="720360"/>
            </a:xfrm>
            <a:prstGeom prst="bentConnector3">
              <a:avLst>
                <a:gd name="adj1" fmla="val 50000"/>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85" name="Picture 2" descr="ts23i"/>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4401030" y="2717119"/>
              <a:ext cx="180000" cy="183693"/>
            </a:xfrm>
            <a:prstGeom prst="rect">
              <a:avLst/>
            </a:prstGeom>
            <a:noFill/>
            <a:ln w="9525">
              <a:noFill/>
              <a:miter lim="800000"/>
              <a:headEnd/>
              <a:tailEnd/>
            </a:ln>
          </p:spPr>
        </p:pic>
        <p:cxnSp>
          <p:nvCxnSpPr>
            <p:cNvPr id="86" name="肘形连接符 25"/>
            <p:cNvCxnSpPr>
              <a:endCxn id="85" idx="0"/>
            </p:cNvCxnSpPr>
            <p:nvPr/>
          </p:nvCxnSpPr>
          <p:spPr bwMode="auto">
            <a:xfrm rot="10800000" flipV="1">
              <a:off x="4491030" y="2294625"/>
              <a:ext cx="796962" cy="422493"/>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90" name="Picture 6" descr="MS08-OLD"/>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1707258" y="2050606"/>
              <a:ext cx="756000" cy="338111"/>
            </a:xfrm>
            <a:prstGeom prst="rect">
              <a:avLst/>
            </a:prstGeom>
            <a:noFill/>
            <a:ln w="9525">
              <a:noFill/>
              <a:miter lim="800000"/>
              <a:headEnd/>
              <a:tailEnd/>
            </a:ln>
          </p:spPr>
        </p:pic>
        <p:cxnSp>
          <p:nvCxnSpPr>
            <p:cNvPr id="91" name="肘形连接符 25"/>
            <p:cNvCxnSpPr>
              <a:endCxn id="76" idx="2"/>
            </p:cNvCxnSpPr>
            <p:nvPr/>
          </p:nvCxnSpPr>
          <p:spPr bwMode="auto">
            <a:xfrm rot="10800000">
              <a:off x="4504235" y="1811002"/>
              <a:ext cx="878649" cy="302470"/>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92" name="肘形连接符 25"/>
            <p:cNvCxnSpPr>
              <a:stCxn id="77" idx="2"/>
            </p:cNvCxnSpPr>
            <p:nvPr/>
          </p:nvCxnSpPr>
          <p:spPr bwMode="auto">
            <a:xfrm rot="5400000">
              <a:off x="5982767" y="1599307"/>
              <a:ext cx="319726" cy="743116"/>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cxnSp>
          <p:nvCxnSpPr>
            <p:cNvPr id="93" name="肘形连接符 25"/>
            <p:cNvCxnSpPr>
              <a:stCxn id="78" idx="0"/>
            </p:cNvCxnSpPr>
            <p:nvPr/>
          </p:nvCxnSpPr>
          <p:spPr bwMode="auto">
            <a:xfrm rot="16200000" flipV="1">
              <a:off x="5928514" y="2119935"/>
              <a:ext cx="425361" cy="757491"/>
            </a:xfrm>
            <a:prstGeom prst="bentConnector2">
              <a:avLst/>
            </a:prstGeom>
            <a:ln>
              <a:solidFill>
                <a:srgbClr val="33CC33"/>
              </a:solid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accent4"/>
            </a:lnRef>
            <a:fillRef idx="0">
              <a:schemeClr val="accent4"/>
            </a:fillRef>
            <a:effectRef idx="1">
              <a:schemeClr val="accent4"/>
            </a:effectRef>
            <a:fontRef idx="minor">
              <a:schemeClr val="tx1"/>
            </a:fontRef>
          </p:style>
        </p:cxnSp>
        <p:pic>
          <p:nvPicPr>
            <p:cNvPr id="94" name="Picture 6" descr="MS08-OLD"/>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5123853" y="2054150"/>
              <a:ext cx="756000" cy="338111"/>
            </a:xfrm>
            <a:prstGeom prst="rect">
              <a:avLst/>
            </a:prstGeom>
            <a:noFill/>
            <a:ln w="9525">
              <a:noFill/>
              <a:miter lim="800000"/>
              <a:headEnd/>
              <a:tailEnd/>
            </a:ln>
          </p:spPr>
        </p:pic>
      </p:grpSp>
      <p:graphicFrame>
        <p:nvGraphicFramePr>
          <p:cNvPr id="103" name="表格 102"/>
          <p:cNvGraphicFramePr>
            <a:graphicFrameLocks noGrp="1"/>
          </p:cNvGraphicFramePr>
          <p:nvPr/>
        </p:nvGraphicFramePr>
        <p:xfrm>
          <a:off x="5105505" y="3577895"/>
          <a:ext cx="3715765" cy="1097202"/>
        </p:xfrm>
        <a:graphic>
          <a:graphicData uri="http://schemas.openxmlformats.org/drawingml/2006/table">
            <a:tbl>
              <a:tblPr firstRow="1" bandRow="1">
                <a:tableStyleId>{073A0DAA-6AF3-43AB-8588-CEC1D06C72B9}</a:tableStyleId>
              </a:tblPr>
              <a:tblGrid>
                <a:gridCol w="701828"/>
                <a:gridCol w="598861"/>
                <a:gridCol w="1619869"/>
                <a:gridCol w="795207"/>
              </a:tblGrid>
              <a:tr h="411402">
                <a:tc>
                  <a:txBody>
                    <a:bodyPr/>
                    <a:lstStyle/>
                    <a:p>
                      <a:r>
                        <a:rPr lang="zh-CN" altLang="en-US" sz="900" dirty="0" smtClean="0">
                          <a:latin typeface="Arial" pitchFamily="34" charset="0"/>
                          <a:ea typeface="微软雅黑" pitchFamily="34" charset="-122"/>
                          <a:cs typeface="Arial" pitchFamily="34" charset="0"/>
                        </a:rPr>
                        <a:t>馈线长度</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c>
                  <a:txBody>
                    <a:bodyPr/>
                    <a:lstStyle/>
                    <a:p>
                      <a:r>
                        <a:rPr lang="zh-CN" altLang="en-US" sz="900" dirty="0" smtClean="0">
                          <a:latin typeface="Arial" pitchFamily="34" charset="0"/>
                          <a:ea typeface="微软雅黑" pitchFamily="34" charset="-122"/>
                          <a:cs typeface="Arial" pitchFamily="34" charset="0"/>
                        </a:rPr>
                        <a:t>射频馈线损耗</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c>
                  <a:txBody>
                    <a:bodyPr/>
                    <a:lstStyle/>
                    <a:p>
                      <a:r>
                        <a:rPr lang="en-US" altLang="zh-CN" sz="900" dirty="0" smtClean="0">
                          <a:latin typeface="Arial" pitchFamily="34" charset="0"/>
                          <a:ea typeface="微软雅黑" pitchFamily="34" charset="-122"/>
                          <a:cs typeface="Arial" pitchFamily="34" charset="0"/>
                        </a:rPr>
                        <a:t>CATV</a:t>
                      </a:r>
                      <a:r>
                        <a:rPr lang="zh-CN" altLang="en-US" sz="900" dirty="0" smtClean="0">
                          <a:latin typeface="Arial" pitchFamily="34" charset="0"/>
                          <a:ea typeface="微软雅黑" pitchFamily="34" charset="-122"/>
                          <a:cs typeface="Arial" pitchFamily="34" charset="0"/>
                        </a:rPr>
                        <a:t>线缆允许最大损耗</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c>
                  <a:txBody>
                    <a:bodyPr/>
                    <a:lstStyle/>
                    <a:p>
                      <a:r>
                        <a:rPr lang="en-US" altLang="zh-CN" sz="900" dirty="0" smtClean="0">
                          <a:latin typeface="Arial" pitchFamily="34" charset="0"/>
                          <a:ea typeface="微软雅黑" pitchFamily="34" charset="-122"/>
                          <a:cs typeface="Arial" pitchFamily="34" charset="0"/>
                        </a:rPr>
                        <a:t>CATV</a:t>
                      </a:r>
                      <a:r>
                        <a:rPr lang="zh-CN" altLang="en-US" sz="900" dirty="0" smtClean="0">
                          <a:latin typeface="Arial" pitchFamily="34" charset="0"/>
                          <a:ea typeface="微软雅黑" pitchFamily="34" charset="-122"/>
                          <a:cs typeface="Arial" pitchFamily="34" charset="0"/>
                        </a:rPr>
                        <a:t>线缆最长距离</a:t>
                      </a:r>
                      <a:endParaRPr lang="zh-CN" altLang="en-US" sz="900" dirty="0">
                        <a:latin typeface="Arial" pitchFamily="34" charset="0"/>
                        <a:ea typeface="微软雅黑" pitchFamily="34" charset="-122"/>
                        <a:cs typeface="Arial" pitchFamily="34" charset="0"/>
                      </a:endParaRPr>
                    </a:p>
                  </a:txBody>
                  <a:tcPr>
                    <a:solidFill>
                      <a:schemeClr val="bg1">
                        <a:lumMod val="50000"/>
                      </a:schemeClr>
                    </a:solidFill>
                  </a:tcPr>
                </a:tc>
              </a:tr>
              <a:tr h="216589">
                <a:tc>
                  <a:txBody>
                    <a:bodyPr/>
                    <a:lstStyle/>
                    <a:p>
                      <a:r>
                        <a:rPr lang="en-US" altLang="zh-CN" sz="900" dirty="0" smtClean="0">
                          <a:latin typeface="Arial" pitchFamily="34" charset="0"/>
                          <a:ea typeface="微软雅黑" pitchFamily="34" charset="-122"/>
                          <a:cs typeface="Arial" pitchFamily="34" charset="0"/>
                        </a:rPr>
                        <a:t>10</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1.2dB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37-3.3-16-1-1.2=15.5dB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34.4</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r>
              <a:tr h="216589">
                <a:tc>
                  <a:txBody>
                    <a:bodyPr/>
                    <a:lstStyle/>
                    <a:p>
                      <a:r>
                        <a:rPr lang="en-US" altLang="zh-CN" sz="900" dirty="0" smtClean="0">
                          <a:latin typeface="Arial" pitchFamily="34" charset="0"/>
                          <a:ea typeface="微软雅黑" pitchFamily="34" charset="-122"/>
                          <a:cs typeface="Arial" pitchFamily="34" charset="0"/>
                        </a:rPr>
                        <a:t>20</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2.4dB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37-3.3-16-1-2.4=14.3dB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31.8</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r>
              <a:tr h="216589">
                <a:tc>
                  <a:txBody>
                    <a:bodyPr/>
                    <a:lstStyle/>
                    <a:p>
                      <a:r>
                        <a:rPr lang="en-US" altLang="zh-CN" sz="900" dirty="0" smtClean="0">
                          <a:latin typeface="Arial" pitchFamily="34" charset="0"/>
                          <a:ea typeface="微软雅黑" pitchFamily="34" charset="-122"/>
                          <a:cs typeface="Arial" pitchFamily="34" charset="0"/>
                        </a:rPr>
                        <a:t>30</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3.6dB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37-3.3-16-1-3.6=13.1dB</a:t>
                      </a:r>
                      <a:endParaRPr lang="zh-CN" altLang="en-US" sz="900" dirty="0">
                        <a:latin typeface="Arial" pitchFamily="34" charset="0"/>
                        <a:ea typeface="微软雅黑" pitchFamily="34" charset="-122"/>
                        <a:cs typeface="Arial" pitchFamily="34" charset="0"/>
                      </a:endParaRPr>
                    </a:p>
                  </a:txBody>
                  <a:tcPr/>
                </a:tc>
                <a:tc>
                  <a:txBody>
                    <a:bodyPr/>
                    <a:lstStyle/>
                    <a:p>
                      <a:r>
                        <a:rPr lang="en-US" altLang="zh-CN" sz="900" dirty="0" smtClean="0">
                          <a:latin typeface="Arial" pitchFamily="34" charset="0"/>
                          <a:ea typeface="微软雅黑" pitchFamily="34" charset="-122"/>
                          <a:cs typeface="Arial" pitchFamily="34" charset="0"/>
                        </a:rPr>
                        <a:t>29.1</a:t>
                      </a:r>
                      <a:r>
                        <a:rPr lang="zh-CN" altLang="en-US" sz="900" dirty="0" smtClean="0">
                          <a:latin typeface="Arial" pitchFamily="34" charset="0"/>
                          <a:ea typeface="微软雅黑" pitchFamily="34" charset="-122"/>
                          <a:cs typeface="Arial" pitchFamily="34" charset="0"/>
                        </a:rPr>
                        <a:t>米</a:t>
                      </a:r>
                      <a:endParaRPr lang="zh-CN" altLang="en-US" sz="900" dirty="0">
                        <a:latin typeface="Arial" pitchFamily="34" charset="0"/>
                        <a:ea typeface="微软雅黑" pitchFamily="34" charset="-122"/>
                        <a:cs typeface="Arial" pitchFamily="34" charset="0"/>
                      </a:endParaRPr>
                    </a:p>
                  </a:txBody>
                  <a:tcPr/>
                </a:tc>
              </a:tr>
            </a:tbl>
          </a:graphicData>
        </a:graphic>
      </p:graphicFrame>
      <p:sp>
        <p:nvSpPr>
          <p:cNvPr id="104" name="矩形 103"/>
          <p:cNvSpPr/>
          <p:nvPr/>
        </p:nvSpPr>
        <p:spPr>
          <a:xfrm>
            <a:off x="5067997" y="3247698"/>
            <a:ext cx="1210588" cy="338554"/>
          </a:xfrm>
          <a:prstGeom prst="rect">
            <a:avLst/>
          </a:prstGeom>
        </p:spPr>
        <p:txBody>
          <a:bodyPr wrap="none">
            <a:spAutoFit/>
          </a:bodyPr>
          <a:lstStyle/>
          <a:p>
            <a:pPr lvl="0"/>
            <a:r>
              <a:rPr lang="zh-CN" altLang="en-US" sz="1600" b="1" dirty="0" smtClean="0">
                <a:solidFill>
                  <a:srgbClr val="000000"/>
                </a:solidFill>
                <a:latin typeface="Arial" pitchFamily="34" charset="0"/>
                <a:ea typeface="微软雅黑" pitchFamily="34" charset="-122"/>
                <a:cs typeface="Arial" pitchFamily="34" charset="0"/>
              </a:rPr>
              <a:t>计算过程：</a:t>
            </a:r>
            <a:endParaRPr lang="zh-CN" altLang="en-US" sz="1200" dirty="0">
              <a:latin typeface="Arial" pitchFamily="34" charset="0"/>
              <a:ea typeface="微软雅黑" pitchFamily="34" charset="-122"/>
              <a:cs typeface="Arial" pitchFamily="34" charset="0"/>
            </a:endParaRPr>
          </a:p>
        </p:txBody>
      </p:sp>
      <p:sp>
        <p:nvSpPr>
          <p:cNvPr id="62" name="矩形 61"/>
          <p:cNvSpPr/>
          <p:nvPr/>
        </p:nvSpPr>
        <p:spPr>
          <a:xfrm>
            <a:off x="706682" y="876951"/>
            <a:ext cx="2499402" cy="507831"/>
          </a:xfrm>
          <a:prstGeom prst="rect">
            <a:avLst/>
          </a:prstGeom>
        </p:spPr>
        <p:txBody>
          <a:bodyPr wrap="none" anchor="ctr">
            <a:spAutoFit/>
          </a:bodyPr>
          <a:lstStyle/>
          <a:p>
            <a:pPr>
              <a:lnSpc>
                <a:spcPct val="150000"/>
              </a:lnSpc>
            </a:pPr>
            <a:r>
              <a:rPr lang="zh-CN" altLang="en-US" b="1" dirty="0" smtClean="0">
                <a:solidFill>
                  <a:srgbClr val="FF0000"/>
                </a:solidFill>
                <a:latin typeface="微软雅黑" pitchFamily="34" charset="-122"/>
                <a:ea typeface="微软雅黑" pitchFamily="34" charset="-122"/>
              </a:rPr>
              <a:t>单</a:t>
            </a:r>
            <a:r>
              <a:rPr lang="en-US" altLang="zh-CN" b="1" dirty="0" smtClean="0">
                <a:solidFill>
                  <a:srgbClr val="FF0000"/>
                </a:solidFill>
                <a:latin typeface="微软雅黑" pitchFamily="34" charset="-122"/>
                <a:ea typeface="微软雅黑" pitchFamily="34" charset="-122"/>
              </a:rPr>
              <a:t>AP</a:t>
            </a:r>
            <a:r>
              <a:rPr lang="zh-CN" altLang="en-US" b="1" dirty="0" smtClean="0">
                <a:solidFill>
                  <a:srgbClr val="FF0000"/>
                </a:solidFill>
                <a:latin typeface="微软雅黑" pitchFamily="34" charset="-122"/>
                <a:ea typeface="微软雅黑" pitchFamily="34" charset="-122"/>
              </a:rPr>
              <a:t>覆盖</a:t>
            </a:r>
            <a:r>
              <a:rPr lang="en-US" altLang="zh-CN" b="1" dirty="0" smtClean="0">
                <a:solidFill>
                  <a:srgbClr val="FF0000"/>
                </a:solidFill>
                <a:latin typeface="微软雅黑" pitchFamily="34" charset="-122"/>
                <a:ea typeface="微软雅黑" pitchFamily="34" charset="-122"/>
              </a:rPr>
              <a:t>9~16</a:t>
            </a:r>
            <a:r>
              <a:rPr lang="zh-CN" altLang="en-US" b="1" dirty="0" smtClean="0">
                <a:solidFill>
                  <a:srgbClr val="FF0000"/>
                </a:solidFill>
                <a:latin typeface="微软雅黑" pitchFamily="34" charset="-122"/>
                <a:ea typeface="微软雅黑" pitchFamily="34" charset="-122"/>
              </a:rPr>
              <a:t>个房间</a:t>
            </a:r>
            <a:endParaRPr lang="en-US" altLang="zh-CN" b="1" dirty="0" smtClean="0">
              <a:solidFill>
                <a:srgbClr val="FF0000"/>
              </a:solidFill>
              <a:latin typeface="微软雅黑" pitchFamily="34" charset="-122"/>
              <a:ea typeface="微软雅黑" pitchFamily="34" charset="-122"/>
            </a:endParaRPr>
          </a:p>
        </p:txBody>
      </p:sp>
    </p:spTree>
  </p:cSld>
  <p:clrMapOvr>
    <a:masterClrMapping/>
  </p:clrMapOvr>
  <p:transition advClick="0" advTm="800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Arial" pitchFamily="34" charset="0"/>
                <a:cs typeface="Arial" pitchFamily="34" charset="0"/>
              </a:rPr>
              <a:t>各方案线缆长度</a:t>
            </a:r>
            <a:br>
              <a:rPr lang="zh-CN" altLang="en-US" dirty="0" smtClean="0">
                <a:latin typeface="Arial" pitchFamily="34" charset="0"/>
                <a:cs typeface="Arial" pitchFamily="34" charset="0"/>
              </a:rPr>
            </a:br>
            <a:endParaRPr lang="zh-CN" altLang="en-US" dirty="0">
              <a:latin typeface="Arial" pitchFamily="34" charset="0"/>
              <a:cs typeface="Arial" pitchFamily="34" charset="0"/>
            </a:endParaRPr>
          </a:p>
        </p:txBody>
      </p:sp>
      <p:graphicFrame>
        <p:nvGraphicFramePr>
          <p:cNvPr id="4" name="内容占位符 3"/>
          <p:cNvGraphicFramePr>
            <a:graphicFrameLocks noGrp="1"/>
          </p:cNvGraphicFramePr>
          <p:nvPr>
            <p:ph sz="quarter" idx="10"/>
          </p:nvPr>
        </p:nvGraphicFramePr>
        <p:xfrm>
          <a:off x="573744" y="1184926"/>
          <a:ext cx="7914009" cy="2058972"/>
        </p:xfrm>
        <a:graphic>
          <a:graphicData uri="http://schemas.openxmlformats.org/drawingml/2006/table">
            <a:tbl>
              <a:tblPr firstRow="1" bandRow="1">
                <a:tableStyleId>{073A0DAA-6AF3-43AB-8588-CEC1D06C72B9}</a:tableStyleId>
              </a:tblPr>
              <a:tblGrid>
                <a:gridCol w="768903"/>
                <a:gridCol w="768903"/>
                <a:gridCol w="865961"/>
                <a:gridCol w="1014261"/>
                <a:gridCol w="922231"/>
                <a:gridCol w="1018584"/>
                <a:gridCol w="1280112"/>
                <a:gridCol w="1275054"/>
              </a:tblGrid>
              <a:tr h="666254">
                <a:tc>
                  <a:txBody>
                    <a:bodyPr/>
                    <a:lstStyle/>
                    <a:p>
                      <a:r>
                        <a:rPr lang="zh-CN" altLang="en-US" sz="1100" dirty="0" smtClean="0">
                          <a:latin typeface="Arial" pitchFamily="34" charset="0"/>
                          <a:ea typeface="微软雅黑" pitchFamily="34" charset="-122"/>
                          <a:cs typeface="Arial" pitchFamily="34" charset="0"/>
                        </a:rPr>
                        <a:t>组网方案</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zh-CN" altLang="en-US" sz="1100" dirty="0" smtClean="0">
                          <a:latin typeface="Arial" pitchFamily="34" charset="0"/>
                          <a:ea typeface="微软雅黑" pitchFamily="34" charset="-122"/>
                          <a:cs typeface="Arial" pitchFamily="34" charset="0"/>
                        </a:rPr>
                        <a:t>单</a:t>
                      </a:r>
                      <a:r>
                        <a:rPr lang="en-US" altLang="zh-CN" sz="1100" dirty="0" smtClean="0">
                          <a:latin typeface="Arial" pitchFamily="34" charset="0"/>
                          <a:ea typeface="微软雅黑" pitchFamily="34" charset="-122"/>
                          <a:cs typeface="Arial" pitchFamily="34" charset="0"/>
                        </a:rPr>
                        <a:t>AP</a:t>
                      </a:r>
                      <a:r>
                        <a:rPr lang="zh-CN" altLang="en-US" sz="1100" dirty="0" smtClean="0">
                          <a:latin typeface="Arial" pitchFamily="34" charset="0"/>
                          <a:ea typeface="微软雅黑" pitchFamily="34" charset="-122"/>
                          <a:cs typeface="Arial" pitchFamily="34" charset="0"/>
                        </a:rPr>
                        <a:t>覆盖房间数</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en-US" altLang="zh-CN" sz="1100" dirty="0" smtClean="0">
                          <a:latin typeface="Arial" pitchFamily="34" charset="0"/>
                          <a:ea typeface="微软雅黑" pitchFamily="34" charset="-122"/>
                          <a:cs typeface="Arial" pitchFamily="34" charset="0"/>
                        </a:rPr>
                        <a:t>1/2</a:t>
                      </a:r>
                      <a:r>
                        <a:rPr lang="zh-CN" altLang="en-US" sz="1100" dirty="0" smtClean="0">
                          <a:latin typeface="Arial" pitchFamily="34" charset="0"/>
                          <a:ea typeface="微软雅黑" pitchFamily="34" charset="-122"/>
                          <a:cs typeface="Arial" pitchFamily="34" charset="0"/>
                        </a:rPr>
                        <a:t>功分器数量</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latin typeface="Arial" pitchFamily="34" charset="0"/>
                          <a:ea typeface="微软雅黑" pitchFamily="34" charset="-122"/>
                          <a:cs typeface="Arial" pitchFamily="34" charset="0"/>
                        </a:rPr>
                        <a:t>4</a:t>
                      </a:r>
                      <a:r>
                        <a:rPr lang="zh-CN" altLang="en-US" sz="1100" dirty="0" smtClean="0">
                          <a:latin typeface="Arial" pitchFamily="34" charset="0"/>
                          <a:ea typeface="微软雅黑" pitchFamily="34" charset="-122"/>
                          <a:cs typeface="Arial" pitchFamily="34" charset="0"/>
                        </a:rPr>
                        <a:t>端口合路分配器数量</a:t>
                      </a:r>
                      <a:endParaRPr lang="en-US" altLang="zh-CN" sz="1100" dirty="0" smtClean="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latin typeface="Arial" pitchFamily="34" charset="0"/>
                          <a:ea typeface="微软雅黑" pitchFamily="34" charset="-122"/>
                          <a:cs typeface="Arial" pitchFamily="34" charset="0"/>
                        </a:rPr>
                        <a:t>8</a:t>
                      </a:r>
                      <a:r>
                        <a:rPr lang="zh-CN" altLang="en-US" sz="1100" dirty="0" smtClean="0">
                          <a:latin typeface="Arial" pitchFamily="34" charset="0"/>
                          <a:ea typeface="微软雅黑" pitchFamily="34" charset="-122"/>
                          <a:cs typeface="Arial" pitchFamily="34" charset="0"/>
                        </a:rPr>
                        <a:t>端口合路分配器数量</a:t>
                      </a:r>
                      <a:endParaRPr lang="en-US" altLang="zh-CN" sz="1100" dirty="0" smtClean="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en-US" altLang="zh-CN" sz="1100" dirty="0" smtClean="0">
                          <a:latin typeface="Arial" pitchFamily="34" charset="0"/>
                          <a:ea typeface="微软雅黑" pitchFamily="34" charset="-122"/>
                          <a:cs typeface="Arial" pitchFamily="34" charset="0"/>
                        </a:rPr>
                        <a:t>WOC</a:t>
                      </a:r>
                      <a:r>
                        <a:rPr lang="zh-CN" altLang="en-US" sz="1100" dirty="0" smtClean="0">
                          <a:latin typeface="Arial" pitchFamily="34" charset="0"/>
                          <a:ea typeface="微软雅黑" pitchFamily="34" charset="-122"/>
                          <a:cs typeface="Arial" pitchFamily="34" charset="0"/>
                        </a:rPr>
                        <a:t>面板数量</a:t>
                      </a:r>
                      <a:endParaRPr lang="en-US" altLang="zh-CN" sz="1100" dirty="0" smtClean="0">
                        <a:latin typeface="Arial" pitchFamily="34" charset="0"/>
                        <a:ea typeface="微软雅黑" pitchFamily="34" charset="-122"/>
                        <a:cs typeface="Arial" pitchFamily="34" charset="0"/>
                      </a:endParaRPr>
                    </a:p>
                    <a:p>
                      <a:r>
                        <a:rPr lang="zh-CN" altLang="en-US" sz="1100" dirty="0" smtClean="0">
                          <a:latin typeface="Arial" pitchFamily="34" charset="0"/>
                          <a:ea typeface="微软雅黑" pitchFamily="34" charset="-122"/>
                          <a:cs typeface="Arial" pitchFamily="34" charset="0"/>
                        </a:rPr>
                        <a:t>与房间数一致</a:t>
                      </a:r>
                      <a:endParaRPr lang="zh-CN" altLang="en-US" sz="1100" dirty="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zh-CN" altLang="en-US" sz="1100" dirty="0" smtClean="0">
                          <a:latin typeface="Arial" pitchFamily="34" charset="0"/>
                          <a:ea typeface="微软雅黑" pitchFamily="34" charset="-122"/>
                          <a:cs typeface="Arial" pitchFamily="34" charset="0"/>
                        </a:rPr>
                        <a:t>射频馈线长度</a:t>
                      </a:r>
                      <a:endParaRPr lang="en-US" altLang="zh-CN" sz="1100" dirty="0" smtClean="0">
                        <a:latin typeface="Arial" pitchFamily="34" charset="0"/>
                        <a:ea typeface="微软雅黑" pitchFamily="34" charset="-122"/>
                        <a:cs typeface="Arial" pitchFamily="34" charset="0"/>
                      </a:endParaRPr>
                    </a:p>
                  </a:txBody>
                  <a:tcPr marL="98657" marR="98657" anchor="ctr">
                    <a:solidFill>
                      <a:schemeClr val="bg1">
                        <a:lumMod val="50000"/>
                      </a:schemeClr>
                    </a:solidFill>
                  </a:tcPr>
                </a:tc>
                <a:tc>
                  <a:txBody>
                    <a:bodyPr/>
                    <a:lstStyle/>
                    <a:p>
                      <a:r>
                        <a:rPr lang="en-US" altLang="zh-CN" sz="1100" dirty="0" smtClean="0">
                          <a:latin typeface="Arial" pitchFamily="34" charset="0"/>
                          <a:ea typeface="微软雅黑" pitchFamily="34" charset="-122"/>
                          <a:cs typeface="Arial" pitchFamily="34" charset="0"/>
                        </a:rPr>
                        <a:t>CATV</a:t>
                      </a:r>
                      <a:r>
                        <a:rPr lang="zh-CN" altLang="en-US" sz="1100" dirty="0" smtClean="0">
                          <a:latin typeface="Arial" pitchFamily="34" charset="0"/>
                          <a:ea typeface="微软雅黑" pitchFamily="34" charset="-122"/>
                          <a:cs typeface="Arial" pitchFamily="34" charset="0"/>
                        </a:rPr>
                        <a:t>线缆长度</a:t>
                      </a:r>
                      <a:endParaRPr lang="en-US" altLang="zh-CN" sz="1100" dirty="0" smtClean="0">
                        <a:latin typeface="Arial" pitchFamily="34" charset="0"/>
                        <a:ea typeface="微软雅黑" pitchFamily="34" charset="-122"/>
                        <a:cs typeface="Arial" pitchFamily="34" charset="0"/>
                      </a:endParaRPr>
                    </a:p>
                  </a:txBody>
                  <a:tcPr marL="98657" marR="98657" anchor="ctr">
                    <a:solidFill>
                      <a:schemeClr val="bg1">
                        <a:lumMod val="50000"/>
                      </a:schemeClr>
                    </a:solidFill>
                  </a:tcPr>
                </a:tc>
              </a:tr>
              <a:tr h="324243">
                <a:tc>
                  <a:txBody>
                    <a:bodyPr/>
                    <a:lstStyle/>
                    <a:p>
                      <a:r>
                        <a:rPr lang="en-US" altLang="zh-CN" sz="1100" dirty="0" smtClean="0">
                          <a:solidFill>
                            <a:schemeClr val="tx1"/>
                          </a:solidFill>
                          <a:latin typeface="Arial" pitchFamily="34" charset="0"/>
                          <a:ea typeface="微软雅黑" pitchFamily="34" charset="-122"/>
                          <a:cs typeface="Arial" pitchFamily="34" charset="0"/>
                        </a:rPr>
                        <a:t>A</a:t>
                      </a:r>
                      <a:endParaRPr lang="zh-CN" altLang="en-US" sz="1100" dirty="0">
                        <a:solidFill>
                          <a:schemeClr val="tx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1~4</a:t>
                      </a:r>
                      <a:endParaRPr lang="zh-CN" altLang="en-US" sz="1100" dirty="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1~4</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55.6</a:t>
                      </a:r>
                      <a:r>
                        <a:rPr lang="zh-CN" altLang="en-US" sz="1100" dirty="0" smtClean="0">
                          <a:latin typeface="Arial" pitchFamily="34" charset="0"/>
                          <a:ea typeface="微软雅黑" pitchFamily="34" charset="-122"/>
                          <a:cs typeface="Arial" pitchFamily="34" charset="0"/>
                        </a:rPr>
                        <a:t>米</a:t>
                      </a:r>
                      <a:endParaRPr lang="zh-CN" altLang="en-US" sz="1100" dirty="0">
                        <a:solidFill>
                          <a:srgbClr val="FF0000"/>
                        </a:solidFill>
                        <a:latin typeface="Arial" pitchFamily="34" charset="0"/>
                        <a:ea typeface="微软雅黑" pitchFamily="34" charset="-122"/>
                        <a:cs typeface="Arial" pitchFamily="34" charset="0"/>
                      </a:endParaRPr>
                    </a:p>
                  </a:txBody>
                  <a:tcPr marL="98657" marR="98657" anchor="ctr"/>
                </a:tc>
              </a:tr>
              <a:tr h="3242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solidFill>
                            <a:schemeClr val="tx1"/>
                          </a:solidFill>
                          <a:latin typeface="Arial" pitchFamily="34" charset="0"/>
                          <a:ea typeface="微软雅黑" pitchFamily="34" charset="-122"/>
                          <a:cs typeface="Arial" pitchFamily="34" charset="0"/>
                        </a:rPr>
                        <a:t>B</a:t>
                      </a:r>
                      <a:endParaRPr lang="zh-CN" altLang="en-US" sz="1100" dirty="0" smtClean="0">
                        <a:solidFill>
                          <a:schemeClr val="tx1"/>
                        </a:solidFill>
                        <a:latin typeface="Arial" pitchFamily="34" charset="0"/>
                        <a:ea typeface="微软雅黑" pitchFamily="34" charset="-122"/>
                        <a:cs typeface="Arial" pitchFamily="34" charset="0"/>
                      </a:endParaRPr>
                    </a:p>
                  </a:txBody>
                  <a:tcPr marL="98657" marR="98657"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latin typeface="Arial" pitchFamily="34" charset="0"/>
                          <a:ea typeface="微软雅黑" pitchFamily="34" charset="-122"/>
                          <a:cs typeface="Arial" pitchFamily="34" charset="0"/>
                        </a:rPr>
                        <a:t>5~8</a:t>
                      </a:r>
                      <a:endParaRPr lang="zh-CN" altLang="en-US" sz="1100" dirty="0" smtClean="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5~8</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46.7</a:t>
                      </a:r>
                      <a:r>
                        <a:rPr lang="zh-CN" altLang="en-US" sz="1100" dirty="0" smtClean="0">
                          <a:latin typeface="Arial" pitchFamily="34" charset="0"/>
                          <a:ea typeface="微软雅黑" pitchFamily="34" charset="-122"/>
                          <a:cs typeface="Arial" pitchFamily="34" charset="0"/>
                        </a:rPr>
                        <a:t>米</a:t>
                      </a:r>
                      <a:endParaRPr lang="zh-CN" altLang="en-US" sz="1100" dirty="0">
                        <a:solidFill>
                          <a:srgbClr val="FF0000"/>
                        </a:solidFill>
                        <a:latin typeface="Arial" pitchFamily="34" charset="0"/>
                        <a:ea typeface="微软雅黑" pitchFamily="34" charset="-122"/>
                        <a:cs typeface="Arial" pitchFamily="34" charset="0"/>
                      </a:endParaRPr>
                    </a:p>
                  </a:txBody>
                  <a:tcPr marL="98657" marR="98657" anchor="ctr"/>
                </a:tc>
              </a:tr>
              <a:tr h="324243">
                <a:tc>
                  <a:txBody>
                    <a:bodyPr/>
                    <a:lstStyle/>
                    <a:p>
                      <a:r>
                        <a:rPr lang="en-US" altLang="zh-CN" sz="1100" dirty="0" smtClean="0">
                          <a:solidFill>
                            <a:schemeClr val="tx1"/>
                          </a:solidFill>
                          <a:latin typeface="Arial" pitchFamily="34" charset="0"/>
                          <a:ea typeface="微软雅黑" pitchFamily="34" charset="-122"/>
                          <a:cs typeface="Arial" pitchFamily="34" charset="0"/>
                        </a:rPr>
                        <a:t>C</a:t>
                      </a:r>
                      <a:endParaRPr lang="zh-CN" altLang="en-US" sz="1100" dirty="0">
                        <a:solidFill>
                          <a:schemeClr val="tx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5~8</a:t>
                      </a:r>
                      <a:endParaRPr lang="zh-CN" altLang="en-US" sz="1100" dirty="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2</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5~8</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zh-CN" altLang="en-US" sz="1100" dirty="0" smtClean="0">
                          <a:latin typeface="Arial" pitchFamily="34" charset="0"/>
                          <a:ea typeface="微软雅黑" pitchFamily="34" charset="-122"/>
                          <a:cs typeface="Arial" pitchFamily="34" charset="0"/>
                        </a:rPr>
                        <a:t>以</a:t>
                      </a:r>
                      <a:r>
                        <a:rPr lang="en-US" altLang="zh-CN" sz="1100" dirty="0" smtClean="0">
                          <a:latin typeface="Arial" pitchFamily="34" charset="0"/>
                          <a:ea typeface="微软雅黑" pitchFamily="34" charset="-122"/>
                          <a:cs typeface="Arial" pitchFamily="34" charset="0"/>
                        </a:rPr>
                        <a:t>10</a:t>
                      </a:r>
                      <a:r>
                        <a:rPr lang="zh-CN" altLang="en-US" sz="1100" dirty="0" smtClean="0">
                          <a:latin typeface="Arial" pitchFamily="34" charset="0"/>
                          <a:ea typeface="微软雅黑" pitchFamily="34" charset="-122"/>
                          <a:cs typeface="Arial" pitchFamily="34" charset="0"/>
                        </a:rPr>
                        <a:t>米为例</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45.6</a:t>
                      </a:r>
                      <a:r>
                        <a:rPr lang="zh-CN" altLang="en-US" sz="1100" dirty="0" smtClean="0">
                          <a:latin typeface="Arial" pitchFamily="34" charset="0"/>
                          <a:ea typeface="微软雅黑" pitchFamily="34" charset="-122"/>
                          <a:cs typeface="Arial" pitchFamily="34" charset="0"/>
                        </a:rPr>
                        <a:t>米</a:t>
                      </a:r>
                      <a:endParaRPr lang="zh-CN" altLang="en-US" sz="1100" dirty="0">
                        <a:solidFill>
                          <a:srgbClr val="FF0000"/>
                        </a:solidFill>
                        <a:latin typeface="Arial" pitchFamily="34" charset="0"/>
                        <a:ea typeface="微软雅黑" pitchFamily="34" charset="-122"/>
                        <a:cs typeface="Arial" pitchFamily="34" charset="0"/>
                      </a:endParaRPr>
                    </a:p>
                  </a:txBody>
                  <a:tcPr marL="98657" marR="98657" anchor="ctr"/>
                </a:tc>
              </a:tr>
              <a:tr h="324243">
                <a:tc>
                  <a:txBody>
                    <a:bodyPr/>
                    <a:lstStyle/>
                    <a:p>
                      <a:r>
                        <a:rPr lang="en-US" altLang="zh-CN" sz="1100" dirty="0" smtClean="0">
                          <a:solidFill>
                            <a:schemeClr val="tx1"/>
                          </a:solidFill>
                          <a:latin typeface="Arial" pitchFamily="34" charset="0"/>
                          <a:ea typeface="微软雅黑" pitchFamily="34" charset="-122"/>
                          <a:cs typeface="Arial" pitchFamily="34" charset="0"/>
                        </a:rPr>
                        <a:t>D</a:t>
                      </a:r>
                      <a:endParaRPr lang="zh-CN" altLang="en-US" sz="1100" dirty="0" smtClean="0">
                        <a:solidFill>
                          <a:schemeClr val="tx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9~16</a:t>
                      </a:r>
                      <a:endParaRPr lang="zh-CN" altLang="en-US" sz="1100" dirty="0" smtClean="0">
                        <a:solidFill>
                          <a:schemeClr val="bg1"/>
                        </a:solidFill>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1</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0</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2</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9~16</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zh-CN" altLang="en-US" sz="1100" dirty="0" smtClean="0">
                          <a:latin typeface="Arial" pitchFamily="34" charset="0"/>
                          <a:ea typeface="微软雅黑" pitchFamily="34" charset="-122"/>
                          <a:cs typeface="Arial" pitchFamily="34" charset="0"/>
                        </a:rPr>
                        <a:t>以</a:t>
                      </a:r>
                      <a:r>
                        <a:rPr lang="en-US" altLang="zh-CN" sz="1100" dirty="0" smtClean="0">
                          <a:latin typeface="Arial" pitchFamily="34" charset="0"/>
                          <a:ea typeface="微软雅黑" pitchFamily="34" charset="-122"/>
                          <a:cs typeface="Arial" pitchFamily="34" charset="0"/>
                        </a:rPr>
                        <a:t>10</a:t>
                      </a:r>
                      <a:r>
                        <a:rPr lang="zh-CN" altLang="en-US" sz="1100" dirty="0" smtClean="0">
                          <a:latin typeface="Arial" pitchFamily="34" charset="0"/>
                          <a:ea typeface="微软雅黑" pitchFamily="34" charset="-122"/>
                          <a:cs typeface="Arial" pitchFamily="34" charset="0"/>
                        </a:rPr>
                        <a:t>米为例</a:t>
                      </a:r>
                      <a:endParaRPr lang="zh-CN" altLang="en-US" sz="1100" dirty="0">
                        <a:latin typeface="Arial" pitchFamily="34" charset="0"/>
                        <a:ea typeface="微软雅黑" pitchFamily="34" charset="-122"/>
                        <a:cs typeface="Arial" pitchFamily="34" charset="0"/>
                      </a:endParaRPr>
                    </a:p>
                  </a:txBody>
                  <a:tcPr marL="98657" marR="98657" anchor="ctr"/>
                </a:tc>
                <a:tc>
                  <a:txBody>
                    <a:bodyPr/>
                    <a:lstStyle/>
                    <a:p>
                      <a:r>
                        <a:rPr lang="en-US" altLang="zh-CN" sz="1100" dirty="0" smtClean="0">
                          <a:latin typeface="Arial" pitchFamily="34" charset="0"/>
                          <a:ea typeface="微软雅黑" pitchFamily="34" charset="-122"/>
                          <a:cs typeface="Arial" pitchFamily="34" charset="0"/>
                        </a:rPr>
                        <a:t>34.4</a:t>
                      </a:r>
                      <a:r>
                        <a:rPr lang="zh-CN" altLang="en-US" sz="1100" dirty="0" smtClean="0">
                          <a:latin typeface="Arial" pitchFamily="34" charset="0"/>
                          <a:ea typeface="微软雅黑" pitchFamily="34" charset="-122"/>
                          <a:cs typeface="Arial" pitchFamily="34" charset="0"/>
                        </a:rPr>
                        <a:t>米</a:t>
                      </a:r>
                      <a:endParaRPr lang="zh-CN" altLang="en-US" sz="1100" dirty="0">
                        <a:solidFill>
                          <a:srgbClr val="FF0000"/>
                        </a:solidFill>
                        <a:latin typeface="Arial" pitchFamily="34" charset="0"/>
                        <a:ea typeface="微软雅黑" pitchFamily="34" charset="-122"/>
                        <a:cs typeface="Arial" pitchFamily="34" charset="0"/>
                      </a:endParaRPr>
                    </a:p>
                  </a:txBody>
                  <a:tcPr marL="98657" marR="98657" anchor="ctr"/>
                </a:tc>
              </a:tr>
            </a:tbl>
          </a:graphicData>
        </a:graphic>
      </p:graphicFrame>
      <p:sp>
        <p:nvSpPr>
          <p:cNvPr id="5" name="TextBox 4"/>
          <p:cNvSpPr txBox="1"/>
          <p:nvPr/>
        </p:nvSpPr>
        <p:spPr>
          <a:xfrm>
            <a:off x="510989" y="3283550"/>
            <a:ext cx="7862045" cy="584775"/>
          </a:xfrm>
          <a:prstGeom prst="rect">
            <a:avLst/>
          </a:prstGeom>
          <a:noFill/>
        </p:spPr>
        <p:txBody>
          <a:bodyPr wrap="square" rtlCol="0">
            <a:spAutoFit/>
          </a:bodyPr>
          <a:lstStyle/>
          <a:p>
            <a:r>
              <a:rPr lang="zh-CN" altLang="en-US" sz="1600" b="1" dirty="0" smtClean="0">
                <a:solidFill>
                  <a:srgbClr val="FF0000"/>
                </a:solidFill>
                <a:latin typeface="Arial" pitchFamily="34" charset="0"/>
                <a:ea typeface="微软雅黑" pitchFamily="34" charset="-122"/>
                <a:cs typeface="Arial" pitchFamily="34" charset="0"/>
              </a:rPr>
              <a:t>根据酒店客房的分布情况、距离以及</a:t>
            </a:r>
            <a:r>
              <a:rPr lang="en-US" altLang="zh-CN" sz="1600" b="1" dirty="0" smtClean="0">
                <a:solidFill>
                  <a:srgbClr val="FF0000"/>
                </a:solidFill>
                <a:latin typeface="Arial" pitchFamily="34" charset="0"/>
                <a:ea typeface="微软雅黑" pitchFamily="34" charset="-122"/>
                <a:cs typeface="Arial" pitchFamily="34" charset="0"/>
              </a:rPr>
              <a:t>CATV</a:t>
            </a:r>
            <a:r>
              <a:rPr lang="zh-CN" altLang="en-US" sz="1600" b="1" dirty="0" smtClean="0">
                <a:solidFill>
                  <a:srgbClr val="FF0000"/>
                </a:solidFill>
                <a:latin typeface="Arial" pitchFamily="34" charset="0"/>
                <a:ea typeface="微软雅黑" pitchFamily="34" charset="-122"/>
                <a:cs typeface="Arial" pitchFamily="34" charset="0"/>
              </a:rPr>
              <a:t>设施和线缆的部署位置情况，确定最合适的组网方案，同时还要评估网络容量需求是否满足。</a:t>
            </a:r>
            <a:endParaRPr lang="en-US" altLang="zh-CN" sz="1600" b="1" dirty="0" smtClean="0">
              <a:solidFill>
                <a:srgbClr val="FF0000"/>
              </a:solidFill>
              <a:latin typeface="Arial" pitchFamily="34" charset="0"/>
              <a:ea typeface="微软雅黑" pitchFamily="34" charset="-122"/>
              <a:cs typeface="Arial" pitchFamily="34" charset="0"/>
            </a:endParaRPr>
          </a:p>
        </p:txBody>
      </p:sp>
      <p:sp>
        <p:nvSpPr>
          <p:cNvPr id="6" name="Text Box 22"/>
          <p:cNvSpPr txBox="1">
            <a:spLocks noChangeArrowheads="1"/>
          </p:cNvSpPr>
          <p:nvPr/>
        </p:nvSpPr>
        <p:spPr bwMode="auto">
          <a:xfrm>
            <a:off x="3635622" y="3847850"/>
            <a:ext cx="4997405" cy="944272"/>
          </a:xfrm>
          <a:prstGeom prst="rect">
            <a:avLst/>
          </a:prstGeom>
          <a:noFill/>
          <a:ln w="28575" algn="ctr">
            <a:noFill/>
            <a:miter lim="800000"/>
            <a:headEnd/>
            <a:tailEnd/>
          </a:ln>
          <a:effectLst/>
        </p:spPr>
        <p:txBody>
          <a:bodyPr wrap="square" lIns="105092" tIns="101810" rIns="105092" bIns="101810" anchor="ctr">
            <a:spAutoFit/>
          </a:bodyPr>
          <a:lstStyle/>
          <a:p>
            <a:pPr defTabSz="731838"/>
            <a:r>
              <a:rPr lang="zh-CN" altLang="en-US" sz="1200" dirty="0" smtClean="0">
                <a:solidFill>
                  <a:srgbClr val="C00000"/>
                </a:solidFill>
                <a:latin typeface="Arial" pitchFamily="34" charset="0"/>
                <a:ea typeface="微软雅黑" pitchFamily="34" charset="-122"/>
                <a:cs typeface="Arial" pitchFamily="34" charset="0"/>
              </a:rPr>
              <a:t>注</a:t>
            </a:r>
            <a:r>
              <a:rPr lang="en-US" altLang="zh-CN" sz="1200" dirty="0" smtClean="0">
                <a:solidFill>
                  <a:srgbClr val="C00000"/>
                </a:solidFill>
                <a:latin typeface="Arial" pitchFamily="34" charset="0"/>
                <a:ea typeface="微软雅黑" pitchFamily="34" charset="-122"/>
                <a:cs typeface="Arial" pitchFamily="34" charset="0"/>
              </a:rPr>
              <a:t>1</a:t>
            </a:r>
            <a:r>
              <a:rPr lang="zh-CN" altLang="en-US" sz="1200" dirty="0" smtClean="0">
                <a:solidFill>
                  <a:srgbClr val="C00000"/>
                </a:solidFill>
                <a:latin typeface="Arial" pitchFamily="34" charset="0"/>
                <a:ea typeface="微软雅黑" pitchFamily="34" charset="-122"/>
                <a:cs typeface="Arial" pitchFamily="34" charset="0"/>
              </a:rPr>
              <a:t>：从项目经验来看，推荐</a:t>
            </a:r>
            <a:r>
              <a:rPr lang="en-US" altLang="zh-CN" sz="1200" dirty="0" smtClean="0">
                <a:solidFill>
                  <a:srgbClr val="C00000"/>
                </a:solidFill>
                <a:latin typeface="Arial" pitchFamily="34" charset="0"/>
                <a:ea typeface="微软雅黑" pitchFamily="34" charset="-122"/>
                <a:cs typeface="Arial" pitchFamily="34" charset="0"/>
              </a:rPr>
              <a:t>AP</a:t>
            </a:r>
            <a:r>
              <a:rPr lang="zh-CN" altLang="en-US" sz="1200" dirty="0" smtClean="0">
                <a:solidFill>
                  <a:srgbClr val="C00000"/>
                </a:solidFill>
                <a:latin typeface="Arial" pitchFamily="34" charset="0"/>
                <a:ea typeface="微软雅黑" pitchFamily="34" charset="-122"/>
                <a:cs typeface="Arial" pitchFamily="34" charset="0"/>
              </a:rPr>
              <a:t>与</a:t>
            </a:r>
            <a:r>
              <a:rPr lang="en-US" altLang="zh-CN" sz="1200" dirty="0" smtClean="0">
                <a:solidFill>
                  <a:srgbClr val="C00000"/>
                </a:solidFill>
                <a:latin typeface="Arial" pitchFamily="34" charset="0"/>
                <a:ea typeface="微软雅黑" pitchFamily="34" charset="-122"/>
                <a:cs typeface="Arial" pitchFamily="34" charset="0"/>
              </a:rPr>
              <a:t>WOC</a:t>
            </a:r>
            <a:r>
              <a:rPr lang="zh-CN" altLang="en-US" sz="1200" dirty="0" smtClean="0">
                <a:solidFill>
                  <a:srgbClr val="C00000"/>
                </a:solidFill>
                <a:latin typeface="Arial" pitchFamily="34" charset="0"/>
                <a:ea typeface="微软雅黑" pitchFamily="34" charset="-122"/>
                <a:cs typeface="Arial" pitchFamily="34" charset="0"/>
              </a:rPr>
              <a:t>面板直接的距离不要超过</a:t>
            </a:r>
            <a:r>
              <a:rPr lang="en-US" altLang="zh-CN" sz="1200" dirty="0" smtClean="0">
                <a:solidFill>
                  <a:srgbClr val="C00000"/>
                </a:solidFill>
                <a:latin typeface="Arial" pitchFamily="34" charset="0"/>
                <a:ea typeface="微软雅黑" pitchFamily="34" charset="-122"/>
                <a:cs typeface="Arial" pitchFamily="34" charset="0"/>
              </a:rPr>
              <a:t>50</a:t>
            </a:r>
            <a:r>
              <a:rPr lang="zh-CN" altLang="en-US" sz="1200" dirty="0" smtClean="0">
                <a:solidFill>
                  <a:srgbClr val="C00000"/>
                </a:solidFill>
                <a:latin typeface="Arial" pitchFamily="34" charset="0"/>
                <a:ea typeface="微软雅黑" pitchFamily="34" charset="-122"/>
                <a:cs typeface="Arial" pitchFamily="34" charset="0"/>
              </a:rPr>
              <a:t>米。</a:t>
            </a:r>
            <a:endParaRPr lang="en-US" altLang="zh-CN" sz="1200" dirty="0" smtClean="0">
              <a:solidFill>
                <a:srgbClr val="C00000"/>
              </a:solidFill>
              <a:latin typeface="Arial" pitchFamily="34" charset="0"/>
              <a:ea typeface="微软雅黑" pitchFamily="34" charset="-122"/>
              <a:cs typeface="Arial" pitchFamily="34" charset="0"/>
            </a:endParaRPr>
          </a:p>
          <a:p>
            <a:pPr defTabSz="731838"/>
            <a:r>
              <a:rPr lang="zh-CN" altLang="en-US" sz="1200" dirty="0" smtClean="0">
                <a:solidFill>
                  <a:srgbClr val="C00000"/>
                </a:solidFill>
                <a:latin typeface="Arial" pitchFamily="34" charset="0"/>
                <a:ea typeface="微软雅黑" pitchFamily="34" charset="-122"/>
                <a:cs typeface="Arial" pitchFamily="34" charset="0"/>
              </a:rPr>
              <a:t>注</a:t>
            </a:r>
            <a:r>
              <a:rPr lang="en-US" altLang="zh-CN" sz="1200" dirty="0" smtClean="0">
                <a:solidFill>
                  <a:srgbClr val="C00000"/>
                </a:solidFill>
                <a:latin typeface="Arial" pitchFamily="34" charset="0"/>
                <a:ea typeface="微软雅黑" pitchFamily="34" charset="-122"/>
                <a:cs typeface="Arial" pitchFamily="34" charset="0"/>
              </a:rPr>
              <a:t>2</a:t>
            </a:r>
            <a:r>
              <a:rPr lang="zh-CN" altLang="en-US" sz="1200" dirty="0" smtClean="0">
                <a:solidFill>
                  <a:srgbClr val="C00000"/>
                </a:solidFill>
                <a:latin typeface="Arial" pitchFamily="34" charset="0"/>
                <a:ea typeface="微软雅黑" pitchFamily="34" charset="-122"/>
                <a:cs typeface="Arial" pitchFamily="34" charset="0"/>
              </a:rPr>
              <a:t>：</a:t>
            </a:r>
            <a:r>
              <a:rPr lang="en-US" altLang="zh-CN" sz="1200" dirty="0" smtClean="0">
                <a:solidFill>
                  <a:srgbClr val="C00000"/>
                </a:solidFill>
                <a:latin typeface="Arial" pitchFamily="34" charset="0"/>
                <a:ea typeface="微软雅黑" pitchFamily="34" charset="-122"/>
                <a:cs typeface="Arial" pitchFamily="34" charset="0"/>
              </a:rPr>
              <a:t>CATV</a:t>
            </a:r>
            <a:r>
              <a:rPr lang="zh-CN" altLang="en-US" sz="1200" dirty="0" smtClean="0">
                <a:solidFill>
                  <a:srgbClr val="C00000"/>
                </a:solidFill>
                <a:latin typeface="Arial" pitchFamily="34" charset="0"/>
                <a:ea typeface="微软雅黑" pitchFamily="34" charset="-122"/>
                <a:cs typeface="Arial" pitchFamily="34" charset="0"/>
              </a:rPr>
              <a:t>线缆的损耗须要根据酒店具体使用的线缆规格确定。</a:t>
            </a:r>
            <a:endParaRPr lang="en-US" altLang="zh-CN" sz="1200" dirty="0" smtClean="0">
              <a:solidFill>
                <a:srgbClr val="C00000"/>
              </a:solidFill>
              <a:latin typeface="Arial" pitchFamily="34" charset="0"/>
              <a:ea typeface="微软雅黑" pitchFamily="34" charset="-122"/>
              <a:cs typeface="Arial" pitchFamily="34" charset="0"/>
            </a:endParaRPr>
          </a:p>
          <a:p>
            <a:pPr defTabSz="731838"/>
            <a:r>
              <a:rPr lang="zh-CN" altLang="en-US" sz="1200" dirty="0" smtClean="0">
                <a:solidFill>
                  <a:srgbClr val="C00000"/>
                </a:solidFill>
                <a:latin typeface="Arial" pitchFamily="34" charset="0"/>
                <a:ea typeface="微软雅黑" pitchFamily="34" charset="-122"/>
                <a:cs typeface="Arial" pitchFamily="34" charset="0"/>
              </a:rPr>
              <a:t>注</a:t>
            </a:r>
            <a:r>
              <a:rPr lang="en-US" altLang="zh-CN" sz="1200" dirty="0" smtClean="0">
                <a:solidFill>
                  <a:srgbClr val="C00000"/>
                </a:solidFill>
                <a:latin typeface="Arial" pitchFamily="34" charset="0"/>
                <a:ea typeface="微软雅黑" pitchFamily="34" charset="-122"/>
                <a:cs typeface="Arial" pitchFamily="34" charset="0"/>
              </a:rPr>
              <a:t>3</a:t>
            </a:r>
            <a:r>
              <a:rPr lang="zh-CN" altLang="en-US" sz="1200" dirty="0" smtClean="0">
                <a:solidFill>
                  <a:srgbClr val="C00000"/>
                </a:solidFill>
                <a:latin typeface="Arial" pitchFamily="34" charset="0"/>
                <a:ea typeface="微软雅黑" pitchFamily="34" charset="-122"/>
                <a:cs typeface="Arial" pitchFamily="34" charset="0"/>
              </a:rPr>
              <a:t>：推荐使用</a:t>
            </a:r>
            <a:r>
              <a:rPr lang="en-US" altLang="zh-CN" sz="1200" dirty="0" smtClean="0">
                <a:solidFill>
                  <a:srgbClr val="C00000"/>
                </a:solidFill>
                <a:latin typeface="Arial" pitchFamily="34" charset="0"/>
                <a:ea typeface="微软雅黑" pitchFamily="34" charset="-122"/>
                <a:cs typeface="Arial" pitchFamily="34" charset="0"/>
              </a:rPr>
              <a:t>4</a:t>
            </a:r>
            <a:r>
              <a:rPr lang="zh-CN" altLang="en-US" sz="1200" dirty="0" smtClean="0">
                <a:solidFill>
                  <a:srgbClr val="C00000"/>
                </a:solidFill>
                <a:latin typeface="Arial" pitchFamily="34" charset="0"/>
                <a:ea typeface="微软雅黑" pitchFamily="34" charset="-122"/>
                <a:cs typeface="Arial" pitchFamily="34" charset="0"/>
              </a:rPr>
              <a:t>端口混频分配器以保障覆盖场强。</a:t>
            </a:r>
            <a:endParaRPr lang="en-US" altLang="zh-CN" sz="1200" dirty="0" smtClean="0">
              <a:solidFill>
                <a:srgbClr val="C00000"/>
              </a:solidFill>
              <a:latin typeface="Arial" pitchFamily="34" charset="0"/>
              <a:ea typeface="微软雅黑" pitchFamily="34" charset="-122"/>
              <a:cs typeface="Arial" pitchFamily="34" charset="0"/>
            </a:endParaRPr>
          </a:p>
          <a:p>
            <a:pPr defTabSz="731838"/>
            <a:r>
              <a:rPr lang="zh-CN" altLang="en-US" sz="1200" dirty="0" smtClean="0">
                <a:solidFill>
                  <a:srgbClr val="C00000"/>
                </a:solidFill>
                <a:latin typeface="Arial" pitchFamily="34" charset="0"/>
                <a:ea typeface="微软雅黑" pitchFamily="34" charset="-122"/>
                <a:cs typeface="Arial" pitchFamily="34" charset="0"/>
              </a:rPr>
              <a:t>注</a:t>
            </a:r>
            <a:r>
              <a:rPr lang="en-US" altLang="zh-CN" sz="1200" dirty="0" smtClean="0">
                <a:solidFill>
                  <a:srgbClr val="C00000"/>
                </a:solidFill>
                <a:latin typeface="Arial" pitchFamily="34" charset="0"/>
                <a:ea typeface="微软雅黑" pitchFamily="34" charset="-122"/>
                <a:cs typeface="Arial" pitchFamily="34" charset="0"/>
              </a:rPr>
              <a:t>4</a:t>
            </a:r>
            <a:r>
              <a:rPr lang="zh-CN" altLang="en-US" sz="1200" dirty="0" smtClean="0">
                <a:solidFill>
                  <a:srgbClr val="C00000"/>
                </a:solidFill>
                <a:latin typeface="Arial" pitchFamily="34" charset="0"/>
                <a:ea typeface="微软雅黑" pitchFamily="34" charset="-122"/>
                <a:cs typeface="Arial" pitchFamily="34" charset="0"/>
              </a:rPr>
              <a:t>：射频馈线长度由</a:t>
            </a:r>
            <a:r>
              <a:rPr lang="en-US" altLang="zh-CN" sz="1200" dirty="0" smtClean="0">
                <a:solidFill>
                  <a:srgbClr val="C00000"/>
                </a:solidFill>
                <a:latin typeface="Arial" pitchFamily="34" charset="0"/>
                <a:ea typeface="微软雅黑" pitchFamily="34" charset="-122"/>
                <a:cs typeface="Arial" pitchFamily="34" charset="0"/>
              </a:rPr>
              <a:t>AP</a:t>
            </a:r>
            <a:r>
              <a:rPr lang="zh-CN" altLang="en-US" sz="1200" dirty="0" smtClean="0">
                <a:solidFill>
                  <a:srgbClr val="C00000"/>
                </a:solidFill>
                <a:latin typeface="Arial" pitchFamily="34" charset="0"/>
                <a:ea typeface="微软雅黑" pitchFamily="34" charset="-122"/>
                <a:cs typeface="Arial" pitchFamily="34" charset="0"/>
              </a:rPr>
              <a:t>与合路分配器的位置决定。</a:t>
            </a:r>
            <a:endParaRPr lang="zh-CN" altLang="en-US" sz="1050" dirty="0">
              <a:solidFill>
                <a:srgbClr val="C00000"/>
              </a:solidFill>
              <a:latin typeface="Arial" pitchFamily="34" charset="0"/>
              <a:ea typeface="黑体" pitchFamily="2" charset="-122"/>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520658" y="238919"/>
            <a:ext cx="6227082" cy="871537"/>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400" b="1" i="0" u="none" strike="noStrike" kern="0" cap="none" spc="0" normalizeH="0" baseline="0" noProof="0" dirty="0" smtClean="0">
                <a:ln>
                  <a:noFill/>
                </a:ln>
                <a:solidFill>
                  <a:srgbClr val="C00000"/>
                </a:solidFill>
                <a:effectLst/>
                <a:uLnTx/>
                <a:uFillTx/>
                <a:latin typeface="FrutigerNext LT Medium" pitchFamily="34" charset="0"/>
                <a:ea typeface="黑体" pitchFamily="49" charset="-122"/>
                <a:cs typeface="+mj-cs"/>
              </a:rPr>
              <a:t>目录</a:t>
            </a:r>
            <a:endParaRPr kumimoji="0" lang="en-US" sz="4400" b="1" i="0" u="none" strike="noStrike" kern="0" cap="none" spc="0" normalizeH="0" baseline="0" noProof="0" dirty="0">
              <a:ln>
                <a:noFill/>
              </a:ln>
              <a:solidFill>
                <a:srgbClr val="C00000"/>
              </a:solidFill>
              <a:effectLst/>
              <a:uLnTx/>
              <a:uFillTx/>
              <a:latin typeface="FrutigerNext LT Medium" pitchFamily="34" charset="0"/>
              <a:ea typeface="黑体" pitchFamily="49" charset="-122"/>
              <a:cs typeface="+mj-cs"/>
            </a:endParaRPr>
          </a:p>
        </p:txBody>
      </p:sp>
      <p:sp>
        <p:nvSpPr>
          <p:cNvPr id="27" name="Freeform 11"/>
          <p:cNvSpPr>
            <a:spLocks/>
          </p:cNvSpPr>
          <p:nvPr/>
        </p:nvSpPr>
        <p:spPr bwMode="gray">
          <a:xfrm>
            <a:off x="2324423" y="1348960"/>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8" name="Freeform 12"/>
          <p:cNvSpPr>
            <a:spLocks/>
          </p:cNvSpPr>
          <p:nvPr/>
        </p:nvSpPr>
        <p:spPr bwMode="gray">
          <a:xfrm>
            <a:off x="1622750" y="1348960"/>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9" name="Text Box 13"/>
          <p:cNvSpPr txBox="1">
            <a:spLocks noChangeArrowheads="1"/>
          </p:cNvSpPr>
          <p:nvPr/>
        </p:nvSpPr>
        <p:spPr bwMode="gray">
          <a:xfrm>
            <a:off x="2437191" y="1414048"/>
            <a:ext cx="4481064"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酒店</a:t>
            </a:r>
            <a:r>
              <a:rPr lang="en-US" altLang="zh-CN" sz="2400" dirty="0" smtClean="0">
                <a:solidFill>
                  <a:schemeClr val="bg1"/>
                </a:solidFill>
                <a:latin typeface="Arial" pitchFamily="34" charset="0"/>
                <a:ea typeface="微软雅黑" pitchFamily="34" charset="-122"/>
                <a:cs typeface="Arial" pitchFamily="34" charset="0"/>
              </a:rPr>
              <a:t>WLAN</a:t>
            </a:r>
            <a:r>
              <a:rPr lang="zh-CN" altLang="en-US" sz="2400" dirty="0" smtClean="0">
                <a:solidFill>
                  <a:schemeClr val="bg1"/>
                </a:solidFill>
                <a:latin typeface="Arial" pitchFamily="34" charset="0"/>
                <a:ea typeface="微软雅黑" pitchFamily="34" charset="-122"/>
                <a:cs typeface="Arial" pitchFamily="34" charset="0"/>
              </a:rPr>
              <a:t>无线覆盖介绍</a:t>
            </a:r>
          </a:p>
        </p:txBody>
      </p:sp>
      <p:sp>
        <p:nvSpPr>
          <p:cNvPr id="42" name="Text Box 16"/>
          <p:cNvSpPr txBox="1">
            <a:spLocks noChangeArrowheads="1"/>
          </p:cNvSpPr>
          <p:nvPr/>
        </p:nvSpPr>
        <p:spPr bwMode="gray">
          <a:xfrm>
            <a:off x="1830340" y="134616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1</a:t>
            </a:r>
          </a:p>
        </p:txBody>
      </p:sp>
      <p:sp>
        <p:nvSpPr>
          <p:cNvPr id="25" name="Freeform 9"/>
          <p:cNvSpPr>
            <a:spLocks/>
          </p:cNvSpPr>
          <p:nvPr/>
        </p:nvSpPr>
        <p:spPr bwMode="gray">
          <a:xfrm>
            <a:off x="2324425" y="2034686"/>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6" name="Freeform 10"/>
          <p:cNvSpPr>
            <a:spLocks/>
          </p:cNvSpPr>
          <p:nvPr/>
        </p:nvSpPr>
        <p:spPr bwMode="gray">
          <a:xfrm>
            <a:off x="1622750" y="2034686"/>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30" name="Text Box 14"/>
          <p:cNvSpPr txBox="1">
            <a:spLocks noChangeArrowheads="1"/>
          </p:cNvSpPr>
          <p:nvPr/>
        </p:nvSpPr>
        <p:spPr bwMode="gray">
          <a:xfrm>
            <a:off x="2437191" y="2093424"/>
            <a:ext cx="4693711"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华为酒店</a:t>
            </a:r>
            <a:r>
              <a:rPr lang="en-US" altLang="zh-CN" sz="2400" dirty="0" smtClean="0">
                <a:solidFill>
                  <a:schemeClr val="bg1"/>
                </a:solidFill>
                <a:latin typeface="Arial" pitchFamily="34" charset="0"/>
                <a:ea typeface="微软雅黑" pitchFamily="34" charset="-122"/>
                <a:cs typeface="Arial" pitchFamily="34" charset="0"/>
              </a:rPr>
              <a:t>WOC</a:t>
            </a:r>
            <a:r>
              <a:rPr lang="zh-CN" altLang="en-US" sz="2400" dirty="0" smtClean="0">
                <a:solidFill>
                  <a:schemeClr val="bg1"/>
                </a:solidFill>
                <a:latin typeface="Arial" pitchFamily="34" charset="0"/>
                <a:ea typeface="微软雅黑" pitchFamily="34" charset="-122"/>
                <a:cs typeface="Arial" pitchFamily="34" charset="0"/>
              </a:rPr>
              <a:t>无线覆盖解决方案</a:t>
            </a:r>
          </a:p>
        </p:txBody>
      </p:sp>
      <p:sp>
        <p:nvSpPr>
          <p:cNvPr id="46" name="Text Box 17"/>
          <p:cNvSpPr txBox="1">
            <a:spLocks noChangeArrowheads="1"/>
          </p:cNvSpPr>
          <p:nvPr/>
        </p:nvSpPr>
        <p:spPr bwMode="gray">
          <a:xfrm>
            <a:off x="1830340" y="2041411"/>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2</a:t>
            </a:r>
          </a:p>
        </p:txBody>
      </p:sp>
      <p:sp>
        <p:nvSpPr>
          <p:cNvPr id="22" name="Freeform 6"/>
          <p:cNvSpPr>
            <a:spLocks/>
          </p:cNvSpPr>
          <p:nvPr/>
        </p:nvSpPr>
        <p:spPr bwMode="gray">
          <a:xfrm>
            <a:off x="2324425" y="2729937"/>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3" name="Freeform 7"/>
          <p:cNvSpPr>
            <a:spLocks/>
          </p:cNvSpPr>
          <p:nvPr/>
        </p:nvSpPr>
        <p:spPr bwMode="gray">
          <a:xfrm>
            <a:off x="1622750" y="2729937"/>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chemeClr val="bg1">
              <a:lumMod val="50000"/>
            </a:schemeClr>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24" name="Text Box 8"/>
          <p:cNvSpPr txBox="1">
            <a:spLocks noChangeArrowheads="1"/>
          </p:cNvSpPr>
          <p:nvPr/>
        </p:nvSpPr>
        <p:spPr bwMode="gray">
          <a:xfrm>
            <a:off x="2437193" y="2788675"/>
            <a:ext cx="3581400" cy="457200"/>
          </a:xfrm>
          <a:prstGeom prst="rect">
            <a:avLst/>
          </a:prstGeom>
          <a:noFill/>
          <a:ln w="9525">
            <a:noFill/>
            <a:miter lim="800000"/>
            <a:headEnd/>
            <a:tailEnd/>
          </a:ln>
          <a:effectLst>
            <a:outerShdw dist="17961" dir="2700000" algn="ctr" rotWithShape="0">
              <a:srgbClr val="333333">
                <a:alpha val="50000"/>
              </a:srgbClr>
            </a:outerShdw>
          </a:effectLst>
        </p:spPr>
        <p:txBody>
          <a:bodyPr>
            <a:spAutoFit/>
          </a:bodyPr>
          <a:lstStyle/>
          <a:p>
            <a:pPr lvl="0"/>
            <a:r>
              <a:rPr lang="zh-CN" altLang="en-US" sz="2400" dirty="0" smtClean="0">
                <a:solidFill>
                  <a:schemeClr val="bg1"/>
                </a:solidFill>
                <a:latin typeface="Arial" pitchFamily="34" charset="0"/>
                <a:ea typeface="微软雅黑" pitchFamily="34" charset="-122"/>
                <a:cs typeface="Arial" pitchFamily="34" charset="0"/>
              </a:rPr>
              <a:t>解决方案设计指导</a:t>
            </a:r>
            <a:endParaRPr lang="zh-CN" altLang="en-US" sz="2400" dirty="0">
              <a:solidFill>
                <a:schemeClr val="bg1"/>
              </a:solidFill>
              <a:latin typeface="Arial" pitchFamily="34" charset="0"/>
              <a:ea typeface="微软雅黑" pitchFamily="34" charset="-122"/>
              <a:cs typeface="Arial" pitchFamily="34" charset="0"/>
            </a:endParaRPr>
          </a:p>
        </p:txBody>
      </p:sp>
      <p:sp>
        <p:nvSpPr>
          <p:cNvPr id="47" name="Text Box 18"/>
          <p:cNvSpPr txBox="1">
            <a:spLocks noChangeArrowheads="1"/>
          </p:cNvSpPr>
          <p:nvPr/>
        </p:nvSpPr>
        <p:spPr bwMode="gray">
          <a:xfrm>
            <a:off x="1830340" y="2732927"/>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a:solidFill>
                  <a:schemeClr val="bg1"/>
                </a:solidFill>
                <a:latin typeface="Arial" pitchFamily="34" charset="0"/>
                <a:cs typeface="Arial" pitchFamily="34" charset="0"/>
              </a:rPr>
              <a:t>3</a:t>
            </a:r>
          </a:p>
        </p:txBody>
      </p:sp>
      <p:sp>
        <p:nvSpPr>
          <p:cNvPr id="16" name="Freeform 6"/>
          <p:cNvSpPr>
            <a:spLocks/>
          </p:cNvSpPr>
          <p:nvPr/>
        </p:nvSpPr>
        <p:spPr bwMode="gray">
          <a:xfrm>
            <a:off x="2324425" y="3421453"/>
            <a:ext cx="4860000" cy="568325"/>
          </a:xfrm>
          <a:custGeom>
            <a:avLst/>
            <a:gdLst>
              <a:gd name="T0" fmla="*/ 0 w 2856"/>
              <a:gd name="T1" fmla="*/ 5 h 358"/>
              <a:gd name="T2" fmla="*/ 0 w 2856"/>
              <a:gd name="T3" fmla="*/ 357 h 358"/>
              <a:gd name="T4" fmla="*/ 2667 w 2856"/>
              <a:gd name="T5" fmla="*/ 357 h 358"/>
              <a:gd name="T6" fmla="*/ 2854 w 2856"/>
              <a:gd name="T7" fmla="*/ 182 h 358"/>
              <a:gd name="T8" fmla="*/ 2667 w 2856"/>
              <a:gd name="T9" fmla="*/ 0 h 358"/>
              <a:gd name="T10" fmla="*/ 0 w 2856"/>
              <a:gd name="T11" fmla="*/ 5 h 358"/>
            </a:gdLst>
            <a:ahLst/>
            <a:cxnLst>
              <a:cxn ang="0">
                <a:pos x="T0" y="T1"/>
              </a:cxn>
              <a:cxn ang="0">
                <a:pos x="T2" y="T3"/>
              </a:cxn>
              <a:cxn ang="0">
                <a:pos x="T4" y="T5"/>
              </a:cxn>
              <a:cxn ang="0">
                <a:pos x="T6" y="T7"/>
              </a:cxn>
              <a:cxn ang="0">
                <a:pos x="T8" y="T9"/>
              </a:cxn>
              <a:cxn ang="0">
                <a:pos x="T10" y="T11"/>
              </a:cxn>
            </a:cxnLst>
            <a:rect l="0" t="0" r="r" b="b"/>
            <a:pathLst>
              <a:path w="2856" h="358">
                <a:moveTo>
                  <a:pt x="0" y="5"/>
                </a:moveTo>
                <a:lnTo>
                  <a:pt x="0" y="357"/>
                </a:lnTo>
                <a:cubicBezTo>
                  <a:pt x="97" y="358"/>
                  <a:pt x="2594" y="357"/>
                  <a:pt x="2667" y="357"/>
                </a:cubicBezTo>
                <a:cubicBezTo>
                  <a:pt x="2739" y="357"/>
                  <a:pt x="2851" y="321"/>
                  <a:pt x="2854" y="182"/>
                </a:cubicBezTo>
                <a:cubicBezTo>
                  <a:pt x="2856" y="43"/>
                  <a:pt x="2755" y="0"/>
                  <a:pt x="2667" y="0"/>
                </a:cubicBezTo>
                <a:cubicBezTo>
                  <a:pt x="2579" y="0"/>
                  <a:pt x="95" y="5"/>
                  <a:pt x="0" y="5"/>
                </a:cubicBez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7" name="Freeform 7"/>
          <p:cNvSpPr>
            <a:spLocks/>
          </p:cNvSpPr>
          <p:nvPr/>
        </p:nvSpPr>
        <p:spPr bwMode="gray">
          <a:xfrm>
            <a:off x="1622750" y="3421453"/>
            <a:ext cx="609600" cy="568325"/>
          </a:xfrm>
          <a:custGeom>
            <a:avLst/>
            <a:gdLst>
              <a:gd name="T0" fmla="*/ 372 w 372"/>
              <a:gd name="T1" fmla="*/ 1 h 358"/>
              <a:gd name="T2" fmla="*/ 372 w 372"/>
              <a:gd name="T3" fmla="*/ 358 h 358"/>
              <a:gd name="T4" fmla="*/ 165 w 372"/>
              <a:gd name="T5" fmla="*/ 357 h 358"/>
              <a:gd name="T6" fmla="*/ 0 w 372"/>
              <a:gd name="T7" fmla="*/ 181 h 358"/>
              <a:gd name="T8" fmla="*/ 164 w 372"/>
              <a:gd name="T9" fmla="*/ 1 h 358"/>
              <a:gd name="T10" fmla="*/ 372 w 372"/>
              <a:gd name="T11" fmla="*/ 1 h 358"/>
            </a:gdLst>
            <a:ahLst/>
            <a:cxnLst>
              <a:cxn ang="0">
                <a:pos x="T0" y="T1"/>
              </a:cxn>
              <a:cxn ang="0">
                <a:pos x="T2" y="T3"/>
              </a:cxn>
              <a:cxn ang="0">
                <a:pos x="T4" y="T5"/>
              </a:cxn>
              <a:cxn ang="0">
                <a:pos x="T6" y="T7"/>
              </a:cxn>
              <a:cxn ang="0">
                <a:pos x="T8" y="T9"/>
              </a:cxn>
              <a:cxn ang="0">
                <a:pos x="T10" y="T11"/>
              </a:cxn>
            </a:cxnLst>
            <a:rect l="0" t="0" r="r" b="b"/>
            <a:pathLst>
              <a:path w="372" h="358">
                <a:moveTo>
                  <a:pt x="372" y="1"/>
                </a:moveTo>
                <a:cubicBezTo>
                  <a:pt x="372" y="179"/>
                  <a:pt x="372" y="358"/>
                  <a:pt x="372" y="358"/>
                </a:cubicBezTo>
                <a:lnTo>
                  <a:pt x="165" y="357"/>
                </a:lnTo>
                <a:cubicBezTo>
                  <a:pt x="137" y="357"/>
                  <a:pt x="0" y="316"/>
                  <a:pt x="0" y="181"/>
                </a:cubicBezTo>
                <a:cubicBezTo>
                  <a:pt x="0" y="46"/>
                  <a:pt x="126" y="0"/>
                  <a:pt x="164" y="1"/>
                </a:cubicBezTo>
                <a:lnTo>
                  <a:pt x="372" y="1"/>
                </a:lnTo>
                <a:close/>
              </a:path>
            </a:pathLst>
          </a:custGeom>
          <a:solidFill>
            <a:srgbClr val="C00000"/>
          </a:solidFill>
          <a:ln w="19050" cap="flat" cmpd="sng">
            <a:solidFill>
              <a:schemeClr val="bg1"/>
            </a:solidFill>
            <a:prstDash val="solid"/>
            <a:round/>
            <a:headEnd/>
            <a:tailEnd/>
          </a:ln>
          <a:effectLst/>
        </p:spPr>
        <p:txBody>
          <a:bodyPr wrap="none" anchor="ctr"/>
          <a:lstStyle/>
          <a:p>
            <a:pPr>
              <a:defRPr/>
            </a:pPr>
            <a:endParaRPr lang="zh-CN" altLang="en-US">
              <a:latin typeface="Arial" pitchFamily="34" charset="0"/>
              <a:cs typeface="Arial" pitchFamily="34" charset="0"/>
            </a:endParaRPr>
          </a:p>
        </p:txBody>
      </p:sp>
      <p:sp>
        <p:nvSpPr>
          <p:cNvPr id="18" name="Text Box 8"/>
          <p:cNvSpPr txBox="1">
            <a:spLocks noChangeArrowheads="1"/>
          </p:cNvSpPr>
          <p:nvPr/>
        </p:nvSpPr>
        <p:spPr bwMode="gray">
          <a:xfrm>
            <a:off x="2437192" y="3480191"/>
            <a:ext cx="4698714" cy="461665"/>
          </a:xfrm>
          <a:prstGeom prst="rect">
            <a:avLst/>
          </a:prstGeom>
          <a:noFill/>
          <a:ln w="9525">
            <a:noFill/>
            <a:miter lim="800000"/>
            <a:headEnd/>
            <a:tailEnd/>
          </a:ln>
          <a:effectLst>
            <a:outerShdw dist="17961" dir="2700000" algn="ctr" rotWithShape="0">
              <a:srgbClr val="333333">
                <a:alpha val="50000"/>
              </a:srgbClr>
            </a:outerShdw>
          </a:effectLst>
        </p:spPr>
        <p:txBody>
          <a:bodyPr wrap="square">
            <a:spAutoFit/>
          </a:bodyPr>
          <a:lstStyle/>
          <a:p>
            <a:pPr lvl="0"/>
            <a:r>
              <a:rPr lang="zh-CN" altLang="en-US" sz="2400" dirty="0" smtClean="0">
                <a:solidFill>
                  <a:schemeClr val="bg1"/>
                </a:solidFill>
                <a:latin typeface="Arial" pitchFamily="34" charset="0"/>
                <a:ea typeface="微软雅黑" pitchFamily="34" charset="-122"/>
                <a:cs typeface="Arial" pitchFamily="34" charset="0"/>
              </a:rPr>
              <a:t>竞争力分析</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合作产品资料</a:t>
            </a:r>
            <a:r>
              <a:rPr lang="en-US" altLang="zh-CN" sz="2400" dirty="0" smtClean="0">
                <a:solidFill>
                  <a:schemeClr val="bg1"/>
                </a:solidFill>
                <a:latin typeface="Arial" pitchFamily="34" charset="0"/>
                <a:ea typeface="微软雅黑" pitchFamily="34" charset="-122"/>
                <a:cs typeface="Arial" pitchFamily="34" charset="0"/>
              </a:rPr>
              <a:t>&amp;</a:t>
            </a:r>
            <a:r>
              <a:rPr lang="zh-CN" altLang="en-US" sz="2400" dirty="0" smtClean="0">
                <a:solidFill>
                  <a:schemeClr val="bg1"/>
                </a:solidFill>
                <a:latin typeface="Arial" pitchFamily="34" charset="0"/>
                <a:ea typeface="微软雅黑" pitchFamily="34" charset="-122"/>
                <a:cs typeface="Arial" pitchFamily="34" charset="0"/>
              </a:rPr>
              <a:t>案例</a:t>
            </a:r>
            <a:endParaRPr lang="zh-CN" altLang="en-US" sz="2400" dirty="0">
              <a:solidFill>
                <a:schemeClr val="bg1"/>
              </a:solidFill>
              <a:latin typeface="Arial" pitchFamily="34" charset="0"/>
              <a:ea typeface="微软雅黑" pitchFamily="34" charset="-122"/>
              <a:cs typeface="Arial" pitchFamily="34" charset="0"/>
            </a:endParaRPr>
          </a:p>
        </p:txBody>
      </p:sp>
      <p:sp>
        <p:nvSpPr>
          <p:cNvPr id="19" name="Text Box 18"/>
          <p:cNvSpPr txBox="1">
            <a:spLocks noChangeArrowheads="1"/>
          </p:cNvSpPr>
          <p:nvPr/>
        </p:nvSpPr>
        <p:spPr bwMode="gray">
          <a:xfrm>
            <a:off x="1830340" y="3445290"/>
            <a:ext cx="304800" cy="584775"/>
          </a:xfrm>
          <a:prstGeom prst="rect">
            <a:avLst/>
          </a:prstGeom>
          <a:noFill/>
          <a:ln w="9525">
            <a:noFill/>
            <a:miter lim="800000"/>
            <a:headEnd/>
            <a:tailEnd/>
          </a:ln>
          <a:effectLst/>
        </p:spPr>
        <p:txBody>
          <a:bodyPr>
            <a:spAutoFit/>
          </a:bodyPr>
          <a:lstStyle/>
          <a:p>
            <a:pPr algn="ctr">
              <a:spcBef>
                <a:spcPct val="50000"/>
              </a:spcBef>
            </a:pPr>
            <a:r>
              <a:rPr lang="en-US" altLang="zh-CN" sz="3200" b="1" dirty="0" smtClean="0">
                <a:solidFill>
                  <a:schemeClr val="bg1"/>
                </a:solidFill>
                <a:latin typeface="Arial" pitchFamily="34" charset="0"/>
                <a:cs typeface="Arial" pitchFamily="34" charset="0"/>
              </a:rPr>
              <a:t>4</a:t>
            </a:r>
            <a:endParaRPr lang="en-US" altLang="zh-CN" sz="3200" b="1" dirty="0">
              <a:solidFill>
                <a:schemeClr val="bg1"/>
              </a:solidFill>
              <a:latin typeface="Arial" pitchFamily="34" charset="0"/>
              <a:cs typeface="Arial" pitchFamily="34" charset="0"/>
            </a:endParaRPr>
          </a:p>
        </p:txBody>
      </p:sp>
    </p:spTree>
  </p:cSld>
  <p:clrMapOvr>
    <a:masterClrMapping/>
  </p:clrMapOvr>
  <p:transition advClick="0" advTm="800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缩率词</a:t>
            </a:r>
            <a:endParaRPr lang="zh-CN" altLang="en-US" dirty="0"/>
          </a:p>
        </p:txBody>
      </p:sp>
      <p:graphicFrame>
        <p:nvGraphicFramePr>
          <p:cNvPr id="4" name="表格 3"/>
          <p:cNvGraphicFramePr>
            <a:graphicFrameLocks noGrp="1"/>
          </p:cNvGraphicFramePr>
          <p:nvPr/>
        </p:nvGraphicFramePr>
        <p:xfrm>
          <a:off x="1840434" y="1373467"/>
          <a:ext cx="4712766" cy="1235261"/>
        </p:xfrm>
        <a:graphic>
          <a:graphicData uri="http://schemas.openxmlformats.org/drawingml/2006/table">
            <a:tbl>
              <a:tblPr firstRow="1" bandRow="1">
                <a:tableStyleId>{5C22544A-7EE6-4342-B048-85BDC9FD1C3A}</a:tableStyleId>
              </a:tblPr>
              <a:tblGrid>
                <a:gridCol w="890551"/>
                <a:gridCol w="1731659"/>
                <a:gridCol w="2090556"/>
              </a:tblGrid>
              <a:tr h="394016">
                <a:tc>
                  <a:txBody>
                    <a:bodyPr/>
                    <a:lstStyle/>
                    <a:p>
                      <a:pPr marL="127000">
                        <a:lnSpc>
                          <a:spcPct val="150000"/>
                        </a:lnSpc>
                        <a:spcAft>
                          <a:spcPts val="0"/>
                        </a:spcAft>
                      </a:pPr>
                      <a:r>
                        <a:rPr lang="zh-CN" sz="1200">
                          <a:latin typeface="Arial" pitchFamily="34" charset="0"/>
                          <a:ea typeface="微软雅黑" pitchFamily="34" charset="-122"/>
                          <a:cs typeface="Arial" pitchFamily="34" charset="0"/>
                        </a:rPr>
                        <a:t>缩略语</a:t>
                      </a:r>
                    </a:p>
                  </a:txBody>
                  <a:tcPr marL="61113" marR="61113" marT="0" marB="0" anchor="ctr"/>
                </a:tc>
                <a:tc>
                  <a:txBody>
                    <a:bodyPr/>
                    <a:lstStyle/>
                    <a:p>
                      <a:pPr marL="127000">
                        <a:lnSpc>
                          <a:spcPct val="150000"/>
                        </a:lnSpc>
                        <a:spcAft>
                          <a:spcPts val="0"/>
                        </a:spcAft>
                      </a:pPr>
                      <a:r>
                        <a:rPr lang="zh-CN" sz="1200">
                          <a:latin typeface="Arial" pitchFamily="34" charset="0"/>
                          <a:ea typeface="微软雅黑" pitchFamily="34" charset="-122"/>
                          <a:cs typeface="Arial" pitchFamily="34" charset="0"/>
                        </a:rPr>
                        <a:t>全名</a:t>
                      </a:r>
                    </a:p>
                  </a:txBody>
                  <a:tcPr marL="61113" marR="61113" marT="0" marB="0" anchor="ctr"/>
                </a:tc>
                <a:tc>
                  <a:txBody>
                    <a:bodyPr/>
                    <a:lstStyle/>
                    <a:p>
                      <a:pPr marL="127000">
                        <a:lnSpc>
                          <a:spcPct val="150000"/>
                        </a:lnSpc>
                        <a:spcAft>
                          <a:spcPts val="0"/>
                        </a:spcAft>
                      </a:pPr>
                      <a:r>
                        <a:rPr lang="zh-CN" sz="1200">
                          <a:latin typeface="Arial" pitchFamily="34" charset="0"/>
                          <a:ea typeface="微软雅黑" pitchFamily="34" charset="-122"/>
                          <a:cs typeface="Arial" pitchFamily="34" charset="0"/>
                        </a:rPr>
                        <a:t>解释</a:t>
                      </a:r>
                    </a:p>
                  </a:txBody>
                  <a:tcPr marL="61113" marR="61113" marT="0" marB="0" anchor="ctr"/>
                </a:tc>
              </a:tr>
              <a:tr h="841245">
                <a:tc>
                  <a:txBody>
                    <a:bodyPr/>
                    <a:lstStyle/>
                    <a:p>
                      <a:pPr marL="127000">
                        <a:lnSpc>
                          <a:spcPct val="150000"/>
                        </a:lnSpc>
                        <a:spcAft>
                          <a:spcPts val="0"/>
                        </a:spcAft>
                      </a:pPr>
                      <a:r>
                        <a:rPr lang="en-US" sz="1200" dirty="0">
                          <a:latin typeface="Arial" pitchFamily="34" charset="0"/>
                          <a:ea typeface="微软雅黑" pitchFamily="34" charset="-122"/>
                          <a:cs typeface="Arial" pitchFamily="34" charset="0"/>
                        </a:rPr>
                        <a:t>WOC</a:t>
                      </a:r>
                      <a:endParaRPr lang="zh-CN" sz="1200" dirty="0">
                        <a:latin typeface="Arial" pitchFamily="34" charset="0"/>
                        <a:ea typeface="微软雅黑" pitchFamily="34" charset="-122"/>
                        <a:cs typeface="Arial" pitchFamily="34" charset="0"/>
                      </a:endParaRPr>
                    </a:p>
                  </a:txBody>
                  <a:tcPr marL="61113" marR="61113" marT="0" marB="0" anchor="ctr"/>
                </a:tc>
                <a:tc>
                  <a:txBody>
                    <a:bodyPr/>
                    <a:lstStyle/>
                    <a:p>
                      <a:pPr marL="127000">
                        <a:lnSpc>
                          <a:spcPct val="150000"/>
                        </a:lnSpc>
                        <a:spcAft>
                          <a:spcPts val="0"/>
                        </a:spcAft>
                      </a:pPr>
                      <a:r>
                        <a:rPr lang="en-US" sz="1200" dirty="0">
                          <a:latin typeface="Arial" pitchFamily="34" charset="0"/>
                          <a:ea typeface="微软雅黑" pitchFamily="34" charset="-122"/>
                          <a:cs typeface="Arial" pitchFamily="34" charset="0"/>
                        </a:rPr>
                        <a:t>WLAN Over CATV</a:t>
                      </a:r>
                      <a:endParaRPr lang="zh-CN" sz="1200" dirty="0">
                        <a:latin typeface="Arial" pitchFamily="34" charset="0"/>
                        <a:ea typeface="微软雅黑" pitchFamily="34" charset="-122"/>
                        <a:cs typeface="Arial" pitchFamily="34" charset="0"/>
                      </a:endParaRPr>
                    </a:p>
                  </a:txBody>
                  <a:tcPr marL="61113" marR="61113" marT="0" marB="0" anchor="ctr"/>
                </a:tc>
                <a:tc>
                  <a:txBody>
                    <a:bodyPr/>
                    <a:lstStyle/>
                    <a:p>
                      <a:pPr marL="127000">
                        <a:lnSpc>
                          <a:spcPct val="150000"/>
                        </a:lnSpc>
                        <a:spcAft>
                          <a:spcPts val="0"/>
                        </a:spcAft>
                      </a:pPr>
                      <a:r>
                        <a:rPr lang="zh-CN" sz="1200" dirty="0">
                          <a:latin typeface="Arial" pitchFamily="34" charset="0"/>
                          <a:ea typeface="微软雅黑" pitchFamily="34" charset="-122"/>
                          <a:cs typeface="Arial" pitchFamily="34" charset="0"/>
                        </a:rPr>
                        <a:t>通过</a:t>
                      </a:r>
                      <a:r>
                        <a:rPr lang="en-US" sz="1200" dirty="0">
                          <a:latin typeface="Arial" pitchFamily="34" charset="0"/>
                          <a:ea typeface="微软雅黑" pitchFamily="34" charset="-122"/>
                          <a:cs typeface="Arial" pitchFamily="34" charset="0"/>
                        </a:rPr>
                        <a:t>CATV</a:t>
                      </a:r>
                      <a:r>
                        <a:rPr lang="zh-CN" sz="1200" dirty="0">
                          <a:latin typeface="Arial" pitchFamily="34" charset="0"/>
                          <a:ea typeface="微软雅黑" pitchFamily="34" charset="-122"/>
                          <a:cs typeface="Arial" pitchFamily="34" charset="0"/>
                        </a:rPr>
                        <a:t>网络承载</a:t>
                      </a:r>
                      <a:r>
                        <a:rPr lang="en-US" sz="1200" dirty="0">
                          <a:latin typeface="Arial" pitchFamily="34" charset="0"/>
                          <a:ea typeface="微软雅黑" pitchFamily="34" charset="-122"/>
                          <a:cs typeface="Arial" pitchFamily="34" charset="0"/>
                        </a:rPr>
                        <a:t>WLAN</a:t>
                      </a:r>
                      <a:r>
                        <a:rPr lang="zh-CN" sz="1200" dirty="0">
                          <a:latin typeface="Arial" pitchFamily="34" charset="0"/>
                          <a:ea typeface="微软雅黑" pitchFamily="34" charset="-122"/>
                          <a:cs typeface="Arial" pitchFamily="34" charset="0"/>
                        </a:rPr>
                        <a:t>的无线信号。</a:t>
                      </a:r>
                    </a:p>
                  </a:txBody>
                  <a:tcPr marL="61113" marR="61113" marT="0" marB="0" anchor="ctr"/>
                </a:tc>
              </a:tr>
            </a:tbl>
          </a:graphicData>
        </a:graphic>
      </p:graphicFrame>
    </p:spTree>
  </p:cSld>
  <p:clrMapOvr>
    <a:masterClrMapping/>
  </p:clrMapOvr>
  <p:transition advClick="0" advTm="8000">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latin typeface="Arial" pitchFamily="34" charset="0"/>
                <a:cs typeface="Arial" pitchFamily="34" charset="0"/>
              </a:rPr>
              <a:t>WOC</a:t>
            </a:r>
            <a:r>
              <a:rPr lang="zh-CN" altLang="en-US" dirty="0" smtClean="0"/>
              <a:t>解决方案竞争力</a:t>
            </a:r>
            <a:endParaRPr lang="zh-CN" altLang="en-US" dirty="0"/>
          </a:p>
        </p:txBody>
      </p:sp>
      <p:graphicFrame>
        <p:nvGraphicFramePr>
          <p:cNvPr id="4" name="表格 3"/>
          <p:cNvGraphicFramePr>
            <a:graphicFrameLocks noGrp="1"/>
          </p:cNvGraphicFramePr>
          <p:nvPr/>
        </p:nvGraphicFramePr>
        <p:xfrm>
          <a:off x="1057836" y="943161"/>
          <a:ext cx="6651811" cy="3315075"/>
        </p:xfrm>
        <a:graphic>
          <a:graphicData uri="http://schemas.openxmlformats.org/drawingml/2006/table">
            <a:tbl>
              <a:tblPr firstRow="1" bandRow="1">
                <a:tableStyleId>{5C22544A-7EE6-4342-B048-85BDC9FD1C3A}</a:tableStyleId>
              </a:tblPr>
              <a:tblGrid>
                <a:gridCol w="1030940"/>
                <a:gridCol w="2106707"/>
                <a:gridCol w="1851211"/>
                <a:gridCol w="1662953"/>
              </a:tblGrid>
              <a:tr h="780358">
                <a:tc>
                  <a:txBody>
                    <a:bodyPr/>
                    <a:lstStyle/>
                    <a:p>
                      <a:endParaRPr lang="zh-CN" altLang="en-US" sz="1600" dirty="0">
                        <a:solidFill>
                          <a:schemeClr val="tx1"/>
                        </a:solidFill>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r>
                        <a:rPr lang="en-US" altLang="zh-CN" sz="1600" dirty="0" smtClean="0">
                          <a:solidFill>
                            <a:schemeClr val="tx1"/>
                          </a:solidFill>
                          <a:latin typeface="Arial" pitchFamily="34" charset="0"/>
                          <a:ea typeface="微软雅黑" pitchFamily="34" charset="-122"/>
                          <a:cs typeface="Arial" pitchFamily="34" charset="0"/>
                        </a:rPr>
                        <a:t>Huawei</a:t>
                      </a:r>
                      <a:endParaRPr lang="zh-CN" altLang="en-US" sz="1600" dirty="0">
                        <a:solidFill>
                          <a:schemeClr val="tx1"/>
                        </a:solidFill>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r>
                        <a:rPr lang="en-US" altLang="zh-CN" sz="1600" dirty="0" smtClean="0">
                          <a:solidFill>
                            <a:schemeClr val="tx1"/>
                          </a:solidFill>
                          <a:latin typeface="Arial" pitchFamily="34" charset="0"/>
                          <a:ea typeface="微软雅黑" pitchFamily="34" charset="-122"/>
                          <a:cs typeface="Arial" pitchFamily="34" charset="0"/>
                        </a:rPr>
                        <a:t>Cisco</a:t>
                      </a:r>
                      <a:endParaRPr lang="zh-CN" altLang="en-US" sz="1600" dirty="0">
                        <a:solidFill>
                          <a:schemeClr val="tx1"/>
                        </a:solidFill>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r>
                        <a:rPr lang="en-US" altLang="zh-CN" sz="1600" dirty="0" smtClean="0">
                          <a:solidFill>
                            <a:schemeClr val="tx1"/>
                          </a:solidFill>
                          <a:latin typeface="Arial" pitchFamily="34" charset="0"/>
                          <a:ea typeface="微软雅黑" pitchFamily="34" charset="-122"/>
                          <a:cs typeface="Arial" pitchFamily="34" charset="0"/>
                        </a:rPr>
                        <a:t>H3C</a:t>
                      </a:r>
                      <a:endParaRPr lang="zh-CN" altLang="en-US" sz="1600" dirty="0">
                        <a:solidFill>
                          <a:schemeClr val="tx1"/>
                        </a:solidFill>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r>
              <a:tr h="1304930">
                <a:tc>
                  <a:txBody>
                    <a:bodyPr/>
                    <a:lstStyle/>
                    <a:p>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产品</a:t>
                      </a:r>
                      <a:endParaRPr lang="zh-CN" altLang="en-US" sz="1200" dirty="0">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latin typeface="Arial" pitchFamily="34" charset="0"/>
                          <a:ea typeface="微软雅黑" pitchFamily="34" charset="-122"/>
                          <a:cs typeface="Arial" pitchFamily="34" charset="0"/>
                        </a:rPr>
                        <a:t>与志扬科技和奥维通信，相关产品指标进行了充分的验证。合作厂家均业界领先的</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厂家，有丰富的产品形态和成熟的</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项目交付经验。</a:t>
                      </a: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r>
                        <a:rPr lang="en-US" altLang="zh-CN" sz="1200" dirty="0" smtClean="0">
                          <a:latin typeface="Arial" pitchFamily="34" charset="0"/>
                          <a:ea typeface="微软雅黑" pitchFamily="34" charset="-122"/>
                          <a:cs typeface="Arial" pitchFamily="34" charset="0"/>
                        </a:rPr>
                        <a:t>NA</a:t>
                      </a:r>
                      <a:endParaRPr lang="zh-CN" altLang="en-US" sz="1200" dirty="0">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200" dirty="0" smtClean="0">
                          <a:latin typeface="Arial" pitchFamily="34" charset="0"/>
                          <a:ea typeface="微软雅黑" pitchFamily="34" charset="-122"/>
                          <a:cs typeface="Arial" pitchFamily="34" charset="0"/>
                        </a:rPr>
                        <a:t>集成商采购</a:t>
                      </a:r>
                      <a:r>
                        <a:rPr lang="en-US" altLang="zh-CN" sz="1200" dirty="0" smtClean="0">
                          <a:latin typeface="Arial" pitchFamily="34" charset="0"/>
                          <a:ea typeface="微软雅黑" pitchFamily="34" charset="-122"/>
                          <a:cs typeface="Arial" pitchFamily="34" charset="0"/>
                        </a:rPr>
                        <a:t>H3C AP</a:t>
                      </a:r>
                      <a:r>
                        <a:rPr lang="zh-CN" altLang="en-US" sz="1200" dirty="0" smtClean="0">
                          <a:latin typeface="Arial" pitchFamily="34" charset="0"/>
                          <a:ea typeface="微软雅黑" pitchFamily="34" charset="-122"/>
                          <a:cs typeface="Arial" pitchFamily="34" charset="0"/>
                        </a:rPr>
                        <a:t>包装</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方案。不确定是否有完备的兼容性测试。</a:t>
                      </a: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r>
              <a:tr h="1229787">
                <a:tc>
                  <a:txBody>
                    <a:bodyPr/>
                    <a:lstStyle/>
                    <a:p>
                      <a:r>
                        <a:rPr lang="en-US" altLang="zh-CN" sz="1200" dirty="0" smtClean="0">
                          <a:latin typeface="Arial" pitchFamily="34" charset="0"/>
                          <a:ea typeface="微软雅黑" pitchFamily="34" charset="-122"/>
                          <a:cs typeface="Arial" pitchFamily="34" charset="0"/>
                        </a:rPr>
                        <a:t>WLAN</a:t>
                      </a:r>
                      <a:r>
                        <a:rPr lang="zh-CN" altLang="en-US" sz="1200" dirty="0" smtClean="0">
                          <a:latin typeface="Arial" pitchFamily="34" charset="0"/>
                          <a:ea typeface="微软雅黑" pitchFamily="34" charset="-122"/>
                          <a:cs typeface="Arial" pitchFamily="34" charset="0"/>
                        </a:rPr>
                        <a:t>产品</a:t>
                      </a:r>
                      <a:endParaRPr lang="zh-CN" altLang="en-US" sz="1200" dirty="0">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buFont typeface="Arial" pitchFamily="34" charset="0"/>
                        <a:buChar char="•"/>
                      </a:pPr>
                      <a:r>
                        <a:rPr lang="en-US" altLang="zh-CN" sz="1200" dirty="0" smtClean="0">
                          <a:latin typeface="Arial" pitchFamily="34" charset="0"/>
                          <a:ea typeface="微软雅黑" pitchFamily="34" charset="-122"/>
                          <a:cs typeface="Arial" pitchFamily="34" charset="0"/>
                        </a:rPr>
                        <a:t>AP6310SN</a:t>
                      </a:r>
                      <a:r>
                        <a:rPr lang="zh-CN" altLang="en-US" sz="1200" dirty="0" smtClean="0">
                          <a:latin typeface="Arial" pitchFamily="34" charset="0"/>
                          <a:ea typeface="微软雅黑" pitchFamily="34" charset="-122"/>
                          <a:cs typeface="Arial" pitchFamily="34" charset="0"/>
                        </a:rPr>
                        <a:t>专为室分型产品，输出功率高（</a:t>
                      </a:r>
                      <a:r>
                        <a:rPr lang="en-US" altLang="zh-CN" sz="1200" dirty="0" smtClean="0">
                          <a:latin typeface="Arial" pitchFamily="34" charset="0"/>
                          <a:ea typeface="微软雅黑" pitchFamily="34" charset="-122"/>
                          <a:cs typeface="Arial" pitchFamily="34" charset="0"/>
                        </a:rPr>
                        <a:t>500mW</a:t>
                      </a:r>
                      <a:r>
                        <a:rPr lang="zh-CN" altLang="en-US" sz="1200" dirty="0" smtClean="0">
                          <a:latin typeface="Arial" pitchFamily="34" charset="0"/>
                          <a:ea typeface="微软雅黑" pitchFamily="34" charset="-122"/>
                          <a:cs typeface="Arial" pitchFamily="34" charset="0"/>
                        </a:rPr>
                        <a:t>），很好地匹配</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方案。</a:t>
                      </a:r>
                      <a:endParaRPr lang="en-US" altLang="zh-CN" sz="1200" dirty="0" smtClean="0">
                        <a:latin typeface="Arial" pitchFamily="34" charset="0"/>
                        <a:ea typeface="微软雅黑" pitchFamily="34" charset="-122"/>
                        <a:cs typeface="Arial" pitchFamily="34" charset="0"/>
                      </a:endParaRPr>
                    </a:p>
                    <a:p>
                      <a:pPr>
                        <a:buFont typeface="Arial" pitchFamily="34" charset="0"/>
                        <a:buChar char="•"/>
                      </a:pPr>
                      <a:r>
                        <a:rPr lang="zh-CN" altLang="en-US" sz="1200" dirty="0" smtClean="0">
                          <a:solidFill>
                            <a:srgbClr val="C00000"/>
                          </a:solidFill>
                          <a:latin typeface="微软雅黑" pitchFamily="34" charset="-122"/>
                          <a:ea typeface="微软雅黑" pitchFamily="34" charset="-122"/>
                        </a:rPr>
                        <a:t>业界转发性能最强的小规格</a:t>
                      </a:r>
                      <a:r>
                        <a:rPr lang="en-US" altLang="zh-CN" sz="1200" dirty="0" smtClean="0">
                          <a:solidFill>
                            <a:srgbClr val="C00000"/>
                          </a:solidFill>
                          <a:latin typeface="微软雅黑" pitchFamily="34" charset="-122"/>
                          <a:ea typeface="微软雅黑" pitchFamily="34" charset="-122"/>
                        </a:rPr>
                        <a:t>AC6005 </a:t>
                      </a:r>
                      <a:endParaRPr lang="en-US" altLang="zh-CN" sz="1200" dirty="0" smtClean="0">
                        <a:solidFill>
                          <a:srgbClr val="C00000"/>
                        </a:solidFill>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r>
                        <a:rPr lang="zh-CN" altLang="en-US" sz="1200" dirty="0" smtClean="0">
                          <a:latin typeface="Arial" pitchFamily="34" charset="0"/>
                          <a:ea typeface="微软雅黑" pitchFamily="34" charset="-122"/>
                          <a:cs typeface="Arial" pitchFamily="34" charset="0"/>
                        </a:rPr>
                        <a:t>没有室分型的</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，无法匹配</a:t>
                      </a:r>
                      <a:r>
                        <a:rPr lang="en-US" altLang="zh-CN" sz="1200" dirty="0" smtClean="0">
                          <a:latin typeface="Arial" pitchFamily="34" charset="0"/>
                          <a:ea typeface="微软雅黑" pitchFamily="34" charset="-122"/>
                          <a:cs typeface="Arial" pitchFamily="34" charset="0"/>
                        </a:rPr>
                        <a:t>WOC</a:t>
                      </a:r>
                      <a:r>
                        <a:rPr lang="zh-CN" altLang="en-US" sz="1200" dirty="0" smtClean="0">
                          <a:latin typeface="Arial" pitchFamily="34" charset="0"/>
                          <a:ea typeface="微软雅黑" pitchFamily="34" charset="-122"/>
                          <a:cs typeface="Arial" pitchFamily="34" charset="0"/>
                        </a:rPr>
                        <a:t>的组网场景。</a:t>
                      </a:r>
                      <a:endParaRPr lang="zh-CN" altLang="en-US" sz="1200" dirty="0">
                        <a:latin typeface="Arial" pitchFamily="34" charset="0"/>
                        <a:ea typeface="微软雅黑" pitchFamily="34" charset="-122"/>
                        <a:cs typeface="Arial" pitchFamily="34" charset="0"/>
                      </a:endParaRP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r>
                        <a:rPr lang="zh-CN" altLang="en-US" sz="1200" dirty="0" smtClean="0">
                          <a:latin typeface="Arial" pitchFamily="34" charset="0"/>
                          <a:ea typeface="微软雅黑" pitchFamily="34" charset="-122"/>
                          <a:cs typeface="Arial" pitchFamily="34" charset="0"/>
                        </a:rPr>
                        <a:t>两款支持室分的</a:t>
                      </a:r>
                      <a:r>
                        <a:rPr lang="en-US" altLang="zh-CN" sz="1200" dirty="0" smtClean="0">
                          <a:latin typeface="Arial" pitchFamily="34" charset="0"/>
                          <a:ea typeface="微软雅黑" pitchFamily="34" charset="-122"/>
                          <a:cs typeface="Arial" pitchFamily="34" charset="0"/>
                        </a:rPr>
                        <a:t>AP</a:t>
                      </a:r>
                      <a:r>
                        <a:rPr lang="zh-CN" altLang="en-US" sz="1200" dirty="0" smtClean="0">
                          <a:latin typeface="Arial" pitchFamily="34" charset="0"/>
                          <a:ea typeface="微软雅黑" pitchFamily="34" charset="-122"/>
                          <a:cs typeface="Arial" pitchFamily="34" charset="0"/>
                        </a:rPr>
                        <a:t>（</a:t>
                      </a:r>
                      <a:r>
                        <a:rPr lang="en-US" altLang="zh-CN" sz="1200" dirty="0" smtClean="0">
                          <a:latin typeface="Arial" pitchFamily="34" charset="0"/>
                          <a:ea typeface="微软雅黑" pitchFamily="34" charset="-122"/>
                          <a:cs typeface="Arial" pitchFamily="34" charset="0"/>
                        </a:rPr>
                        <a:t>WA1208E-GNP</a:t>
                      </a:r>
                    </a:p>
                    <a:p>
                      <a:r>
                        <a:rPr lang="en-US" altLang="zh-CN" sz="1200" dirty="0" smtClean="0">
                          <a:latin typeface="Arial" pitchFamily="34" charset="0"/>
                          <a:ea typeface="微软雅黑" pitchFamily="34" charset="-122"/>
                          <a:cs typeface="Arial" pitchFamily="34" charset="0"/>
                        </a:rPr>
                        <a:t>WA2610E-GNP</a:t>
                      </a:r>
                      <a:r>
                        <a:rPr lang="zh-CN" altLang="en-US" sz="1200" dirty="0" smtClean="0">
                          <a:latin typeface="Arial" pitchFamily="34" charset="0"/>
                          <a:ea typeface="微软雅黑" pitchFamily="34" charset="-122"/>
                          <a:cs typeface="Arial" pitchFamily="34" charset="0"/>
                        </a:rPr>
                        <a:t>）。</a:t>
                      </a:r>
                    </a:p>
                  </a:txBody>
                  <a:tcPr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r>
            </a:tbl>
          </a:graphicData>
        </a:graphic>
      </p:graphicFrame>
      <p:sp>
        <p:nvSpPr>
          <p:cNvPr id="5" name="矩形 4"/>
          <p:cNvSpPr/>
          <p:nvPr/>
        </p:nvSpPr>
        <p:spPr>
          <a:xfrm>
            <a:off x="5378824" y="4319432"/>
            <a:ext cx="3083860" cy="276999"/>
          </a:xfrm>
          <a:prstGeom prst="rect">
            <a:avLst/>
          </a:prstGeom>
        </p:spPr>
        <p:txBody>
          <a:bodyPr wrap="square">
            <a:spAutoFit/>
          </a:bodyPr>
          <a:lstStyle/>
          <a:p>
            <a:pPr lvl="0" defTabSz="731838"/>
            <a:r>
              <a:rPr lang="en-US" altLang="zh-CN" sz="1200" b="1" dirty="0" smtClean="0">
                <a:solidFill>
                  <a:srgbClr val="C00000"/>
                </a:solidFill>
                <a:latin typeface="Arial" pitchFamily="34" charset="0"/>
                <a:ea typeface="微软雅黑" pitchFamily="34" charset="-122"/>
                <a:cs typeface="Arial" pitchFamily="34" charset="0"/>
              </a:rPr>
              <a:t>WLAN</a:t>
            </a:r>
            <a:r>
              <a:rPr lang="zh-CN" altLang="en-US" sz="1200" b="1" dirty="0" smtClean="0">
                <a:solidFill>
                  <a:srgbClr val="C00000"/>
                </a:solidFill>
                <a:latin typeface="Arial" pitchFamily="34" charset="0"/>
                <a:ea typeface="微软雅黑" pitchFamily="34" charset="-122"/>
                <a:cs typeface="Arial" pitchFamily="34" charset="0"/>
              </a:rPr>
              <a:t>产品竞争力请查看产品竞争分析资料</a:t>
            </a:r>
            <a:endParaRPr lang="en-US" altLang="zh-CN" sz="1200" b="1" dirty="0" smtClean="0">
              <a:solidFill>
                <a:srgbClr val="C00000"/>
              </a:solidFill>
              <a:latin typeface="Arial" pitchFamily="34" charset="0"/>
              <a:ea typeface="微软雅黑" pitchFamily="34" charset="-122"/>
              <a:cs typeface="Arial" pitchFamily="34" charset="0"/>
            </a:endParaRPr>
          </a:p>
        </p:txBody>
      </p:sp>
    </p:spTree>
  </p:cSld>
  <p:clrMapOvr>
    <a:masterClrMapping/>
  </p:clrMapOvr>
  <p:transition advClick="0" advTm="8000">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合作产品规格及资料</a:t>
            </a:r>
            <a:endParaRPr lang="zh-CN" altLang="en-US" dirty="0"/>
          </a:p>
        </p:txBody>
      </p:sp>
      <p:graphicFrame>
        <p:nvGraphicFramePr>
          <p:cNvPr id="4" name="表格 3"/>
          <p:cNvGraphicFramePr>
            <a:graphicFrameLocks noGrp="1"/>
          </p:cNvGraphicFramePr>
          <p:nvPr/>
        </p:nvGraphicFramePr>
        <p:xfrm>
          <a:off x="585687" y="1057326"/>
          <a:ext cx="3663580" cy="2011680"/>
        </p:xfrm>
        <a:graphic>
          <a:graphicData uri="http://schemas.openxmlformats.org/drawingml/2006/table">
            <a:tbl>
              <a:tblPr firstRow="1" bandRow="1">
                <a:tableStyleId>{B301B821-A1FF-4177-AEE7-76D212191A09}</a:tableStyleId>
              </a:tblPr>
              <a:tblGrid>
                <a:gridCol w="1637555"/>
                <a:gridCol w="869577"/>
                <a:gridCol w="1156448"/>
              </a:tblGrid>
              <a:tr h="314325">
                <a:tc>
                  <a:txBody>
                    <a:bodyPr/>
                    <a:lstStyle/>
                    <a:p>
                      <a:pPr algn="ctr" fontAlgn="ctr"/>
                      <a:r>
                        <a:rPr lang="zh-CN" altLang="en-US" sz="1200" u="none" strike="noStrike" dirty="0" smtClean="0">
                          <a:latin typeface="Arial" pitchFamily="34" charset="0"/>
                          <a:ea typeface="微软雅黑" pitchFamily="34" charset="-122"/>
                          <a:cs typeface="Arial" pitchFamily="34" charset="0"/>
                        </a:rPr>
                        <a:t>志扬科技产品</a:t>
                      </a:r>
                      <a:endParaRPr lang="zh-CN" altLang="en-US" sz="1200" b="1"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zh-CN" altLang="en-US" sz="1200" u="none" strike="noStrike" dirty="0">
                          <a:latin typeface="Arial" pitchFamily="34" charset="0"/>
                          <a:ea typeface="微软雅黑" pitchFamily="34" charset="-122"/>
                          <a:cs typeface="Arial" pitchFamily="34" charset="0"/>
                        </a:rPr>
                        <a:t>型号</a:t>
                      </a:r>
                      <a:endParaRPr lang="zh-CN" altLang="en-US" sz="1200" b="1"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zh-CN" altLang="en-US" sz="1200" u="none" strike="noStrike" dirty="0">
                          <a:latin typeface="Arial" pitchFamily="34" charset="0"/>
                          <a:ea typeface="微软雅黑" pitchFamily="34" charset="-122"/>
                          <a:cs typeface="Arial" pitchFamily="34" charset="0"/>
                        </a:rPr>
                        <a:t>损</a:t>
                      </a:r>
                      <a:r>
                        <a:rPr lang="zh-CN" altLang="en-US" sz="1200" u="none" strike="noStrike" dirty="0" smtClean="0">
                          <a:latin typeface="Arial" pitchFamily="34" charset="0"/>
                          <a:ea typeface="微软雅黑" pitchFamily="34" charset="-122"/>
                          <a:cs typeface="Arial" pitchFamily="34" charset="0"/>
                        </a:rPr>
                        <a:t>耗或增益值</a:t>
                      </a:r>
                      <a:r>
                        <a:rPr lang="zh-CN" altLang="en-US" sz="1200" u="none" strike="noStrike" dirty="0">
                          <a:latin typeface="Arial" pitchFamily="34" charset="0"/>
                          <a:ea typeface="微软雅黑" pitchFamily="34" charset="-122"/>
                          <a:cs typeface="Arial" pitchFamily="34" charset="0"/>
                        </a:rPr>
                        <a:t>（</a:t>
                      </a:r>
                      <a:r>
                        <a:rPr lang="en-US" sz="1200" u="none" strike="noStrike" dirty="0">
                          <a:latin typeface="Arial" pitchFamily="34" charset="0"/>
                          <a:ea typeface="微软雅黑" pitchFamily="34" charset="-122"/>
                          <a:cs typeface="Arial" pitchFamily="34" charset="0"/>
                        </a:rPr>
                        <a:t>dB）</a:t>
                      </a:r>
                      <a:endParaRPr lang="en-US" sz="1200" b="1"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altLang="zh-CN" sz="1200" u="none" strike="noStrike" dirty="0">
                          <a:latin typeface="Arial" pitchFamily="34" charset="0"/>
                          <a:ea typeface="微软雅黑" pitchFamily="34" charset="-122"/>
                          <a:cs typeface="Arial" pitchFamily="34" charset="0"/>
                        </a:rPr>
                        <a:t>8</a:t>
                      </a:r>
                      <a:r>
                        <a:rPr lang="zh-CN" altLang="en-US" sz="1200" u="none" strike="noStrike" dirty="0">
                          <a:latin typeface="Arial" pitchFamily="34" charset="0"/>
                          <a:ea typeface="微软雅黑" pitchFamily="34" charset="-122"/>
                          <a:cs typeface="Arial" pitchFamily="34" charset="0"/>
                        </a:rPr>
                        <a:t>路合路器</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a:latin typeface="Arial" pitchFamily="34" charset="0"/>
                          <a:ea typeface="微软雅黑" pitchFamily="34" charset="-122"/>
                          <a:cs typeface="Arial" pitchFamily="34" charset="0"/>
                        </a:rPr>
                        <a:t>MS-08</a:t>
                      </a:r>
                      <a:endParaRPr lang="en-US" sz="1200" b="0" i="0" u="none" strike="noStrike">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-16</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altLang="zh-CN" sz="1200" u="none" strike="noStrike">
                          <a:latin typeface="Arial" pitchFamily="34" charset="0"/>
                          <a:ea typeface="微软雅黑" pitchFamily="34" charset="-122"/>
                          <a:cs typeface="Arial" pitchFamily="34" charset="0"/>
                        </a:rPr>
                        <a:t>4</a:t>
                      </a:r>
                      <a:r>
                        <a:rPr lang="zh-CN" altLang="en-US" sz="1200" u="none" strike="noStrike">
                          <a:latin typeface="Arial" pitchFamily="34" charset="0"/>
                          <a:ea typeface="微软雅黑" pitchFamily="34" charset="-122"/>
                          <a:cs typeface="Arial" pitchFamily="34" charset="0"/>
                        </a:rPr>
                        <a:t>路合路器</a:t>
                      </a:r>
                      <a:endParaRPr lang="zh-CN" altLang="en-US" sz="1200" b="0" i="0" u="none" strike="noStrike">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a:latin typeface="Arial" pitchFamily="34" charset="0"/>
                          <a:ea typeface="微软雅黑" pitchFamily="34" charset="-122"/>
                          <a:cs typeface="Arial" pitchFamily="34" charset="0"/>
                        </a:rPr>
                        <a:t>MS-04C</a:t>
                      </a:r>
                      <a:endParaRPr lang="en-US" sz="1200" b="0" i="0" u="none" strike="noStrike">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b="0" i="0" u="none" strike="noStrike" dirty="0" smtClean="0">
                          <a:latin typeface="Arial" pitchFamily="34" charset="0"/>
                          <a:ea typeface="微软雅黑" pitchFamily="34" charset="-122"/>
                          <a:cs typeface="Arial" pitchFamily="34" charset="0"/>
                        </a:rPr>
                        <a:t>-9</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altLang="zh-CN" sz="1200" u="none" strike="noStrike" dirty="0">
                          <a:latin typeface="Arial" pitchFamily="34" charset="0"/>
                          <a:ea typeface="微软雅黑" pitchFamily="34" charset="-122"/>
                          <a:cs typeface="Arial" pitchFamily="34" charset="0"/>
                        </a:rPr>
                        <a:t>4</a:t>
                      </a:r>
                      <a:r>
                        <a:rPr lang="zh-CN" altLang="en-US" sz="1200" u="none" strike="noStrike" dirty="0">
                          <a:latin typeface="Arial" pitchFamily="34" charset="0"/>
                          <a:ea typeface="微软雅黑" pitchFamily="34" charset="-122"/>
                          <a:cs typeface="Arial" pitchFamily="34" charset="0"/>
                        </a:rPr>
                        <a:t>路合路器</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dirty="0">
                          <a:latin typeface="Arial" pitchFamily="34" charset="0"/>
                          <a:ea typeface="微软雅黑" pitchFamily="34" charset="-122"/>
                          <a:cs typeface="Arial" pitchFamily="34" charset="0"/>
                        </a:rPr>
                        <a:t>MS-04</a:t>
                      </a:r>
                      <a:endParaRPr 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-11</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altLang="zh-CN" sz="1200" u="none" strike="noStrike" dirty="0">
                          <a:latin typeface="Arial" pitchFamily="34" charset="0"/>
                          <a:ea typeface="微软雅黑" pitchFamily="34" charset="-122"/>
                          <a:cs typeface="Arial" pitchFamily="34" charset="0"/>
                        </a:rPr>
                        <a:t>WOC</a:t>
                      </a:r>
                      <a:r>
                        <a:rPr lang="zh-CN" altLang="en-US" sz="1200" u="none" strike="noStrike" dirty="0">
                          <a:latin typeface="Arial" pitchFamily="34" charset="0"/>
                          <a:ea typeface="微软雅黑" pitchFamily="34" charset="-122"/>
                          <a:cs typeface="Arial" pitchFamily="34" charset="0"/>
                        </a:rPr>
                        <a:t>面板（内置天线）</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dirty="0">
                          <a:latin typeface="Arial" pitchFamily="34" charset="0"/>
                          <a:ea typeface="微软雅黑" pitchFamily="34" charset="-122"/>
                          <a:cs typeface="Arial" pitchFamily="34" charset="0"/>
                        </a:rPr>
                        <a:t>TS23I</a:t>
                      </a:r>
                      <a:endParaRPr 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-1.8</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sz="1200" u="none" strike="noStrike" dirty="0">
                          <a:latin typeface="Arial" pitchFamily="34" charset="0"/>
                          <a:ea typeface="微软雅黑" pitchFamily="34" charset="-122"/>
                          <a:cs typeface="Arial" pitchFamily="34" charset="0"/>
                        </a:rPr>
                        <a:t>WOC</a:t>
                      </a:r>
                      <a:r>
                        <a:rPr lang="zh-CN" altLang="en-US" sz="1200" u="none" strike="noStrike" dirty="0">
                          <a:latin typeface="Arial" pitchFamily="34" charset="0"/>
                          <a:ea typeface="微软雅黑" pitchFamily="34" charset="-122"/>
                          <a:cs typeface="Arial" pitchFamily="34" charset="0"/>
                        </a:rPr>
                        <a:t>面板（外置天线）</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dirty="0">
                          <a:latin typeface="Arial" pitchFamily="34" charset="0"/>
                          <a:ea typeface="微软雅黑" pitchFamily="34" charset="-122"/>
                          <a:cs typeface="Arial" pitchFamily="34" charset="0"/>
                        </a:rPr>
                        <a:t>TS23E</a:t>
                      </a:r>
                      <a:endParaRPr 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-1.5</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zh-CN" altLang="en-US" sz="1200" u="none" strike="noStrike">
                          <a:latin typeface="Arial" pitchFamily="34" charset="0"/>
                          <a:ea typeface="微软雅黑" pitchFamily="34" charset="-122"/>
                          <a:cs typeface="Arial" pitchFamily="34" charset="0"/>
                        </a:rPr>
                        <a:t>功分器</a:t>
                      </a:r>
                      <a:endParaRPr lang="zh-CN" altLang="en-US" sz="1200" b="0" i="0" u="none" strike="noStrike">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altLang="zh-CN" sz="1200" u="none" strike="noStrike" dirty="0" smtClean="0">
                          <a:latin typeface="Arial" pitchFamily="34" charset="0"/>
                          <a:ea typeface="微软雅黑" pitchFamily="34" charset="-122"/>
                          <a:cs typeface="Arial" pitchFamily="34" charset="0"/>
                        </a:rPr>
                        <a:t>GFQ-2</a:t>
                      </a:r>
                      <a:r>
                        <a:rPr lang="zh-CN" altLang="en-US" sz="1200" u="none" strike="noStrike" dirty="0">
                          <a:latin typeface="Arial" pitchFamily="34" charset="0"/>
                          <a:ea typeface="微软雅黑" pitchFamily="34" charset="-122"/>
                          <a:cs typeface="Arial" pitchFamily="34" charset="0"/>
                        </a:rPr>
                        <a:t>　</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-3.5</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altLang="zh-CN" sz="1200" b="0" i="0" u="none" strike="noStrike" dirty="0" smtClean="0">
                          <a:latin typeface="Arial" pitchFamily="34" charset="0"/>
                          <a:ea typeface="微软雅黑" pitchFamily="34" charset="-122"/>
                          <a:cs typeface="Arial" pitchFamily="34" charset="0"/>
                        </a:rPr>
                        <a:t>WOC</a:t>
                      </a:r>
                      <a:r>
                        <a:rPr lang="zh-CN" altLang="en-US" sz="1200" b="0" i="0" u="none" strike="noStrike" dirty="0" smtClean="0">
                          <a:latin typeface="Arial" pitchFamily="34" charset="0"/>
                          <a:ea typeface="微软雅黑" pitchFamily="34" charset="-122"/>
                          <a:cs typeface="Arial" pitchFamily="34" charset="0"/>
                        </a:rPr>
                        <a:t>面板外接天线</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altLang="zh-CN" sz="1200" b="0" i="0" u="none" strike="noStrike" dirty="0" smtClean="0">
                          <a:latin typeface="Arial" pitchFamily="34" charset="0"/>
                          <a:ea typeface="微软雅黑" pitchFamily="34" charset="-122"/>
                          <a:cs typeface="Arial" pitchFamily="34" charset="0"/>
                        </a:rPr>
                        <a:t>A05E</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b="0" i="0" u="none" strike="noStrike" dirty="0" smtClean="0">
                          <a:latin typeface="Arial" pitchFamily="34" charset="0"/>
                          <a:ea typeface="微软雅黑" pitchFamily="34" charset="-122"/>
                          <a:cs typeface="Arial" pitchFamily="34" charset="0"/>
                        </a:rPr>
                        <a:t>5</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en-US" altLang="zh-CN" sz="1200" b="0" i="0" u="none" strike="noStrike" dirty="0" smtClean="0">
                          <a:latin typeface="Arial" pitchFamily="34" charset="0"/>
                          <a:ea typeface="微软雅黑" pitchFamily="34" charset="-122"/>
                          <a:cs typeface="Arial" pitchFamily="34" charset="0"/>
                        </a:rPr>
                        <a:t>WOC</a:t>
                      </a:r>
                      <a:r>
                        <a:rPr lang="zh-CN" altLang="en-US" sz="1200" b="0" i="0" u="none" strike="noStrike" dirty="0" smtClean="0">
                          <a:latin typeface="Arial" pitchFamily="34" charset="0"/>
                          <a:ea typeface="微软雅黑" pitchFamily="34" charset="-122"/>
                          <a:cs typeface="Arial" pitchFamily="34" charset="0"/>
                        </a:rPr>
                        <a:t>面板外接天线</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altLang="zh-CN" sz="1200" b="0" i="0" u="none" strike="noStrike" dirty="0" smtClean="0">
                          <a:latin typeface="Arial" pitchFamily="34" charset="0"/>
                          <a:ea typeface="微软雅黑" pitchFamily="34" charset="-122"/>
                          <a:cs typeface="Arial" pitchFamily="34" charset="0"/>
                        </a:rPr>
                        <a:t>A02E</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b="0" i="0" u="none" strike="noStrike" dirty="0" smtClean="0">
                          <a:latin typeface="Arial" pitchFamily="34" charset="0"/>
                          <a:ea typeface="微软雅黑" pitchFamily="34" charset="-122"/>
                          <a:cs typeface="Arial" pitchFamily="34" charset="0"/>
                        </a:rPr>
                        <a:t>2</a:t>
                      </a:r>
                      <a:endParaRPr lang="en-US" altLang="zh-CN"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0975">
                <a:tc>
                  <a:txBody>
                    <a:bodyPr/>
                    <a:lstStyle/>
                    <a:p>
                      <a:pPr algn="l" fontAlgn="ctr"/>
                      <a:r>
                        <a:rPr lang="zh-CN" altLang="en-US" sz="1200" u="none" strike="noStrike" dirty="0">
                          <a:latin typeface="Arial" pitchFamily="34" charset="0"/>
                          <a:ea typeface="微软雅黑" pitchFamily="34" charset="-122"/>
                          <a:cs typeface="Arial" pitchFamily="34" charset="0"/>
                        </a:rPr>
                        <a:t>馈线</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l" fontAlgn="ctr"/>
                      <a:r>
                        <a:rPr lang="zh-CN" altLang="en-US" sz="1200" u="none" strike="noStrike" dirty="0">
                          <a:latin typeface="Arial" pitchFamily="34" charset="0"/>
                          <a:ea typeface="微软雅黑" pitchFamily="34" charset="-122"/>
                          <a:cs typeface="Arial" pitchFamily="34" charset="0"/>
                        </a:rPr>
                        <a:t>　</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-12/100</a:t>
                      </a:r>
                      <a:r>
                        <a:rPr lang="zh-CN" altLang="en-US" sz="1200" u="none" strike="noStrike" dirty="0">
                          <a:latin typeface="Arial" pitchFamily="34" charset="0"/>
                          <a:ea typeface="微软雅黑" pitchFamily="34" charset="-122"/>
                          <a:cs typeface="Arial" pitchFamily="34" charset="0"/>
                        </a:rPr>
                        <a:t>米</a:t>
                      </a:r>
                      <a:endParaRPr lang="zh-CN" altLang="en-US" sz="1200" b="0" i="0" u="none" strike="noStrike" dirty="0">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bl>
          </a:graphicData>
        </a:graphic>
      </p:graphicFrame>
      <p:graphicFrame>
        <p:nvGraphicFramePr>
          <p:cNvPr id="5" name="表格 4"/>
          <p:cNvGraphicFramePr>
            <a:graphicFrameLocks noGrp="1"/>
          </p:cNvGraphicFramePr>
          <p:nvPr/>
        </p:nvGraphicFramePr>
        <p:xfrm>
          <a:off x="4404657" y="1044272"/>
          <a:ext cx="4273177" cy="1965638"/>
        </p:xfrm>
        <a:graphic>
          <a:graphicData uri="http://schemas.openxmlformats.org/drawingml/2006/table">
            <a:tbl>
              <a:tblPr firstRow="1" bandRow="1">
                <a:tableStyleId>{B301B821-A1FF-4177-AEE7-76D212191A09}</a:tableStyleId>
              </a:tblPr>
              <a:tblGrid>
                <a:gridCol w="1727200"/>
                <a:gridCol w="1345160"/>
                <a:gridCol w="1200817"/>
              </a:tblGrid>
              <a:tr h="368184">
                <a:tc>
                  <a:txBody>
                    <a:bodyPr/>
                    <a:lstStyle/>
                    <a:p>
                      <a:pPr algn="ctr" fontAlgn="ctr"/>
                      <a:r>
                        <a:rPr lang="zh-CN" altLang="en-US" sz="1200" u="none" strike="noStrike" dirty="0" smtClean="0">
                          <a:latin typeface="Arial" pitchFamily="34" charset="0"/>
                          <a:ea typeface="微软雅黑" pitchFamily="34" charset="-122"/>
                          <a:cs typeface="Arial" pitchFamily="34" charset="0"/>
                        </a:rPr>
                        <a:t>奥维通信产品</a:t>
                      </a:r>
                      <a:endParaRPr lang="zh-CN" altLang="en-US" sz="1200" b="1"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zh-CN" altLang="en-US" sz="1200" u="none" strike="noStrike">
                          <a:latin typeface="Arial" pitchFamily="34" charset="0"/>
                          <a:ea typeface="微软雅黑" pitchFamily="34" charset="-122"/>
                          <a:cs typeface="Arial" pitchFamily="34" charset="0"/>
                        </a:rPr>
                        <a:t>型号</a:t>
                      </a:r>
                      <a:endParaRPr lang="zh-CN" altLang="en-US" sz="1200" b="1" i="0" u="none" strike="noStrike">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zh-CN" altLang="en-US" sz="1200" u="none" strike="noStrike" dirty="0">
                          <a:latin typeface="Arial" pitchFamily="34" charset="0"/>
                          <a:ea typeface="微软雅黑" pitchFamily="34" charset="-122"/>
                          <a:cs typeface="Arial" pitchFamily="34" charset="0"/>
                        </a:rPr>
                        <a:t>损</a:t>
                      </a:r>
                      <a:r>
                        <a:rPr lang="zh-CN" altLang="en-US" sz="1200" u="none" strike="noStrike" dirty="0" smtClean="0">
                          <a:latin typeface="Arial" pitchFamily="34" charset="0"/>
                          <a:ea typeface="微软雅黑" pitchFamily="34" charset="-122"/>
                          <a:cs typeface="Arial" pitchFamily="34" charset="0"/>
                        </a:rPr>
                        <a:t>耗或增益值</a:t>
                      </a:r>
                      <a:r>
                        <a:rPr lang="zh-CN" altLang="en-US" sz="1200" u="none" strike="noStrike" dirty="0">
                          <a:latin typeface="Arial" pitchFamily="34" charset="0"/>
                          <a:ea typeface="微软雅黑" pitchFamily="34" charset="-122"/>
                          <a:cs typeface="Arial" pitchFamily="34" charset="0"/>
                        </a:rPr>
                        <a:t>（</a:t>
                      </a:r>
                      <a:r>
                        <a:rPr lang="en-US" sz="1200" u="none" strike="noStrike" dirty="0">
                          <a:latin typeface="Arial" pitchFamily="34" charset="0"/>
                          <a:ea typeface="微软雅黑" pitchFamily="34" charset="-122"/>
                          <a:cs typeface="Arial" pitchFamily="34" charset="0"/>
                        </a:rPr>
                        <a:t>dB）</a:t>
                      </a:r>
                      <a:endParaRPr lang="en-US" sz="1200" b="1"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6030">
                <a:tc>
                  <a:txBody>
                    <a:bodyPr/>
                    <a:lstStyle/>
                    <a:p>
                      <a:pPr algn="l" fontAlgn="ctr"/>
                      <a:r>
                        <a:rPr lang="en-US" altLang="zh-CN" sz="1200" u="none" strike="noStrike" dirty="0">
                          <a:latin typeface="Arial" pitchFamily="34" charset="0"/>
                          <a:ea typeface="微软雅黑" pitchFamily="34" charset="-122"/>
                          <a:cs typeface="Arial" pitchFamily="34" charset="0"/>
                        </a:rPr>
                        <a:t>8</a:t>
                      </a:r>
                      <a:r>
                        <a:rPr lang="zh-CN" altLang="en-US" sz="1200" u="none" strike="noStrike" dirty="0">
                          <a:latin typeface="Arial" pitchFamily="34" charset="0"/>
                          <a:ea typeface="微软雅黑" pitchFamily="34" charset="-122"/>
                          <a:cs typeface="Arial" pitchFamily="34" charset="0"/>
                        </a:rPr>
                        <a:t>路合路器</a:t>
                      </a:r>
                      <a:endParaRPr lang="zh-CN" alt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a:latin typeface="Arial" pitchFamily="34" charset="0"/>
                          <a:ea typeface="微软雅黑" pitchFamily="34" charset="-122"/>
                          <a:cs typeface="Arial" pitchFamily="34" charset="0"/>
                        </a:rPr>
                        <a:t>AW-WOC-2H8A</a:t>
                      </a:r>
                      <a:endParaRPr lang="en-US" sz="1200" b="0" i="0" u="none" strike="noStrike">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-16</a:t>
                      </a:r>
                      <a:endParaRPr lang="en-US" altLang="zh-CN"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6030">
                <a:tc>
                  <a:txBody>
                    <a:bodyPr/>
                    <a:lstStyle/>
                    <a:p>
                      <a:pPr algn="l" fontAlgn="ctr"/>
                      <a:r>
                        <a:rPr lang="en-US" altLang="zh-CN" sz="1200" u="none" strike="noStrike">
                          <a:latin typeface="Arial" pitchFamily="34" charset="0"/>
                          <a:ea typeface="微软雅黑" pitchFamily="34" charset="-122"/>
                          <a:cs typeface="Arial" pitchFamily="34" charset="0"/>
                        </a:rPr>
                        <a:t>4</a:t>
                      </a:r>
                      <a:r>
                        <a:rPr lang="zh-CN" altLang="en-US" sz="1200" u="none" strike="noStrike">
                          <a:latin typeface="Arial" pitchFamily="34" charset="0"/>
                          <a:ea typeface="微软雅黑" pitchFamily="34" charset="-122"/>
                          <a:cs typeface="Arial" pitchFamily="34" charset="0"/>
                        </a:rPr>
                        <a:t>路合路器</a:t>
                      </a:r>
                      <a:endParaRPr lang="zh-CN" altLang="en-US" sz="1200" b="0" i="0" u="none" strike="noStrike">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a:latin typeface="Arial" pitchFamily="34" charset="0"/>
                          <a:ea typeface="微软雅黑" pitchFamily="34" charset="-122"/>
                          <a:cs typeface="Arial" pitchFamily="34" charset="0"/>
                        </a:rPr>
                        <a:t>AW-WOC-2H4A</a:t>
                      </a:r>
                      <a:endParaRPr lang="en-US" sz="1200" b="0" i="0" u="none" strike="noStrike">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-12</a:t>
                      </a:r>
                      <a:endParaRPr lang="en-US" altLang="zh-CN"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333652">
                <a:tc>
                  <a:txBody>
                    <a:bodyPr/>
                    <a:lstStyle/>
                    <a:p>
                      <a:pPr algn="l" fontAlgn="ctr"/>
                      <a:r>
                        <a:rPr lang="en-US" altLang="zh-CN" sz="1200" u="none" strike="noStrike" dirty="0">
                          <a:latin typeface="Arial" pitchFamily="34" charset="0"/>
                          <a:ea typeface="微软雅黑" pitchFamily="34" charset="-122"/>
                          <a:cs typeface="Arial" pitchFamily="34" charset="0"/>
                        </a:rPr>
                        <a:t>WOC</a:t>
                      </a:r>
                      <a:r>
                        <a:rPr lang="zh-CN" altLang="en-US" sz="1200" u="none" strike="noStrike" dirty="0">
                          <a:latin typeface="Arial" pitchFamily="34" charset="0"/>
                          <a:ea typeface="微软雅黑" pitchFamily="34" charset="-122"/>
                          <a:cs typeface="Arial" pitchFamily="34" charset="0"/>
                        </a:rPr>
                        <a:t>面板（内置天线）</a:t>
                      </a:r>
                      <a:endParaRPr lang="zh-CN" alt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dirty="0">
                          <a:latin typeface="Arial" pitchFamily="34" charset="0"/>
                          <a:ea typeface="微软雅黑" pitchFamily="34" charset="-122"/>
                          <a:cs typeface="Arial" pitchFamily="34" charset="0"/>
                        </a:rPr>
                        <a:t>AW-WOC-1M2A</a:t>
                      </a:r>
                      <a:endParaRPr 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-1.5</a:t>
                      </a:r>
                      <a:r>
                        <a:rPr lang="zh-CN" altLang="en-US" sz="1200" u="none" strike="noStrike" dirty="0">
                          <a:latin typeface="Arial" pitchFamily="34" charset="0"/>
                          <a:ea typeface="微软雅黑" pitchFamily="34" charset="-122"/>
                          <a:cs typeface="Arial" pitchFamily="34" charset="0"/>
                        </a:rPr>
                        <a:t>　</a:t>
                      </a:r>
                      <a:endParaRPr lang="zh-CN" alt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333652">
                <a:tc>
                  <a:txBody>
                    <a:bodyPr/>
                    <a:lstStyle/>
                    <a:p>
                      <a:pPr algn="l" fontAlgn="ctr"/>
                      <a:r>
                        <a:rPr lang="en-US" sz="1200" u="none" strike="noStrike">
                          <a:latin typeface="Arial" pitchFamily="34" charset="0"/>
                          <a:ea typeface="微软雅黑" pitchFamily="34" charset="-122"/>
                          <a:cs typeface="Arial" pitchFamily="34" charset="0"/>
                        </a:rPr>
                        <a:t>WOC</a:t>
                      </a:r>
                      <a:r>
                        <a:rPr lang="zh-CN" altLang="en-US" sz="1200" u="none" strike="noStrike">
                          <a:latin typeface="Arial" pitchFamily="34" charset="0"/>
                          <a:ea typeface="微软雅黑" pitchFamily="34" charset="-122"/>
                          <a:cs typeface="Arial" pitchFamily="34" charset="0"/>
                        </a:rPr>
                        <a:t>面板（外置天线）</a:t>
                      </a:r>
                      <a:endParaRPr lang="zh-CN" altLang="en-US" sz="1200" b="0" i="0" u="none" strike="noStrike">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dirty="0">
                          <a:latin typeface="Arial" pitchFamily="34" charset="0"/>
                          <a:ea typeface="微软雅黑" pitchFamily="34" charset="-122"/>
                          <a:cs typeface="Arial" pitchFamily="34" charset="0"/>
                        </a:rPr>
                        <a:t>AW-WOC-1M1A</a:t>
                      </a:r>
                      <a:endParaRPr 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-1.5</a:t>
                      </a:r>
                      <a:endParaRPr lang="en-US" altLang="zh-CN"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6030">
                <a:tc>
                  <a:txBody>
                    <a:bodyPr/>
                    <a:lstStyle/>
                    <a:p>
                      <a:pPr algn="l" fontAlgn="ctr"/>
                      <a:r>
                        <a:rPr lang="zh-CN" altLang="en-US" sz="1200" u="none" strike="noStrike">
                          <a:latin typeface="Arial" pitchFamily="34" charset="0"/>
                          <a:ea typeface="微软雅黑" pitchFamily="34" charset="-122"/>
                          <a:cs typeface="Arial" pitchFamily="34" charset="0"/>
                        </a:rPr>
                        <a:t>功分器</a:t>
                      </a:r>
                      <a:endParaRPr lang="zh-CN" altLang="en-US" sz="1200" b="0" i="0" u="none" strike="noStrike">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sz="1200" u="none" strike="noStrike">
                          <a:latin typeface="Arial" pitchFamily="34" charset="0"/>
                          <a:ea typeface="微软雅黑" pitchFamily="34" charset="-122"/>
                          <a:cs typeface="Arial" pitchFamily="34" charset="0"/>
                        </a:rPr>
                        <a:t>AW-WOC-1G2A</a:t>
                      </a:r>
                      <a:endParaRPr lang="en-US" sz="1200" b="0" i="0" u="none" strike="noStrike">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u="none" strike="noStrike" dirty="0" smtClean="0">
                          <a:latin typeface="Arial" pitchFamily="34" charset="0"/>
                          <a:ea typeface="微软雅黑" pitchFamily="34" charset="-122"/>
                          <a:cs typeface="Arial" pitchFamily="34" charset="0"/>
                        </a:rPr>
                        <a:t>-5.5</a:t>
                      </a:r>
                      <a:endParaRPr lang="en-US" altLang="zh-CN"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6030">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US" altLang="zh-CN" sz="1200" b="0" i="0" u="none" strike="noStrike" dirty="0" smtClean="0">
                          <a:latin typeface="Arial" pitchFamily="34" charset="0"/>
                          <a:ea typeface="微软雅黑" pitchFamily="34" charset="-122"/>
                          <a:cs typeface="Arial" pitchFamily="34" charset="0"/>
                        </a:rPr>
                        <a:t>WOC</a:t>
                      </a:r>
                      <a:r>
                        <a:rPr lang="zh-CN" altLang="en-US" sz="1200" b="0" i="0" u="none" strike="noStrike" dirty="0" smtClean="0">
                          <a:latin typeface="Arial" pitchFamily="34" charset="0"/>
                          <a:ea typeface="微软雅黑" pitchFamily="34" charset="-122"/>
                          <a:cs typeface="Arial" pitchFamily="34" charset="0"/>
                        </a:rPr>
                        <a:t>面板外接天线</a:t>
                      </a: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ctr" fontAlgn="ctr"/>
                      <a:endParaRPr 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ctr" fontAlgn="ctr"/>
                      <a:r>
                        <a:rPr lang="en-US" altLang="zh-CN" sz="1200" b="0" i="0" u="none" strike="noStrike" dirty="0" smtClean="0">
                          <a:solidFill>
                            <a:srgbClr val="000000"/>
                          </a:solidFill>
                          <a:latin typeface="Arial" pitchFamily="34" charset="0"/>
                          <a:ea typeface="微软雅黑" pitchFamily="34" charset="-122"/>
                          <a:cs typeface="Arial" pitchFamily="34" charset="0"/>
                        </a:rPr>
                        <a:t>3</a:t>
                      </a:r>
                      <a:endParaRPr lang="en-US" altLang="zh-CN"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r h="186030">
                <a:tc>
                  <a:txBody>
                    <a:bodyPr/>
                    <a:lstStyle/>
                    <a:p>
                      <a:pPr algn="l" fontAlgn="ctr"/>
                      <a:r>
                        <a:rPr lang="zh-CN" altLang="en-US" sz="1200" u="none" strike="noStrike" dirty="0">
                          <a:latin typeface="Arial" pitchFamily="34" charset="0"/>
                          <a:ea typeface="微软雅黑" pitchFamily="34" charset="-122"/>
                          <a:cs typeface="Arial" pitchFamily="34" charset="0"/>
                        </a:rPr>
                        <a:t>馈线</a:t>
                      </a:r>
                      <a:endParaRPr lang="zh-CN" alt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R w="12700" cap="flat" cmpd="sng" algn="ctr">
                      <a:solidFill>
                        <a:schemeClr val="accent1">
                          <a:lumMod val="75000"/>
                        </a:schemeClr>
                      </a:solidFill>
                      <a:prstDash val="solid"/>
                      <a:round/>
                      <a:headEnd type="none" w="med" len="med"/>
                      <a:tailEnd type="none" w="med" len="med"/>
                    </a:lnR>
                  </a:tcPr>
                </a:tc>
                <a:tc>
                  <a:txBody>
                    <a:bodyPr/>
                    <a:lstStyle/>
                    <a:p>
                      <a:pPr algn="l" fontAlgn="ctr"/>
                      <a:r>
                        <a:rPr lang="zh-CN" altLang="en-US" sz="1200" u="none" strike="noStrike" dirty="0">
                          <a:latin typeface="Arial" pitchFamily="34" charset="0"/>
                          <a:ea typeface="微软雅黑" pitchFamily="34" charset="-122"/>
                          <a:cs typeface="Arial" pitchFamily="34" charset="0"/>
                        </a:rPr>
                        <a:t>　</a:t>
                      </a:r>
                      <a:endParaRPr lang="zh-CN" alt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pPr algn="l" fontAlgn="ctr"/>
                      <a:r>
                        <a:rPr lang="en-US" altLang="zh-CN" sz="1200" u="none" strike="noStrike" dirty="0" smtClean="0">
                          <a:latin typeface="Arial" pitchFamily="34" charset="0"/>
                          <a:ea typeface="微软雅黑" pitchFamily="34" charset="-122"/>
                          <a:cs typeface="Arial" pitchFamily="34" charset="0"/>
                        </a:rPr>
                        <a:t>-12/100</a:t>
                      </a:r>
                      <a:r>
                        <a:rPr lang="zh-CN" altLang="en-US" sz="1200" u="none" strike="noStrike" dirty="0">
                          <a:latin typeface="Arial" pitchFamily="34" charset="0"/>
                          <a:ea typeface="微软雅黑" pitchFamily="34" charset="-122"/>
                          <a:cs typeface="Arial" pitchFamily="34" charset="0"/>
                        </a:rPr>
                        <a:t>米</a:t>
                      </a:r>
                      <a:endParaRPr lang="zh-CN" altLang="en-US" sz="1200" b="0" i="0" u="none" strike="noStrike" dirty="0">
                        <a:solidFill>
                          <a:srgbClr val="000000"/>
                        </a:solidFill>
                        <a:latin typeface="Arial" pitchFamily="34" charset="0"/>
                        <a:ea typeface="微软雅黑" pitchFamily="34" charset="-122"/>
                        <a:cs typeface="Arial" pitchFamily="34" charset="0"/>
                      </a:endParaRPr>
                    </a:p>
                  </a:txBody>
                  <a:tcPr marL="72000" marR="72000" marT="0" marB="0" anchor="ctr">
                    <a:lnL w="12700" cap="flat" cmpd="sng" algn="ctr">
                      <a:solidFill>
                        <a:schemeClr val="accent1">
                          <a:lumMod val="75000"/>
                        </a:schemeClr>
                      </a:solidFill>
                      <a:prstDash val="solid"/>
                      <a:round/>
                      <a:headEnd type="none" w="med" len="med"/>
                      <a:tailEnd type="none" w="med" len="med"/>
                    </a:lnL>
                  </a:tcPr>
                </a:tc>
              </a:tr>
            </a:tbl>
          </a:graphicData>
        </a:graphic>
      </p:graphicFrame>
      <p:graphicFrame>
        <p:nvGraphicFramePr>
          <p:cNvPr id="7" name="对象 6"/>
          <p:cNvGraphicFramePr>
            <a:graphicFrameLocks noChangeAspect="1"/>
          </p:cNvGraphicFramePr>
          <p:nvPr/>
        </p:nvGraphicFramePr>
        <p:xfrm>
          <a:off x="1819835" y="3520049"/>
          <a:ext cx="914400" cy="828675"/>
        </p:xfrm>
        <a:graphic>
          <a:graphicData uri="http://schemas.openxmlformats.org/presentationml/2006/ole">
            <p:oleObj spid="_x0000_s1026" name="Acrobat Document" showAsIcon="1" r:id="rId3" imgW="914400" imgH="828720" progId="AcroExch.Document.7">
              <p:embed/>
            </p:oleObj>
          </a:graphicData>
        </a:graphic>
      </p:graphicFrame>
    </p:spTree>
  </p:cSld>
  <p:clrMapOvr>
    <a:masterClrMapping/>
  </p:clrMapOvr>
  <p:transition advClick="0" advTm="8000">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合作厂家</a:t>
            </a:r>
            <a:r>
              <a:rPr lang="en-US" altLang="zh-CN" dirty="0" smtClean="0"/>
              <a:t>WOC</a:t>
            </a:r>
            <a:r>
              <a:rPr lang="zh-CN" altLang="en-US" dirty="0" smtClean="0"/>
              <a:t>方案案例</a:t>
            </a:r>
            <a:endParaRPr lang="zh-CN" altLang="en-US" dirty="0"/>
          </a:p>
        </p:txBody>
      </p:sp>
      <p:pic>
        <p:nvPicPr>
          <p:cNvPr id="1028" name="Picture 4" descr="http://www.cytech.com.cn/UpFiles/20100606174646633.jpg"/>
          <p:cNvPicPr>
            <a:picLocks noChangeAspect="1" noChangeArrowheads="1"/>
          </p:cNvPicPr>
          <p:nvPr/>
        </p:nvPicPr>
        <p:blipFill>
          <a:blip r:embed="rId2" cstate="print"/>
          <a:srcRect/>
          <a:stretch>
            <a:fillRect/>
          </a:stretch>
        </p:blipFill>
        <p:spPr bwMode="auto">
          <a:xfrm>
            <a:off x="505200" y="1072153"/>
            <a:ext cx="2782976" cy="1680012"/>
          </a:xfrm>
          <a:prstGeom prst="rect">
            <a:avLst/>
          </a:prstGeom>
          <a:noFill/>
        </p:spPr>
      </p:pic>
      <p:pic>
        <p:nvPicPr>
          <p:cNvPr id="1030" name="Picture 6" descr="http://www.cytech.com.cn/UpFiles/20100606174321597.jpg"/>
          <p:cNvPicPr>
            <a:picLocks noChangeAspect="1" noChangeArrowheads="1"/>
          </p:cNvPicPr>
          <p:nvPr/>
        </p:nvPicPr>
        <p:blipFill>
          <a:blip r:embed="rId3" cstate="print"/>
          <a:srcRect/>
          <a:stretch>
            <a:fillRect/>
          </a:stretch>
        </p:blipFill>
        <p:spPr bwMode="auto">
          <a:xfrm>
            <a:off x="510989" y="2792072"/>
            <a:ext cx="3307976" cy="1970985"/>
          </a:xfrm>
          <a:prstGeom prst="rect">
            <a:avLst/>
          </a:prstGeom>
          <a:noFill/>
        </p:spPr>
      </p:pic>
      <p:sp>
        <p:nvSpPr>
          <p:cNvPr id="7" name="内容占位符 2"/>
          <p:cNvSpPr>
            <a:spLocks noGrp="1"/>
          </p:cNvSpPr>
          <p:nvPr>
            <p:ph sz="quarter" idx="10"/>
          </p:nvPr>
        </p:nvSpPr>
        <p:spPr>
          <a:xfrm>
            <a:off x="3991385" y="1113708"/>
            <a:ext cx="1916359" cy="3637585"/>
          </a:xfrm>
        </p:spPr>
        <p:txBody>
          <a:bodyPr/>
          <a:lstStyle/>
          <a:p>
            <a:pPr>
              <a:buNone/>
            </a:pPr>
            <a:r>
              <a:rPr lang="zh-CN" altLang="en-US" sz="1050" b="0" dirty="0" smtClean="0">
                <a:latin typeface="微软雅黑" pitchFamily="34" charset="-122"/>
                <a:ea typeface="微软雅黑" pitchFamily="34" charset="-122"/>
              </a:rPr>
              <a:t>北京东方君悦大酒店 </a:t>
            </a:r>
          </a:p>
          <a:p>
            <a:pPr>
              <a:buNone/>
            </a:pPr>
            <a:r>
              <a:rPr lang="zh-CN" altLang="en-US" sz="1050" b="0" dirty="0" smtClean="0">
                <a:latin typeface="微软雅黑" pitchFamily="34" charset="-122"/>
                <a:ea typeface="微软雅黑" pitchFamily="34" charset="-122"/>
              </a:rPr>
              <a:t>北京希尔顿酒店 </a:t>
            </a:r>
          </a:p>
          <a:p>
            <a:pPr>
              <a:buNone/>
            </a:pPr>
            <a:r>
              <a:rPr lang="zh-CN" altLang="en-US" sz="1050" b="0" dirty="0" smtClean="0">
                <a:latin typeface="微软雅黑" pitchFamily="34" charset="-122"/>
                <a:ea typeface="微软雅黑" pitchFamily="34" charset="-122"/>
              </a:rPr>
              <a:t>北京金融街洲际酒店 </a:t>
            </a:r>
          </a:p>
          <a:p>
            <a:pPr>
              <a:buNone/>
            </a:pPr>
            <a:r>
              <a:rPr lang="zh-CN" altLang="en-US" sz="1050" b="0" dirty="0" smtClean="0">
                <a:latin typeface="微软雅黑" pitchFamily="34" charset="-122"/>
                <a:ea typeface="微软雅黑" pitchFamily="34" charset="-122"/>
              </a:rPr>
              <a:t>北京首都机场朗豪酒店 </a:t>
            </a:r>
          </a:p>
          <a:p>
            <a:pPr>
              <a:buNone/>
            </a:pPr>
            <a:r>
              <a:rPr lang="zh-CN" altLang="en-US" sz="1050" b="0" dirty="0" smtClean="0">
                <a:latin typeface="微软雅黑" pitchFamily="34" charset="-122"/>
                <a:ea typeface="微软雅黑" pitchFamily="34" charset="-122"/>
              </a:rPr>
              <a:t>上海锦江汤臣洲际大酒店 </a:t>
            </a:r>
          </a:p>
          <a:p>
            <a:pPr>
              <a:buNone/>
            </a:pPr>
            <a:r>
              <a:rPr lang="zh-CN" altLang="en-US" sz="1050" b="0" dirty="0" smtClean="0">
                <a:latin typeface="微软雅黑" pitchFamily="34" charset="-122"/>
                <a:ea typeface="微软雅黑" pitchFamily="34" charset="-122"/>
              </a:rPr>
              <a:t>南京侨鸿皇冠假日酒店 </a:t>
            </a:r>
          </a:p>
          <a:p>
            <a:pPr>
              <a:buNone/>
            </a:pPr>
            <a:r>
              <a:rPr lang="zh-CN" altLang="en-US" sz="1050" b="0" dirty="0" smtClean="0">
                <a:latin typeface="微软雅黑" pitchFamily="34" charset="-122"/>
                <a:ea typeface="微软雅黑" pitchFamily="34" charset="-122"/>
              </a:rPr>
              <a:t>广东深圳大中华喜来登酒店 </a:t>
            </a:r>
          </a:p>
          <a:p>
            <a:pPr>
              <a:buNone/>
            </a:pPr>
            <a:r>
              <a:rPr lang="zh-CN" altLang="en-US" sz="1050" b="0" dirty="0" smtClean="0">
                <a:latin typeface="微软雅黑" pitchFamily="34" charset="-122"/>
                <a:ea typeface="微软雅黑" pitchFamily="34" charset="-122"/>
              </a:rPr>
              <a:t>广东深圳福朋喜来登酒店 </a:t>
            </a:r>
          </a:p>
          <a:p>
            <a:pPr>
              <a:buNone/>
            </a:pPr>
            <a:r>
              <a:rPr lang="zh-CN" altLang="en-US" sz="1050" b="0" dirty="0" smtClean="0">
                <a:latin typeface="微软雅黑" pitchFamily="34" charset="-122"/>
                <a:ea typeface="微软雅黑" pitchFamily="34" charset="-122"/>
              </a:rPr>
              <a:t>成都天府丽都喜来登大饭店 </a:t>
            </a:r>
          </a:p>
          <a:p>
            <a:pPr>
              <a:buNone/>
            </a:pPr>
            <a:r>
              <a:rPr lang="zh-CN" altLang="en-US" sz="1050" b="0" dirty="0" smtClean="0">
                <a:latin typeface="微软雅黑" pitchFamily="34" charset="-122"/>
                <a:ea typeface="微软雅黑" pitchFamily="34" charset="-122"/>
              </a:rPr>
              <a:t>广州圣丰索菲特大酒店 </a:t>
            </a:r>
          </a:p>
          <a:p>
            <a:pPr>
              <a:buNone/>
            </a:pPr>
            <a:r>
              <a:rPr lang="zh-CN" altLang="en-US" sz="1050" b="0" dirty="0" smtClean="0">
                <a:latin typeface="微软雅黑" pitchFamily="34" charset="-122"/>
                <a:ea typeface="微软雅黑" pitchFamily="34" charset="-122"/>
              </a:rPr>
              <a:t>北京桔子连锁酒店 </a:t>
            </a:r>
          </a:p>
          <a:p>
            <a:pPr>
              <a:buNone/>
            </a:pPr>
            <a:r>
              <a:rPr lang="zh-CN" altLang="en-US" sz="1050" b="0" dirty="0" smtClean="0">
                <a:latin typeface="微软雅黑" pitchFamily="34" charset="-122"/>
                <a:ea typeface="微软雅黑" pitchFamily="34" charset="-122"/>
              </a:rPr>
              <a:t>中国移动</a:t>
            </a:r>
            <a:r>
              <a:rPr lang="en-US" altLang="zh-CN" sz="1050" b="0" dirty="0" smtClean="0">
                <a:latin typeface="微软雅黑" pitchFamily="34" charset="-122"/>
                <a:ea typeface="微软雅黑" pitchFamily="34" charset="-122"/>
              </a:rPr>
              <a:t>-</a:t>
            </a:r>
            <a:r>
              <a:rPr lang="zh-CN" altLang="en-US" sz="1050" b="0" dirty="0" smtClean="0">
                <a:latin typeface="微软雅黑" pitchFamily="34" charset="-122"/>
                <a:ea typeface="微软雅黑" pitchFamily="34" charset="-122"/>
              </a:rPr>
              <a:t>四川大学 </a:t>
            </a:r>
          </a:p>
          <a:p>
            <a:pPr>
              <a:buNone/>
            </a:pPr>
            <a:r>
              <a:rPr lang="zh-CN" altLang="en-US" sz="1050" b="0" dirty="0" smtClean="0">
                <a:latin typeface="微软雅黑" pitchFamily="34" charset="-122"/>
                <a:ea typeface="微软雅黑" pitchFamily="34" charset="-122"/>
              </a:rPr>
              <a:t>电信</a:t>
            </a:r>
            <a:r>
              <a:rPr lang="en-US" altLang="zh-CN" sz="1050" b="0" dirty="0" smtClean="0">
                <a:latin typeface="微软雅黑" pitchFamily="34" charset="-122"/>
                <a:ea typeface="微软雅黑" pitchFamily="34" charset="-122"/>
              </a:rPr>
              <a:t>-</a:t>
            </a:r>
            <a:r>
              <a:rPr lang="zh-CN" altLang="en-US" sz="1050" b="0" dirty="0" smtClean="0">
                <a:latin typeface="微软雅黑" pitchFamily="34" charset="-122"/>
                <a:ea typeface="微软雅黑" pitchFamily="34" charset="-122"/>
              </a:rPr>
              <a:t>厦门悦华大酒店 </a:t>
            </a:r>
          </a:p>
          <a:p>
            <a:pPr>
              <a:buNone/>
            </a:pPr>
            <a:r>
              <a:rPr lang="zh-CN" altLang="en-US" sz="1050" b="0" dirty="0" smtClean="0">
                <a:latin typeface="微软雅黑" pitchFamily="34" charset="-122"/>
                <a:ea typeface="微软雅黑" pitchFamily="34" charset="-122"/>
              </a:rPr>
              <a:t>北京东街旅馆 </a:t>
            </a:r>
          </a:p>
          <a:p>
            <a:pPr>
              <a:buNone/>
            </a:pPr>
            <a:r>
              <a:rPr lang="zh-CN" altLang="en-US" sz="1050" b="0" dirty="0" smtClean="0">
                <a:latin typeface="微软雅黑" pitchFamily="34" charset="-122"/>
                <a:ea typeface="微软雅黑" pitchFamily="34" charset="-122"/>
              </a:rPr>
              <a:t>北京万吉酒店 </a:t>
            </a:r>
          </a:p>
          <a:p>
            <a:pPr>
              <a:buNone/>
            </a:pPr>
            <a:r>
              <a:rPr lang="zh-CN" altLang="en-US" sz="1050" b="0" dirty="0" smtClean="0">
                <a:latin typeface="微软雅黑" pitchFamily="34" charset="-122"/>
                <a:ea typeface="微软雅黑" pitchFamily="34" charset="-122"/>
              </a:rPr>
              <a:t>北京御镜连锁酒店 </a:t>
            </a:r>
          </a:p>
        </p:txBody>
      </p:sp>
      <p:sp>
        <p:nvSpPr>
          <p:cNvPr id="8" name="矩形 7"/>
          <p:cNvSpPr/>
          <p:nvPr/>
        </p:nvSpPr>
        <p:spPr>
          <a:xfrm>
            <a:off x="6122897" y="1113708"/>
            <a:ext cx="2079812" cy="3485570"/>
          </a:xfrm>
          <a:prstGeom prst="rect">
            <a:avLst/>
          </a:prstGeom>
        </p:spPr>
        <p:txBody>
          <a:bodyPr wrap="square">
            <a:spAutoFit/>
          </a:bodyPr>
          <a:lstStyle/>
          <a:p>
            <a:r>
              <a:rPr lang="zh-CN" altLang="en-US" sz="1050" dirty="0" smtClean="0">
                <a:latin typeface="微软雅黑" pitchFamily="34" charset="-122"/>
                <a:ea typeface="微软雅黑" pitchFamily="34" charset="-122"/>
              </a:rPr>
              <a:t>广东肇庆星湖大酒店 </a:t>
            </a:r>
          </a:p>
          <a:p>
            <a:r>
              <a:rPr lang="zh-CN" altLang="en-US" sz="1050" dirty="0" smtClean="0">
                <a:latin typeface="微软雅黑" pitchFamily="34" charset="-122"/>
                <a:ea typeface="微软雅黑" pitchFamily="34" charset="-122"/>
              </a:rPr>
              <a:t>广东东莞莱茵酒店 </a:t>
            </a:r>
          </a:p>
          <a:p>
            <a:r>
              <a:rPr lang="zh-CN" altLang="en-US" sz="1050" dirty="0" smtClean="0">
                <a:latin typeface="微软雅黑" pitchFamily="34" charset="-122"/>
                <a:ea typeface="微软雅黑" pitchFamily="34" charset="-122"/>
              </a:rPr>
              <a:t>湖北扬子江饭店 </a:t>
            </a:r>
          </a:p>
          <a:p>
            <a:r>
              <a:rPr lang="zh-CN" altLang="en-US" sz="1050" dirty="0" smtClean="0">
                <a:latin typeface="微软雅黑" pitchFamily="34" charset="-122"/>
                <a:ea typeface="微软雅黑" pitchFamily="34" charset="-122"/>
              </a:rPr>
              <a:t>湖南盛美达</a:t>
            </a:r>
            <a:r>
              <a:rPr lang="en-US" altLang="zh-CN" sz="1050" dirty="0" smtClean="0">
                <a:latin typeface="微软雅黑" pitchFamily="34" charset="-122"/>
                <a:ea typeface="微软雅黑" pitchFamily="34" charset="-122"/>
              </a:rPr>
              <a:t>(</a:t>
            </a:r>
            <a:r>
              <a:rPr lang="zh-CN" altLang="en-US" sz="1050" dirty="0" smtClean="0">
                <a:latin typeface="微软雅黑" pitchFamily="34" charset="-122"/>
                <a:ea typeface="微软雅黑" pitchFamily="34" charset="-122"/>
              </a:rPr>
              <a:t>张家界</a:t>
            </a:r>
            <a:r>
              <a:rPr lang="en-US" altLang="zh-CN" sz="1050" dirty="0" smtClean="0">
                <a:latin typeface="微软雅黑" pitchFamily="34" charset="-122"/>
                <a:ea typeface="微软雅黑" pitchFamily="34" charset="-122"/>
              </a:rPr>
              <a:t>)</a:t>
            </a:r>
            <a:r>
              <a:rPr lang="zh-CN" altLang="en-US" sz="1050" dirty="0" smtClean="0">
                <a:latin typeface="微软雅黑" pitchFamily="34" charset="-122"/>
                <a:ea typeface="微软雅黑" pitchFamily="34" charset="-122"/>
              </a:rPr>
              <a:t>度假酒店 </a:t>
            </a:r>
          </a:p>
          <a:p>
            <a:r>
              <a:rPr lang="zh-CN" altLang="en-US" sz="1050" dirty="0" smtClean="0">
                <a:latin typeface="微软雅黑" pitchFamily="34" charset="-122"/>
                <a:ea typeface="微软雅黑" pitchFamily="34" charset="-122"/>
              </a:rPr>
              <a:t>广西柳州供电局招待所 </a:t>
            </a:r>
          </a:p>
          <a:p>
            <a:r>
              <a:rPr lang="zh-CN" altLang="en-US" sz="1050" dirty="0" smtClean="0">
                <a:latin typeface="微软雅黑" pitchFamily="34" charset="-122"/>
                <a:ea typeface="微软雅黑" pitchFamily="34" charset="-122"/>
              </a:rPr>
              <a:t>江苏苏州苏哥利酒店 </a:t>
            </a:r>
          </a:p>
          <a:p>
            <a:r>
              <a:rPr lang="zh-CN" altLang="en-US" sz="1050" dirty="0" smtClean="0">
                <a:latin typeface="微软雅黑" pitchFamily="34" charset="-122"/>
                <a:ea typeface="微软雅黑" pitchFamily="34" charset="-122"/>
              </a:rPr>
              <a:t>山东淄博远方大酒店 </a:t>
            </a:r>
          </a:p>
          <a:p>
            <a:r>
              <a:rPr lang="zh-CN" altLang="en-US" sz="1050" dirty="0" smtClean="0">
                <a:latin typeface="微软雅黑" pitchFamily="34" charset="-122"/>
                <a:ea typeface="微软雅黑" pitchFamily="34" charset="-122"/>
              </a:rPr>
              <a:t>山西晋中金华苑宾馆 </a:t>
            </a:r>
          </a:p>
          <a:p>
            <a:r>
              <a:rPr lang="zh-CN" altLang="en-US" sz="1050" dirty="0" smtClean="0">
                <a:latin typeface="微软雅黑" pitchFamily="34" charset="-122"/>
                <a:ea typeface="微软雅黑" pitchFamily="34" charset="-122"/>
              </a:rPr>
              <a:t>西安蜗客上品快捷酒店 </a:t>
            </a:r>
          </a:p>
          <a:p>
            <a:r>
              <a:rPr lang="zh-CN" altLang="en-US" sz="1050" dirty="0" smtClean="0">
                <a:latin typeface="微软雅黑" pitchFamily="34" charset="-122"/>
                <a:ea typeface="微软雅黑" pitchFamily="34" charset="-122"/>
              </a:rPr>
              <a:t>北京盈科国际公寓 </a:t>
            </a:r>
          </a:p>
          <a:p>
            <a:r>
              <a:rPr lang="zh-CN" altLang="en-US" sz="1050" dirty="0" smtClean="0">
                <a:latin typeface="微软雅黑" pitchFamily="34" charset="-122"/>
                <a:ea typeface="微软雅黑" pitchFamily="34" charset="-122"/>
              </a:rPr>
              <a:t>北京长安公寓 </a:t>
            </a:r>
          </a:p>
          <a:p>
            <a:r>
              <a:rPr lang="zh-CN" altLang="en-US" sz="1050" dirty="0" smtClean="0">
                <a:latin typeface="微软雅黑" pitchFamily="34" charset="-122"/>
                <a:ea typeface="微软雅黑" pitchFamily="34" charset="-122"/>
              </a:rPr>
              <a:t>天津泰达会馆 </a:t>
            </a:r>
          </a:p>
          <a:p>
            <a:r>
              <a:rPr lang="zh-CN" altLang="en-US" sz="1050" dirty="0" smtClean="0">
                <a:latin typeface="微软雅黑" pitchFamily="34" charset="-122"/>
                <a:ea typeface="微软雅黑" pitchFamily="34" charset="-122"/>
              </a:rPr>
              <a:t>南昌大学 </a:t>
            </a:r>
          </a:p>
          <a:p>
            <a:r>
              <a:rPr lang="zh-CN" altLang="en-US" sz="1050" dirty="0" smtClean="0">
                <a:latin typeface="微软雅黑" pitchFamily="34" charset="-122"/>
                <a:ea typeface="微软雅黑" pitchFamily="34" charset="-122"/>
              </a:rPr>
              <a:t>南京信息职业技术学院 </a:t>
            </a:r>
          </a:p>
          <a:p>
            <a:r>
              <a:rPr lang="zh-CN" altLang="en-US" sz="1050" dirty="0" smtClean="0">
                <a:latin typeface="微软雅黑" pitchFamily="34" charset="-122"/>
                <a:ea typeface="微软雅黑" pitchFamily="34" charset="-122"/>
              </a:rPr>
              <a:t>成都武侯快捷假日酒店 </a:t>
            </a:r>
          </a:p>
          <a:p>
            <a:r>
              <a:rPr lang="zh-CN" altLang="en-US" sz="1050" dirty="0" smtClean="0">
                <a:latin typeface="微软雅黑" pitchFamily="34" charset="-122"/>
                <a:ea typeface="微软雅黑" pitchFamily="34" charset="-122"/>
              </a:rPr>
              <a:t>浙江师范大学 </a:t>
            </a:r>
          </a:p>
          <a:p>
            <a:r>
              <a:rPr lang="zh-CN" altLang="en-US" sz="1050" dirty="0" smtClean="0">
                <a:latin typeface="微软雅黑" pitchFamily="34" charset="-122"/>
                <a:ea typeface="微软雅黑" pitchFamily="34" charset="-122"/>
              </a:rPr>
              <a:t>苏州大学 </a:t>
            </a:r>
          </a:p>
          <a:p>
            <a:r>
              <a:rPr lang="zh-CN" altLang="en-US" sz="1050" dirty="0" smtClean="0">
                <a:latin typeface="微软雅黑" pitchFamily="34" charset="-122"/>
                <a:ea typeface="微软雅黑" pitchFamily="34" charset="-122"/>
              </a:rPr>
              <a:t>广东惠州凯宾斯基饭店 </a:t>
            </a:r>
          </a:p>
          <a:p>
            <a:r>
              <a:rPr lang="zh-CN" altLang="en-US" sz="1050" dirty="0" smtClean="0">
                <a:latin typeface="微软雅黑" pitchFamily="34" charset="-122"/>
                <a:ea typeface="微软雅黑" pitchFamily="34" charset="-122"/>
              </a:rPr>
              <a:t>惠州金华悦酒店 </a:t>
            </a:r>
          </a:p>
          <a:p>
            <a:r>
              <a:rPr lang="zh-CN" altLang="en-US" sz="1050" dirty="0" smtClean="0">
                <a:latin typeface="微软雅黑" pitchFamily="34" charset="-122"/>
                <a:ea typeface="微软雅黑" pitchFamily="34" charset="-122"/>
              </a:rPr>
              <a:t>湖南长沙融程花园酒店 </a:t>
            </a:r>
          </a:p>
          <a:p>
            <a:r>
              <a:rPr lang="zh-CN" altLang="en-US" sz="1050" dirty="0" smtClean="0">
                <a:latin typeface="微软雅黑" pitchFamily="34" charset="-122"/>
                <a:ea typeface="微软雅黑" pitchFamily="34" charset="-122"/>
              </a:rPr>
              <a:t>成都鸣鹭宾馆 </a:t>
            </a:r>
          </a:p>
        </p:txBody>
      </p:sp>
    </p:spTree>
  </p:cSld>
  <p:clrMapOvr>
    <a:masterClrMapping/>
  </p:clrMapOvr>
  <p:transition advClick="0" advTm="800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advClick="0" advTm="8000">
    <p:fade thruBlk="1"/>
  </p:transition>
  <p:timing>
    <p:tnLst>
      <p:par>
        <p:cTn id="1" dur="indefinite" restart="never" nodeType="tmRoot"/>
      </p:par>
    </p:tnLst>
  </p:timing>
</p:sld>
</file>

<file path=ppt/theme/theme1.xml><?xml version="1.0" encoding="utf-8"?>
<a:theme xmlns:a="http://schemas.openxmlformats.org/drawingml/2006/main" name="1_主题1">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default">
      <a:majorFont>
        <a:latin typeface="FrutigerNext LT Medium"/>
        <a:ea typeface="华文细黑"/>
        <a:cs typeface="宋体"/>
      </a:majorFont>
      <a:minorFont>
        <a:latin typeface="FrutigerNext LT Medium"/>
        <a:ea typeface="华文细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8_主题1">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default">
      <a:majorFont>
        <a:latin typeface="FrutigerNext LT Medium"/>
        <a:ea typeface="华文细黑"/>
        <a:cs typeface="宋体"/>
      </a:majorFont>
      <a:minorFont>
        <a:latin typeface="FrutigerNext LT Medium"/>
        <a:ea typeface="华文细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9_主题1">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default">
      <a:majorFont>
        <a:latin typeface="FrutigerNext LT Medium"/>
        <a:ea typeface="华文细黑"/>
        <a:cs typeface="宋体"/>
      </a:majorFont>
      <a:minorFont>
        <a:latin typeface="FrutigerNext LT Medium"/>
        <a:ea typeface="华文细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19050">
          <a:solidFill>
            <a:srgbClr val="C0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sz="1800" b="0" i="0" u="none" strike="noStrike" cap="none" normalizeH="0" baseline="0" smtClean="0">
            <a:ln>
              <a:noFill/>
            </a:ln>
            <a:solidFill>
              <a:schemeClr val="tx1"/>
            </a:solidFill>
            <a:effectLst/>
            <a:latin typeface="Arial" charset="0"/>
            <a:ea typeface="宋体" charset="-122"/>
          </a:defRPr>
        </a:defPPr>
      </a:lstStyle>
    </a:spDef>
    <a:lnDef>
      <a:spPr bwMode="auto">
        <a:noFill/>
        <a:ln w="19050">
          <a:solidFill>
            <a:srgbClr val="0070C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自定义设计方案">
  <a:themeElements>
    <a:clrScheme name="1_自定义设计方案 1">
      <a:dk1>
        <a:srgbClr val="000000"/>
      </a:dk1>
      <a:lt1>
        <a:srgbClr val="FFFFFF"/>
      </a:lt1>
      <a:dk2>
        <a:srgbClr val="990000"/>
      </a:dk2>
      <a:lt2>
        <a:srgbClr val="777777"/>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fontScheme name="1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79200" tIns="39600" rIns="79200" bIns="39600" numCol="1" anchor="t" anchorCtr="0" compatLnSpc="1">
        <a:prstTxWarp prst="textNoShape">
          <a:avLst/>
        </a:prstTxWarp>
        <a:spAutoFit/>
      </a:bodyPr>
      <a:lstStyle>
        <a:defPPr marL="0" marR="0" indent="0" algn="l" defTabSz="801688"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latin typeface="FrutigerNext LT Regular" pitchFamily="34" charset="0"/>
            <a:ea typeface="ＭＳ Ｐゴシック" pitchFamily="34" charset="-128"/>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square" lIns="79200" tIns="39600" rIns="79200" bIns="39600" numCol="1" anchor="t" anchorCtr="0" compatLnSpc="1">
        <a:prstTxWarp prst="textNoShape">
          <a:avLst/>
        </a:prstTxWarp>
        <a:spAutoFit/>
      </a:bodyPr>
      <a:lstStyle>
        <a:defPPr marL="0" marR="0" indent="0" algn="l" defTabSz="801688"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bg1"/>
            </a:solidFill>
            <a:effectLst/>
            <a:latin typeface="FrutigerNext LT Regular" pitchFamily="34" charset="0"/>
            <a:ea typeface="ＭＳ Ｐゴシック" pitchFamily="34" charset="-128"/>
          </a:defRPr>
        </a:defPPr>
      </a:lstStyle>
    </a:lnDef>
  </a:objectDefaults>
  <a:extraClrSchemeLst>
    <a:extraClrScheme>
      <a:clrScheme name="1_自定义设计方案 1">
        <a:dk1>
          <a:srgbClr val="000000"/>
        </a:dk1>
        <a:lt1>
          <a:srgbClr val="FFFFFF"/>
        </a:lt1>
        <a:dk2>
          <a:srgbClr val="990000"/>
        </a:dk2>
        <a:lt2>
          <a:srgbClr val="777777"/>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0_主题1">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default">
      <a:majorFont>
        <a:latin typeface="FrutigerNext LT Medium"/>
        <a:ea typeface="华文细黑"/>
        <a:cs typeface="宋体"/>
      </a:majorFont>
      <a:minorFont>
        <a:latin typeface="FrutigerNext LT Medium"/>
        <a:ea typeface="华文细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1_主题1">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default">
      <a:majorFont>
        <a:latin typeface="FrutigerNext LT Medium"/>
        <a:ea typeface="华文细黑"/>
        <a:cs typeface="宋体"/>
      </a:majorFont>
      <a:minorFont>
        <a:latin typeface="FrutigerNext LT Medium"/>
        <a:ea typeface="华文细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2_主题1">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default">
      <a:majorFont>
        <a:latin typeface="FrutigerNext LT Medium"/>
        <a:ea typeface="华文细黑"/>
        <a:cs typeface="宋体"/>
      </a:majorFont>
      <a:minorFont>
        <a:latin typeface="FrutigerNext LT Medium"/>
        <a:ea typeface="华文细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21593</TotalTime>
  <Words>4286</Words>
  <Application>Microsoft Office PowerPoint</Application>
  <PresentationFormat>全屏显示(16:9)</PresentationFormat>
  <Paragraphs>541</Paragraphs>
  <Slides>30</Slides>
  <Notes>1</Notes>
  <HiddenSlides>0</HiddenSlides>
  <MMClips>0</MMClips>
  <ScaleCrop>false</ScaleCrop>
  <HeadingPairs>
    <vt:vector size="6" baseType="variant">
      <vt:variant>
        <vt:lpstr>主题</vt:lpstr>
      </vt:variant>
      <vt:variant>
        <vt:i4>7</vt:i4>
      </vt:variant>
      <vt:variant>
        <vt:lpstr>嵌入 OLE 服务器</vt:lpstr>
      </vt:variant>
      <vt:variant>
        <vt:i4>1</vt:i4>
      </vt:variant>
      <vt:variant>
        <vt:lpstr>幻灯片标题</vt:lpstr>
      </vt:variant>
      <vt:variant>
        <vt:i4>30</vt:i4>
      </vt:variant>
    </vt:vector>
  </HeadingPairs>
  <TitlesOfParts>
    <vt:vector size="38" baseType="lpstr">
      <vt:lpstr>1_主题1</vt:lpstr>
      <vt:lpstr>8_主题1</vt:lpstr>
      <vt:lpstr>9_主题1</vt:lpstr>
      <vt:lpstr>2_自定义设计方案</vt:lpstr>
      <vt:lpstr>10_主题1</vt:lpstr>
      <vt:lpstr>11_主题1</vt:lpstr>
      <vt:lpstr>12_主题1</vt:lpstr>
      <vt:lpstr>Acrobat Document</vt:lpstr>
      <vt:lpstr>幻灯片 0</vt:lpstr>
      <vt:lpstr>幻灯片 1</vt:lpstr>
      <vt:lpstr>酒店提供Wi-Fi覆盖的趋势</vt:lpstr>
      <vt:lpstr>酒店客房Wi-Fi常见部署方案</vt:lpstr>
      <vt:lpstr>酒店客房部署Wi-Fi的挑战</vt:lpstr>
      <vt:lpstr>有线电视前端系统组网</vt:lpstr>
      <vt:lpstr>幻灯片 6</vt:lpstr>
      <vt:lpstr>什么是WOC？</vt:lpstr>
      <vt:lpstr>华为酒店WOC无线覆盖方案总览</vt:lpstr>
      <vt:lpstr>主要设备组件</vt:lpstr>
      <vt:lpstr>组网拓扑示例</vt:lpstr>
      <vt:lpstr>WOC组网方案</vt:lpstr>
      <vt:lpstr>WOC组网方案（续）</vt:lpstr>
      <vt:lpstr>WOC无线覆盖方案场景配置及建议</vt:lpstr>
      <vt:lpstr>WOC无线覆盖方案场景组件清单</vt:lpstr>
      <vt:lpstr>解决方案亮点</vt:lpstr>
      <vt:lpstr>幻灯片 16</vt:lpstr>
      <vt:lpstr>步骤1：确定覆盖和业务目标</vt:lpstr>
      <vt:lpstr>步骤2：计算AP到WOC面板的最大损耗</vt:lpstr>
      <vt:lpstr>步骤3：计算AP与WOC面板之间的线缆长度(1)</vt:lpstr>
      <vt:lpstr>步骤3：计算AP与WOC面板之间的线缆长度(2)</vt:lpstr>
      <vt:lpstr>步骤3：计算AP与WOC面板之间的线缆长度(3)</vt:lpstr>
      <vt:lpstr>步骤3：计算AP与WOC面板之间的线缆长度(4)</vt:lpstr>
      <vt:lpstr>各方案线缆长度 </vt:lpstr>
      <vt:lpstr>幻灯片 24</vt:lpstr>
      <vt:lpstr>缩率词</vt:lpstr>
      <vt:lpstr>WOC解决方案竞争力</vt:lpstr>
      <vt:lpstr>合作产品规格及资料</vt:lpstr>
      <vt:lpstr>合作厂家WOC方案案例</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MC SYSTEM</dc:creator>
  <cp:lastModifiedBy>h00127360</cp:lastModifiedBy>
  <cp:revision>3928</cp:revision>
  <cp:lastPrinted>2011-04-14T06:54:53Z</cp:lastPrinted>
  <dcterms:created xsi:type="dcterms:W3CDTF">2010-09-30T06:00:50Z</dcterms:created>
  <dcterms:modified xsi:type="dcterms:W3CDTF">2014-03-18T11:14:00Z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s_pID_725343">
    <vt:lpwstr>(11)ZlCLfUlflytUj17RQQZRXLzkAyj8d4dd7sbN6B0uw/vbNTmRiv7gWvM+/ic1q2QjwtryS+8M_x000d_ j1t+aPl7Rb4R1wzxgc9ITxcZSq5/RGAJxBtqtFQ/rN9+ARIdPnIIbIJqS5y5i8OL0k5Tw1RU_x000d_ pWZkdAlum9Uzl21LbkuzPJmnEcPlrYIRzIwPKOZkAiDGD1EbOWtGVAGb2A4BajwCbuLFFDOR_x000d_ 8Yb1BpuRP4Op6w3GYQ</vt:lpwstr>
  </property>
  <property fmtid="{D5CDD505-2E9C-101B-9397-08002B2CF9AE}" pid="3" name="_ms_pID_7253431">
    <vt:lpwstr>pM1QnaCtXlGNFmM9U8KAAf8bfpQBam4468ZqafslFEhweqX4RTa3X6_x000d_ IyeZJUnzYMWivQ4u6kbrOISJZutjDoKgplR3nWlyoZ1TYx+B2xb7aktFVm1/GGkGMwZ48Wmd_x000d_ Z1YSZm6MQqxGfrbJmPw7UAulfdT8OBeO9ckeQAczvSr30AmLZYppMcBni1grYReDVcULUCzn_x000d_ cGsa79qNu6YV4yKJZT65HX9RhopqMl/zR5ni</vt:lpwstr>
  </property>
  <property fmtid="{D5CDD505-2E9C-101B-9397-08002B2CF9AE}" pid="4" name="_ms_pID_7253432">
    <vt:lpwstr>vM0FGB1vIkwY1vzq85Yf77dJ6UeMfO+mnl11_x000d_ vV2RWKr9YTzpapx6WnzBo0C0ZKAxHdwimb7XW25Fsh/Wkc6apq9tAS+4RGQp2zTgpw3cEN8l_x000d_ X5D8JoYcbaUalELpJv9nz2TKI46EFHwt+JL9+fu8ioA4Mf4RE5RXbCB/jJjqnlK/Aa0OZZws_x000d_ xNFYNx3z0W9IbfX+ZHEFvtXM70/qDjHZ5epYRUTPv+/wfKfH4AMHSa</vt:lpwstr>
  </property>
  <property fmtid="{D5CDD505-2E9C-101B-9397-08002B2CF9AE}" pid="5" name="_ms_pID_7253433">
    <vt:lpwstr>ACmLAZ5t7OeDbdmYq+_x000d_ uONIEktjYj/DN5cw+o5hTVuTkm48xd3ADBmwZeOl0JlhM6pamVybrfjHgRt1yJ6/nfFMgQSE_x000d_ QIhHvaq0hSTD73JkzpbDXMpiki3nfzc5k5A5WG8ZYPJ5W9lVfRZkEnYxoJz8TuPHGK8CCbYS_x000d_ Rg7AcTcaaO8DLtzkv0IfGK93NF1P9qCJJjxuy9G6i3DXobBNN8Pt2lBQqo+WiYe5SG3geTZ5</vt:lpwstr>
  </property>
  <property fmtid="{D5CDD505-2E9C-101B-9397-08002B2CF9AE}" pid="6" name="_ms_pID_7253434">
    <vt:lpwstr>_x000d_ I+Ww23kWkCIzYWLZMnH2tVFL+ohssTlAp8dXe4sATBzy7MhzATE/ncLh+5qnnFa75sdRsjnd_x000d_ 925Ac2KU5pgM65XtQibidDNlLjtwUAZkn4zbZU/9e9e6LwJv+FBJSUrcuQjWD5L2O+THcJxf_x000d_ cKVyTK6wo1GrepFFEiETKu50PVkPgPFozeDJZdKDAnCSEebvMTtv7Xv/8z/jai7VDaCT6oER_x000d_ H8K+rVXYq9W4LqCZ</vt:lpwstr>
  </property>
  <property fmtid="{D5CDD505-2E9C-101B-9397-08002B2CF9AE}" pid="7" name="_ms_pID_7253435">
    <vt:lpwstr>vIAuzwuhdrxRWCm5htmLTL+ybsvdOxYxiIf3pFx33kP7Jpej+yY3oZso_x000d_ +PvADbjEWGodIf0v3iynjp8FSNZSuOSXzehu7BQxTEzm+PVeYOB2/0If8Dhzlq3CyulSnnV6_x000d_ 9oP9uvTmL+buWYDL9jDsZyLic0SFK+r3oKR7VeTGY0zEY4Ked08VPxgu2dv2yD2w+6Gb/J3b_x000d_ w8IElbGiWcY71JKHvYDC619NuYsl0jsdPk</vt:lpwstr>
  </property>
  <property fmtid="{D5CDD505-2E9C-101B-9397-08002B2CF9AE}" pid="8" name="_ms_pID_7253436">
    <vt:lpwstr>36gzHzObx0TzOneuSPbYBdWrWOnmpO5NYZBflW_x000d_ i57wAX3gI2qjywTWJfAc/X/Hikcuyyq1Zly1KdS9h9DHDUO2tALICPQRvIXiveJocjLUDvH/_x000d_ sEQERODGSFp62V8goczD0v6AOYH97GAFJHQwc1tNuExPkSlZXjcAaB6FlrOO1nU0nIMz5k9D_x000d_ aPeM8N1CpKnrWBP5vS07HBBnjjUjF36WzoRJlXaTQJlEGwhUBf2H</vt:lpwstr>
  </property>
  <property fmtid="{D5CDD505-2E9C-101B-9397-08002B2CF9AE}" pid="9" name="_ms_pID_7253437">
    <vt:lpwstr>E+DGLUgoWcMFAXVnRilE_x000d_ 7PQvswSa2tudheBlJjBj3xqRaO0ZnWUq5sHliqA7NkSfRfyFt+2aj1ySktHZPRS601KeJWM9_x000d_ e4L3JqFWgqO9lIsNpRgUZ587jQROl4FqaUS3AqhsIt99V/r/PFdGpk1uEv7yAxfqCUMy69+4_x000d_ fZyUGRlpxr1XPsxnOty8qEpoPrhZZ6OWGE7oFT2Vp0QLxUmvU7eAFwDrCfdQKpgaI0z8mN</vt:lpwstr>
  </property>
  <property fmtid="{D5CDD505-2E9C-101B-9397-08002B2CF9AE}" pid="10" name="_ms_pID_7253438">
    <vt:lpwstr>em_x000d_ 2gqNcwhmgI631ck9M3j7Cz+0J4zGTqQKuugYE71p2R6GIfAXgwsaQPjGKvgqeIrf3xRj7j5k_x000d_ hEKhxZliNnPBXAtRqvQTFH/l//lkzSDD4oDILWXS0LfMBEE9SFM4rtURDoToxpXYIhVq/2D9_x000d_ sQsGCrr2mupBxKr2NmDOeuKxl/mE6+ImMXOYli6YdgJtQx8b/NodcnKeybfD5X02ND9wUs1l_x000d_ hFcuuxtf0AEjLp</vt:lpwstr>
  </property>
  <property fmtid="{D5CDD505-2E9C-101B-9397-08002B2CF9AE}" pid="11" name="_ms_pID_7253439">
    <vt:lpwstr>tznW+37bgSLZhiQDUGvuyBxVHMBNdwH8zAzr4+y1BxKxg0ZjNbyhDukg2L_x000d_ E4zvUjrHirMuQcBBCtRllE8+wIWEQ0pkUZPvKTDVXdfxANYE3eRamt7kVfU6V9peIAWfPzZl_x000d_ LqcKxh1lpnVig/K0C6FyWc1/rdVMPLO1yoIWaTzy2FkoQ6JsL5zmwkWJ3zSkGO3iKAvfZdhM_x000d_ ipk9VEwJqMdnBD3abU6SwrzIdt6iAsVf</vt:lpwstr>
  </property>
  <property fmtid="{D5CDD505-2E9C-101B-9397-08002B2CF9AE}" pid="12" name="_ms_pID_72534310">
    <vt:lpwstr>Ii8q8oml4FetRfvILFxppRA7r+YCTm4L2CJN0mC4_x000d_ rXGp85g37l4dEjlNvQ6MPA6NUWuktFnuN3qnZFOX7538T1wE9K/fXwpQ6EFBYZ/FkJKsYT6f_x000d_ l2OSEg==</vt:lpwstr>
  </property>
  <property fmtid="{D5CDD505-2E9C-101B-9397-08002B2CF9AE}" pid="13" name="sflag">
    <vt:lpwstr>1395141209</vt:lpwstr>
  </property>
  <property fmtid="{D5CDD505-2E9C-101B-9397-08002B2CF9AE}" pid="14" name="_new_ms_pID_72543">
    <vt:lpwstr>(3)fSpt8EziLM90vEvdCWNcsDkgpaC3IpvH6gYw6835NBI6MAqNbTKQhws8Dsv9cW6/++daVXen
TcEQ1IayI+w/ACiOHCHfb9itsvWjuIvF5x2FDN5y8bp/QEKVbLi95moJfOb6IXcBsmE6lHcs
bHEjhaUpzN+pKmKi9hdO8K+5u4DLDaSUfe3VFqrOhRR3xobMEUkIKZcaE05JLBqitcP66pUl
Aoi5kTsJsMAU/yXUDi</vt:lpwstr>
  </property>
  <property fmtid="{D5CDD505-2E9C-101B-9397-08002B2CF9AE}" pid="15" name="_new_ms_pID_725431">
    <vt:lpwstr>D9DJWksASRH/mGBPq52Y0U+sdUYfrNVwK2zxRWBLumSM7PT9/Pq31e
zkQyU5fwHWmWyPrarS5mN6j/ZlYOsST7lofXchXYWdXubIvP62DRorByc6iREeXNyGUSsi6a
8Xe3C6OF+eDEo+z/Kzy4C3mBQuKHwq1Px4uqZu/Th5t5/Edz3JSb3r4ZSADAuQOdKHfLL0fK
ZrfmRwBlEhhGvkibzJHzsObE1ESUvamSYlk7</vt:lpwstr>
  </property>
  <property fmtid="{D5CDD505-2E9C-101B-9397-08002B2CF9AE}" pid="16" name="_new_ms_pID_725432">
    <vt:lpwstr>mQn7uWUlfyintMxcuD0k55gaqud5JWkgyCyl
GPjvl8cj8r4GQiceug2+aApH72piF14wNheX/Bq3FEFaFeIJ+a0+KYK8zj4H1oWYgpO3RxFS
</vt:lpwstr>
  </property>
</Properties>
</file>